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8" d="100"/>
          <a:sy n="118" d="100"/>
        </p:scale>
        <p:origin x="21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03C93F-6F0C-AFB3-3CE5-CFFA9BB31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56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9434" y="520762"/>
            <a:ext cx="10850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sz="4800" dirty="0"/>
              <a:t>TRAZANDO RECTAMENTE LA PALABRA DE DIOS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3550" y="3049859"/>
            <a:ext cx="863550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>
                <a:solidFill>
                  <a:srgbClr val="FFFFFF"/>
                </a:solidFill>
              </a:defRPr>
            </a:pPr>
            <a:r>
              <a:rPr lang="en-US" sz="3200" b="1" baseline="30000" dirty="0"/>
              <a:t>"</a:t>
            </a:r>
            <a:r>
              <a:rPr lang="en-US" sz="3200" dirty="0"/>
              <a:t>Procura con diligencia </a:t>
            </a:r>
            <a:r>
              <a:rPr lang="en-US" sz="3200" dirty="0" err="1"/>
              <a:t>presentarte</a:t>
            </a:r>
            <a:r>
              <a:rPr lang="en-US" sz="3200" dirty="0"/>
              <a:t> a Dios </a:t>
            </a:r>
            <a:r>
              <a:rPr lang="en-US" sz="3200" dirty="0" err="1"/>
              <a:t>aprobado</a:t>
            </a:r>
            <a:r>
              <a:rPr lang="en-US" sz="3200" dirty="0"/>
              <a:t>,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obrero</a:t>
            </a:r>
            <a:r>
              <a:rPr lang="en-US" sz="3200" dirty="0"/>
              <a:t> </a:t>
            </a:r>
            <a:r>
              <a:rPr lang="en-US" sz="3200" dirty="0" err="1"/>
              <a:t>que</a:t>
            </a:r>
            <a:r>
              <a:rPr lang="en-US" sz="3200" dirty="0"/>
              <a:t> no </a:t>
            </a:r>
            <a:r>
              <a:rPr lang="en-US" sz="3200" dirty="0" err="1"/>
              <a:t>tiene</a:t>
            </a:r>
            <a:r>
              <a:rPr lang="en-US" sz="3200" dirty="0"/>
              <a:t> de 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avergonzarse</a:t>
            </a:r>
            <a:r>
              <a:rPr lang="en-US" sz="3200" dirty="0"/>
              <a:t>, </a:t>
            </a:r>
            <a:r>
              <a:rPr lang="en-US" sz="3200" dirty="0" err="1"/>
              <a:t>que</a:t>
            </a:r>
            <a:r>
              <a:rPr lang="en-US" sz="3200" dirty="0"/>
              <a:t> </a:t>
            </a:r>
            <a:r>
              <a:rPr lang="en-US" sz="3200" dirty="0" err="1"/>
              <a:t>usa</a:t>
            </a:r>
            <a:r>
              <a:rPr lang="en-US" sz="3200" dirty="0"/>
              <a:t> bien la palabra de </a:t>
            </a:r>
            <a:r>
              <a:rPr lang="en-US" sz="3200" dirty="0" err="1"/>
              <a:t>verdad</a:t>
            </a:r>
            <a:r>
              <a:rPr lang="en-US" sz="3200" dirty="0"/>
              <a:t>.”</a:t>
            </a:r>
            <a:endParaRPr lang="en-US" sz="4800" dirty="0">
              <a:solidFill>
                <a:schemeClr val="bg1"/>
              </a:solidFill>
            </a:endParaRPr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2 Timoteo 2:15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8409" y="1323650"/>
            <a:ext cx="1104013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600" b="1">
                <a:solidFill>
                  <a:srgbClr val="FFFFFF"/>
                </a:solidFill>
              </a:defRPr>
            </a:pPr>
            <a:r>
              <a:rPr sz="3200" dirty="0"/>
              <a:t>I. EL OBRERO VIVE PARA AGRADAR A DIOS, NO A LOS HOMBRES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2466" y="2419814"/>
            <a:ext cx="7635873" cy="28315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La audiencia principal es Dios.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“Procura” </a:t>
            </a:r>
            <a:r>
              <a:rPr sz="3200" dirty="0" err="1"/>
              <a:t>implica</a:t>
            </a:r>
            <a:r>
              <a:rPr sz="3200" dirty="0"/>
              <a:t> diligencia y </a:t>
            </a:r>
            <a:r>
              <a:rPr sz="3200" dirty="0" err="1"/>
              <a:t>esfuerzo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El </a:t>
            </a:r>
            <a:r>
              <a:rPr sz="3200" dirty="0" err="1"/>
              <a:t>obrero</a:t>
            </a:r>
            <a:r>
              <a:rPr sz="3200" dirty="0"/>
              <a:t> </a:t>
            </a:r>
            <a:r>
              <a:rPr sz="3200" dirty="0" err="1"/>
              <a:t>aprobado</a:t>
            </a:r>
            <a:r>
              <a:rPr sz="3200" dirty="0"/>
              <a:t> </a:t>
            </a:r>
            <a:r>
              <a:rPr sz="3200" dirty="0" err="1"/>
              <a:t>busca</a:t>
            </a:r>
            <a:r>
              <a:rPr sz="3200" dirty="0"/>
              <a:t> </a:t>
            </a:r>
            <a:r>
              <a:rPr sz="3200" dirty="0" err="1"/>
              <a:t>obedecer</a:t>
            </a:r>
            <a:r>
              <a:rPr sz="3200" dirty="0"/>
              <a:t> a Dios.</a:t>
            </a:r>
          </a:p>
          <a:p>
            <a:pPr algn="l">
              <a:defRPr sz="1800">
                <a:solidFill>
                  <a:srgbClr val="FF9900"/>
                </a:solidFill>
              </a:defRPr>
            </a:pP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1311" y="1000264"/>
            <a:ext cx="84919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600" b="1">
                <a:solidFill>
                  <a:srgbClr val="FFFFFF"/>
                </a:solidFill>
              </a:defRPr>
            </a:pPr>
            <a:r>
              <a:rPr sz="3200" dirty="0"/>
              <a:t>II. EL OBRERO MANEJA CON PRECISIÓN EL TEXTO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0165" y="2362266"/>
            <a:ext cx="7721281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800">
                <a:solidFill>
                  <a:srgbClr val="FF99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• </a:t>
            </a:r>
            <a:r>
              <a:rPr sz="3200" dirty="0" err="1">
                <a:solidFill>
                  <a:schemeClr val="bg1"/>
                </a:solidFill>
              </a:rPr>
              <a:t>Trazar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rectamente</a:t>
            </a:r>
            <a:r>
              <a:rPr sz="3200" dirty="0">
                <a:solidFill>
                  <a:schemeClr val="bg1"/>
                </a:solidFill>
              </a:rPr>
              <a:t> = </a:t>
            </a:r>
            <a:r>
              <a:rPr sz="3200" dirty="0" err="1">
                <a:solidFill>
                  <a:schemeClr val="bg1"/>
                </a:solidFill>
              </a:rPr>
              <a:t>cortar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en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línea</a:t>
            </a:r>
            <a:r>
              <a:rPr sz="3200" dirty="0">
                <a:solidFill>
                  <a:schemeClr val="bg1"/>
                </a:solidFill>
              </a:rPr>
              <a:t> recta.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</a:t>
            </a:r>
            <a:r>
              <a:rPr sz="3200" dirty="0" err="1"/>
              <a:t>Interpretar</a:t>
            </a:r>
            <a:r>
              <a:rPr sz="3200" dirty="0"/>
              <a:t> con </a:t>
            </a:r>
            <a:r>
              <a:rPr sz="3200" dirty="0" err="1"/>
              <a:t>fidelidad</a:t>
            </a:r>
            <a:r>
              <a:rPr sz="3200" dirty="0"/>
              <a:t> al </a:t>
            </a:r>
            <a:r>
              <a:rPr sz="3200" dirty="0" err="1"/>
              <a:t>sentido</a:t>
            </a:r>
            <a:r>
              <a:rPr sz="3200" dirty="0"/>
              <a:t> original.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No </a:t>
            </a:r>
            <a:r>
              <a:rPr sz="3200" dirty="0" err="1"/>
              <a:t>forzar</a:t>
            </a:r>
            <a:r>
              <a:rPr sz="3200" dirty="0"/>
              <a:t> </a:t>
            </a:r>
            <a:r>
              <a:rPr sz="3200" dirty="0" err="1"/>
              <a:t>el</a:t>
            </a:r>
            <a:r>
              <a:rPr sz="3200" dirty="0"/>
              <a:t> </a:t>
            </a:r>
            <a:r>
              <a:rPr sz="3200" dirty="0" err="1"/>
              <a:t>texto</a:t>
            </a:r>
            <a:r>
              <a:rPr sz="32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6638" y="1212137"/>
            <a:ext cx="71450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600" b="1">
                <a:solidFill>
                  <a:srgbClr val="FFFFFF"/>
                </a:solidFill>
              </a:defRPr>
            </a:pPr>
            <a:r>
              <a:rPr sz="3200" dirty="0"/>
              <a:t>CONTRASTE CON LOS FALSOS MAESTROS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5920" y="2787805"/>
            <a:ext cx="6137193" cy="18466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</a:t>
            </a:r>
            <a:r>
              <a:rPr sz="3200" dirty="0" err="1"/>
              <a:t>Ellos</a:t>
            </a:r>
            <a:r>
              <a:rPr sz="3200" dirty="0"/>
              <a:t> </a:t>
            </a:r>
            <a:r>
              <a:rPr sz="3200" dirty="0" err="1"/>
              <a:t>desvían</a:t>
            </a:r>
            <a:r>
              <a:rPr sz="3200" dirty="0"/>
              <a:t> la </a:t>
            </a:r>
            <a:r>
              <a:rPr sz="3200" dirty="0" err="1"/>
              <a:t>verdad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9900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El </a:t>
            </a:r>
            <a:r>
              <a:rPr sz="3200" dirty="0" err="1"/>
              <a:t>obrero</a:t>
            </a:r>
            <a:r>
              <a:rPr sz="3200" dirty="0"/>
              <a:t> </a:t>
            </a:r>
            <a:r>
              <a:rPr sz="3200" dirty="0" err="1"/>
              <a:t>fiel</a:t>
            </a:r>
            <a:r>
              <a:rPr sz="3200" dirty="0"/>
              <a:t> conduce a la </a:t>
            </a:r>
            <a:r>
              <a:rPr sz="3200" dirty="0" err="1"/>
              <a:t>verdad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9900"/>
                </a:solidFill>
              </a:defRPr>
            </a:pPr>
            <a:r>
              <a:rPr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4043" y="1145230"/>
            <a:ext cx="789812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600" b="1">
                <a:solidFill>
                  <a:srgbClr val="FFFFFF"/>
                </a:solidFill>
              </a:defRPr>
            </a:pPr>
            <a:r>
              <a:rPr sz="3200" dirty="0"/>
              <a:t>III. EL OBRERO APLICA EL MENSAJE A LA VIDA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7071" y="2810107"/>
            <a:ext cx="6890861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La </a:t>
            </a:r>
            <a:r>
              <a:rPr sz="3200" dirty="0" err="1"/>
              <a:t>Escritura</a:t>
            </a:r>
            <a:r>
              <a:rPr sz="3200" dirty="0"/>
              <a:t> </a:t>
            </a:r>
            <a:r>
              <a:rPr sz="3200" dirty="0" err="1"/>
              <a:t>enseña</a:t>
            </a:r>
            <a:r>
              <a:rPr sz="3200" dirty="0"/>
              <a:t>, </a:t>
            </a:r>
            <a:r>
              <a:rPr sz="3200" dirty="0" err="1"/>
              <a:t>corrige</a:t>
            </a:r>
            <a:r>
              <a:rPr sz="3200" dirty="0"/>
              <a:t> e </a:t>
            </a:r>
            <a:r>
              <a:rPr sz="3200" dirty="0" err="1"/>
              <a:t>instruye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La </a:t>
            </a:r>
            <a:r>
              <a:rPr sz="3200" dirty="0" err="1"/>
              <a:t>predicación</a:t>
            </a:r>
            <a:r>
              <a:rPr sz="3200" dirty="0"/>
              <a:t> </a:t>
            </a:r>
            <a:r>
              <a:rPr sz="3200" dirty="0" err="1"/>
              <a:t>transforma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FFFF"/>
                </a:solidFill>
              </a:defRPr>
            </a:pPr>
            <a:r>
              <a:rPr sz="3200" dirty="0"/>
              <a:t>• La </a:t>
            </a:r>
            <a:r>
              <a:rPr sz="3200" dirty="0" err="1"/>
              <a:t>verdad</a:t>
            </a:r>
            <a:r>
              <a:rPr sz="3200" dirty="0"/>
              <a:t> </a:t>
            </a:r>
            <a:r>
              <a:rPr sz="3200" dirty="0" err="1"/>
              <a:t>debe</a:t>
            </a:r>
            <a:r>
              <a:rPr sz="3200" dirty="0"/>
              <a:t> </a:t>
            </a:r>
            <a:r>
              <a:rPr sz="3200" dirty="0" err="1"/>
              <a:t>llevar</a:t>
            </a:r>
            <a:r>
              <a:rPr sz="3200" dirty="0"/>
              <a:t> a la </a:t>
            </a:r>
            <a:r>
              <a:rPr sz="3200" dirty="0" err="1"/>
              <a:t>obediencia</a:t>
            </a:r>
            <a:r>
              <a:rPr sz="3200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ank 2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02101" y="1290196"/>
            <a:ext cx="244791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2600" b="1">
                <a:solidFill>
                  <a:srgbClr val="FFFFFF"/>
                </a:solidFill>
              </a:defRPr>
            </a:pPr>
            <a:r>
              <a:rPr sz="3200" dirty="0"/>
              <a:t>CONCLUSIÓN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8291" y="2776653"/>
            <a:ext cx="7021474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 sz="1800">
                <a:solidFill>
                  <a:srgbClr val="FF99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1. </a:t>
            </a:r>
            <a:r>
              <a:rPr sz="3200" dirty="0" err="1">
                <a:solidFill>
                  <a:schemeClr val="bg1"/>
                </a:solidFill>
              </a:rPr>
              <a:t>Agraden</a:t>
            </a:r>
            <a:r>
              <a:rPr sz="3200" dirty="0">
                <a:solidFill>
                  <a:schemeClr val="bg1"/>
                </a:solidFill>
              </a:rPr>
              <a:t> a Dios, no a </a:t>
            </a:r>
            <a:r>
              <a:rPr sz="3200" dirty="0" err="1">
                <a:solidFill>
                  <a:schemeClr val="bg1"/>
                </a:solidFill>
              </a:rPr>
              <a:t>los</a:t>
            </a:r>
            <a:r>
              <a:rPr sz="3200" dirty="0">
                <a:solidFill>
                  <a:schemeClr val="bg1"/>
                </a:solidFill>
              </a:rPr>
              <a:t> hombres.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99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2. </a:t>
            </a:r>
            <a:r>
              <a:rPr sz="3200" dirty="0" err="1">
                <a:solidFill>
                  <a:schemeClr val="bg1"/>
                </a:solidFill>
              </a:rPr>
              <a:t>Manejen</a:t>
            </a:r>
            <a:r>
              <a:rPr sz="3200" dirty="0">
                <a:solidFill>
                  <a:schemeClr val="bg1"/>
                </a:solidFill>
              </a:rPr>
              <a:t> con </a:t>
            </a:r>
            <a:r>
              <a:rPr sz="3200" dirty="0" err="1">
                <a:solidFill>
                  <a:schemeClr val="bg1"/>
                </a:solidFill>
              </a:rPr>
              <a:t>precisión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el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texto</a:t>
            </a:r>
            <a:r>
              <a:rPr sz="3200" dirty="0">
                <a:solidFill>
                  <a:schemeClr val="bg1"/>
                </a:solidFill>
              </a:rPr>
              <a:t> </a:t>
            </a:r>
            <a:r>
              <a:rPr sz="3200" dirty="0" err="1">
                <a:solidFill>
                  <a:schemeClr val="bg1"/>
                </a:solidFill>
              </a:rPr>
              <a:t>bíblico</a:t>
            </a:r>
            <a:r>
              <a:rPr sz="3200" dirty="0"/>
              <a:t>.</a:t>
            </a:r>
          </a:p>
          <a:p>
            <a:pPr algn="l">
              <a:defRPr sz="1800">
                <a:solidFill>
                  <a:srgbClr val="FFFFFF"/>
                </a:solidFill>
              </a:defRPr>
            </a:pPr>
            <a:endParaRPr sz="3200" dirty="0"/>
          </a:p>
          <a:p>
            <a:pPr algn="l">
              <a:defRPr sz="1800">
                <a:solidFill>
                  <a:srgbClr val="FF9900"/>
                </a:solidFill>
              </a:defRPr>
            </a:pPr>
            <a:r>
              <a:rPr sz="3200" dirty="0">
                <a:solidFill>
                  <a:schemeClr val="bg1"/>
                </a:solidFill>
              </a:rPr>
              <a:t>3. </a:t>
            </a:r>
            <a:r>
              <a:rPr sz="3200" dirty="0" err="1">
                <a:solidFill>
                  <a:schemeClr val="bg1"/>
                </a:solidFill>
              </a:rPr>
              <a:t>Apliquen</a:t>
            </a:r>
            <a:r>
              <a:rPr sz="3200" dirty="0">
                <a:solidFill>
                  <a:schemeClr val="bg1"/>
                </a:solidFill>
              </a:rPr>
              <a:t> la </a:t>
            </a:r>
            <a:r>
              <a:rPr sz="3200" dirty="0" err="1">
                <a:solidFill>
                  <a:schemeClr val="bg1"/>
                </a:solidFill>
              </a:rPr>
              <a:t>verdad</a:t>
            </a:r>
            <a:r>
              <a:rPr sz="3200" dirty="0">
                <a:solidFill>
                  <a:schemeClr val="bg1"/>
                </a:solidFill>
              </a:rPr>
              <a:t> a la </a:t>
            </a:r>
            <a:r>
              <a:rPr sz="3200" dirty="0" err="1">
                <a:solidFill>
                  <a:schemeClr val="bg1"/>
                </a:solidFill>
              </a:rPr>
              <a:t>vida</a:t>
            </a:r>
            <a:r>
              <a:rPr sz="32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191</Words>
  <Application>Microsoft Macintosh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Alex Tarin</cp:lastModifiedBy>
  <cp:revision>7</cp:revision>
  <dcterms:created xsi:type="dcterms:W3CDTF">2013-01-27T09:14:16Z</dcterms:created>
  <dcterms:modified xsi:type="dcterms:W3CDTF">2026-06-06T07:39:05Z</dcterms:modified>
  <cp:category/>
</cp:coreProperties>
</file>