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quarter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quarter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14400" y="138112"/>
            <a:ext cx="16459200" cy="226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opf slides.048.jpeg" descr="sopf slides.04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Freeform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2" name="TextBox 3"/>
          <p:cNvSpPr txBox="1"/>
          <p:nvPr/>
        </p:nvSpPr>
        <p:spPr>
          <a:xfrm>
            <a:off x="731519" y="952500"/>
            <a:ext cx="16901162" cy="7598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Safety &amp; Protection</a:t>
            </a: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A. Why Safety Matters</a:t>
            </a:r>
          </a:p>
          <a:p>
            <a:pPr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Children are vulnerable. The church must be the safest place in their lives.</a:t>
            </a: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B. Core Safety Practices</a:t>
            </a:r>
          </a:p>
          <a:p>
            <a:pPr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Background checks, Two‑adult rule, Check‑in systems, Abuse reporting, Training.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5" name="TextBox 3"/>
          <p:cNvSpPr txBox="1"/>
          <p:nvPr/>
        </p:nvSpPr>
        <p:spPr>
          <a:xfrm>
            <a:off x="731519" y="952500"/>
            <a:ext cx="16901162" cy="7598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54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Building a Healthy Children’s Ministry</a:t>
            </a:r>
          </a:p>
          <a:p>
            <a:pPr>
              <a:defRPr b="1" sz="54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A. Core Components</a:t>
            </a:r>
          </a:p>
          <a:p>
            <a:pPr marL="685800" indent="-685800">
              <a:buSzPct val="100000"/>
              <a:buChar char="❖"/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Biblical teaching</a:t>
            </a:r>
          </a:p>
          <a:p>
            <a:pPr marL="685800" indent="-685800">
              <a:buSzPct val="100000"/>
              <a:buChar char="❖"/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Worship</a:t>
            </a:r>
          </a:p>
          <a:p>
            <a:pPr marL="685800" indent="-685800">
              <a:buSzPct val="100000"/>
              <a:buChar char="❖"/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Small groups</a:t>
            </a:r>
          </a:p>
          <a:p>
            <a:pPr marL="685800" indent="-685800">
              <a:buSzPct val="100000"/>
              <a:buChar char="❖"/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Parent partnership</a:t>
            </a:r>
          </a:p>
          <a:p>
            <a:pPr marL="685800" indent="-685800">
              <a:buSzPct val="100000"/>
              <a:buChar char="❖"/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Special events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Freeform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8" name="TextBox 3"/>
          <p:cNvSpPr txBox="1"/>
          <p:nvPr/>
        </p:nvSpPr>
        <p:spPr>
          <a:xfrm>
            <a:off x="731519" y="952500"/>
            <a:ext cx="16901162" cy="7598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Building a Healthy Children’s Ministry</a:t>
            </a: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B. Volunteer Culture</a:t>
            </a:r>
          </a:p>
          <a:p>
            <a:pPr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Clear expectations, Training, Appreciation, Rotation schedules</a:t>
            </a: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C. Excellence Without Overwhelm</a:t>
            </a:r>
          </a:p>
          <a:p>
            <a:pPr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Start simple. Build steadily. Prioritize relationships over production.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eeform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1" name="TextBox 3"/>
          <p:cNvSpPr txBox="1"/>
          <p:nvPr/>
        </p:nvSpPr>
        <p:spPr>
          <a:xfrm>
            <a:off x="731519" y="952499"/>
            <a:ext cx="16901162" cy="674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Closing Challenge</a:t>
            </a: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Key Charge:</a:t>
            </a:r>
          </a:p>
          <a:p>
            <a:pPr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“If you invest in children, you invest in the future of your church, your community, and the Kingdom.”</a:t>
            </a:r>
          </a:p>
          <a:p>
            <a:pPr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Commit to championing Children’s Ministry as a central part of your calling.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4" name="TextBox 3"/>
          <p:cNvSpPr txBox="1"/>
          <p:nvPr/>
        </p:nvSpPr>
        <p:spPr>
          <a:xfrm>
            <a:off x="731519" y="952500"/>
            <a:ext cx="16901162" cy="5045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Discussion Questions</a:t>
            </a: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 marL="685800" indent="-685800">
              <a:buSzPct val="100000"/>
              <a:buChar char="❖"/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What shaped your faith as a child</a:t>
            </a:r>
          </a:p>
          <a:p>
            <a:pPr marL="685800" indent="-685800">
              <a:buSzPct val="100000"/>
              <a:buChar char="❖"/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What barriers exist in your church</a:t>
            </a:r>
          </a:p>
          <a:p>
            <a:pPr marL="685800" indent="-685800">
              <a:buSzPct val="100000"/>
              <a:buChar char="❖"/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What first step can you take this month</a:t>
            </a:r>
          </a:p>
          <a:p>
            <a:pPr marL="685800" indent="-685800">
              <a:buSzPct val="100000"/>
              <a:buChar char="❖"/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How can you support your Children’s Ministry leader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7" name="TextBox 3"/>
          <p:cNvSpPr txBox="1"/>
          <p:nvPr/>
        </p:nvSpPr>
        <p:spPr>
          <a:xfrm>
            <a:off x="693419" y="495299"/>
            <a:ext cx="16901162" cy="852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6000">
                <a:solidFill>
                  <a:srgbClr val="FFFFFF"/>
                </a:solidFill>
              </a:defRPr>
            </a:pPr>
            <a:r>
              <a:t>Introduction Statement:</a:t>
            </a:r>
          </a:p>
          <a:p>
            <a:pPr>
              <a:spcBef>
                <a:spcPts val="300"/>
              </a:spcBef>
              <a:defRPr sz="6000">
                <a:solidFill>
                  <a:srgbClr val="FFFFFF"/>
                </a:solidFill>
              </a:defRPr>
            </a:pPr>
            <a:r>
              <a:t>Children’s Ministry is not babysitting; it is foundational discipleship that shapes the future of the church.</a:t>
            </a:r>
          </a:p>
          <a:p>
            <a:pPr>
              <a:spcBef>
                <a:spcPts val="300"/>
              </a:spcBef>
              <a:defRPr sz="6000">
                <a:solidFill>
                  <a:srgbClr val="FFFFFF"/>
                </a:solidFill>
              </a:defRPr>
            </a:pPr>
          </a:p>
          <a:p>
            <a:pPr>
              <a:spcBef>
                <a:spcPts val="300"/>
              </a:spcBef>
              <a:defRPr sz="6000">
                <a:solidFill>
                  <a:srgbClr val="FFFFFF"/>
                </a:solidFill>
              </a:defRPr>
            </a:pPr>
            <a:r>
              <a:t>Key statement:</a:t>
            </a:r>
          </a:p>
          <a:p>
            <a:pPr>
              <a:spcBef>
                <a:spcPts val="300"/>
              </a:spcBef>
              <a:defRPr sz="6000">
                <a:solidFill>
                  <a:srgbClr val="FFFFFF"/>
                </a:solidFill>
              </a:defRPr>
            </a:pPr>
            <a:r>
              <a:t>“If we win the children, we win the future of the church.”</a:t>
            </a:r>
          </a:p>
          <a:p>
            <a:pPr>
              <a:spcBef>
                <a:spcPts val="300"/>
              </a:spcBef>
              <a:defRPr sz="6000">
                <a:solidFill>
                  <a:srgbClr val="FFFFFF"/>
                </a:solidFill>
              </a:defRPr>
            </a:pPr>
          </a:p>
          <a:p>
            <a:pPr>
              <a:spcBef>
                <a:spcPts val="300"/>
              </a:spcBef>
              <a:defRPr sz="6000">
                <a:solidFill>
                  <a:srgbClr val="FFFFFF"/>
                </a:solidFill>
              </a:defRPr>
            </a:pPr>
            <a:r>
              <a:t>Reflect on your own childhood spiritual influence.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reeform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0" name="TextBox 3"/>
          <p:cNvSpPr txBox="1"/>
          <p:nvPr/>
        </p:nvSpPr>
        <p:spPr>
          <a:xfrm>
            <a:off x="731519" y="952500"/>
            <a:ext cx="16901162" cy="7598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Biblical Foundation</a:t>
            </a: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A. God’s Heart for Children</a:t>
            </a: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Psalm 127:3</a:t>
            </a:r>
            <a:r>
              <a:rPr b="0"/>
              <a:t> — Children are a </a:t>
            </a:r>
            <a:r>
              <a:rPr b="0" i="1"/>
              <a:t>heritage</a:t>
            </a:r>
            <a:r>
              <a:rPr b="0"/>
              <a:t> and </a:t>
            </a:r>
            <a:r>
              <a:rPr b="0" i="1"/>
              <a:t>reward</a:t>
            </a:r>
            <a:r>
              <a:rPr b="0"/>
              <a:t>.</a:t>
            </a:r>
            <a:endParaRPr b="0"/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Matthew 19:14</a:t>
            </a:r>
            <a:r>
              <a:rPr b="0"/>
              <a:t> — Jesus </a:t>
            </a:r>
            <a:r>
              <a:rPr b="0" i="1"/>
              <a:t>welcomes</a:t>
            </a:r>
            <a:r>
              <a:rPr b="0"/>
              <a:t> children; the church must do the same.</a:t>
            </a:r>
            <a:endParaRPr b="0"/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Deuteronomy 6:6–7</a:t>
            </a:r>
            <a:r>
              <a:rPr b="0"/>
              <a:t> — Discipleship begins early and is continuous.</a:t>
            </a:r>
            <a:endParaRPr b="0"/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Proverbs 22:6</a:t>
            </a:r>
            <a:r>
              <a:rPr b="0"/>
              <a:t> — Early formation creates lifelong direction.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3" name="TextBox 3"/>
          <p:cNvSpPr txBox="1"/>
          <p:nvPr/>
        </p:nvSpPr>
        <p:spPr>
          <a:xfrm>
            <a:off x="731519" y="952500"/>
            <a:ext cx="16901162" cy="7598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Biblical Foundation</a:t>
            </a: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B. Jesus’ Model</a:t>
            </a:r>
          </a:p>
          <a:p>
            <a:pPr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He </a:t>
            </a:r>
            <a:r>
              <a:rPr i="1"/>
              <a:t>taught</a:t>
            </a:r>
            <a:r>
              <a:t> children.</a:t>
            </a:r>
          </a:p>
          <a:p>
            <a:pPr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He </a:t>
            </a:r>
            <a:r>
              <a:rPr i="1"/>
              <a:t>protected</a:t>
            </a:r>
            <a:r>
              <a:t> children.</a:t>
            </a:r>
          </a:p>
          <a:p>
            <a:pPr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He </a:t>
            </a:r>
            <a:r>
              <a:rPr i="1"/>
              <a:t>used</a:t>
            </a:r>
            <a:r>
              <a:t> children as examples of faith.</a:t>
            </a: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Children’s Ministry should not be optional. If children mattered to Jesus, they must matter to us as His church.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6" name="TextBox 3"/>
          <p:cNvSpPr txBox="1"/>
          <p:nvPr/>
        </p:nvSpPr>
        <p:spPr>
          <a:xfrm>
            <a:off x="731519" y="952500"/>
            <a:ext cx="16901162" cy="7598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Why Children’s Ministry Is Strategic</a:t>
            </a: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A. Spiritual Formation Happens Early</a:t>
            </a:r>
          </a:p>
          <a:p>
            <a:pPr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Research shows most believers come to Christ before age 14. Early years = highest receptivity.</a:t>
            </a: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B. Identity Formation</a:t>
            </a:r>
          </a:p>
          <a:p>
            <a:pPr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Children form their understanding of:</a:t>
            </a:r>
          </a:p>
          <a:p>
            <a:pPr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God, The Church, Themselves, Community, Purpose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9" name="TextBox 3"/>
          <p:cNvSpPr txBox="1"/>
          <p:nvPr/>
        </p:nvSpPr>
        <p:spPr>
          <a:xfrm>
            <a:off x="731519" y="952499"/>
            <a:ext cx="16901162" cy="674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Why Children’s Ministry Is Strategic</a:t>
            </a: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C. Family Impact</a:t>
            </a:r>
          </a:p>
          <a:p>
            <a:pPr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Strong Children’s Ministry strengthens:</a:t>
            </a:r>
          </a:p>
          <a:p>
            <a:pPr marL="685800" indent="-685800">
              <a:buSzPct val="100000"/>
              <a:buChar char="❖"/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Parent engagement</a:t>
            </a:r>
          </a:p>
          <a:p>
            <a:pPr marL="685800" indent="-685800">
              <a:buSzPct val="100000"/>
              <a:buChar char="❖"/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Church attendance</a:t>
            </a:r>
          </a:p>
          <a:p>
            <a:pPr marL="685800" indent="-685800">
              <a:buSzPct val="100000"/>
              <a:buChar char="❖"/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Multi‑generational discipleship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2" name="TextBox 3"/>
          <p:cNvSpPr txBox="1"/>
          <p:nvPr/>
        </p:nvSpPr>
        <p:spPr>
          <a:xfrm>
            <a:off x="731519" y="952500"/>
            <a:ext cx="16901162" cy="5045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Why Children’s Ministry Is Strategic</a:t>
            </a: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D. Church Growth</a:t>
            </a:r>
          </a:p>
          <a:p>
            <a:pPr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Healthy Children’s Ministry attracts families and stabilizes congregations.</a:t>
            </a:r>
          </a:p>
        </p:txBody>
      </p:sp>
      <p:pic>
        <p:nvPicPr>
          <p:cNvPr id="11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21088" y="4479714"/>
            <a:ext cx="4847809" cy="50071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eeform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6" name="TextBox 3"/>
          <p:cNvSpPr txBox="1"/>
          <p:nvPr/>
        </p:nvSpPr>
        <p:spPr>
          <a:xfrm>
            <a:off x="731519" y="952499"/>
            <a:ext cx="16901162" cy="674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The Pastor’s Role</a:t>
            </a: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A. Vision Casting</a:t>
            </a:r>
          </a:p>
          <a:p>
            <a:pPr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Pastors must champion Children’s Ministry publicly and consistently.</a:t>
            </a: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B. Resourcing</a:t>
            </a:r>
          </a:p>
          <a:p>
            <a:pPr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Budget, Volunteers, Space, Curriculum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9" name="TextBox 3"/>
          <p:cNvSpPr txBox="1"/>
          <p:nvPr/>
        </p:nvSpPr>
        <p:spPr>
          <a:xfrm>
            <a:off x="731519" y="952499"/>
            <a:ext cx="16901162" cy="674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The Pastor’s Role</a:t>
            </a: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C. Modeling Value</a:t>
            </a:r>
          </a:p>
          <a:p>
            <a:pPr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When pastors show up, children feel seen and leaders feel supported.</a:t>
            </a: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D. Protecting the Ministry</a:t>
            </a:r>
          </a:p>
          <a:p>
            <a:pPr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Advocate for safety, Ensure training, Maintain standards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