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opf slides.029.jpeg" descr="sopf slides.029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5" y="0"/>
            <a:ext cx="1219169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2"/>
          <p:cNvSpPr txBox="1"/>
          <p:nvPr/>
        </p:nvSpPr>
        <p:spPr>
          <a:xfrm>
            <a:off x="957888" y="1333686"/>
            <a:ext cx="8930840" cy="145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4800">
                <a:solidFill>
                  <a:srgbClr val="FFFFFF"/>
                </a:solidFill>
              </a:defRPr>
            </a:pPr>
            <a:r>
              <a:t>THE IMPORTANCE OF EVANGELISM</a:t>
            </a:r>
            <a:br/>
            <a:r>
              <a:t>School of Pastoral Formation</a:t>
            </a:r>
          </a:p>
        </p:txBody>
      </p:sp>
      <p:sp>
        <p:nvSpPr>
          <p:cNvPr id="98" name="TextBox 3"/>
          <p:cNvSpPr txBox="1"/>
          <p:nvPr/>
        </p:nvSpPr>
        <p:spPr>
          <a:xfrm>
            <a:off x="957888" y="3267535"/>
            <a:ext cx="10437544" cy="202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400">
                <a:solidFill>
                  <a:srgbClr val="FFFFFF"/>
                </a:solidFill>
              </a:defRPr>
            </a:pPr>
            <a:r>
              <a:t>"And he said to them, 'Go into all the world and preach the gospel to every creature.</a:t>
            </a:r>
            <a:r>
              <a:rPr baseline="30000"/>
              <a:t> </a:t>
            </a:r>
            <a:endParaRPr baseline="30000"/>
          </a:p>
          <a:p>
            <a:pPr>
              <a:defRPr sz="4400">
                <a:solidFill>
                  <a:srgbClr val="FFFFFF"/>
                </a:solidFill>
              </a:defRPr>
            </a:pPr>
            <a:r>
              <a:t>Mark 16:15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169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TextBox 2"/>
          <p:cNvSpPr txBox="1"/>
          <p:nvPr/>
        </p:nvSpPr>
        <p:spPr>
          <a:xfrm>
            <a:off x="612202" y="720369"/>
            <a:ext cx="10104598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200">
                <a:solidFill>
                  <a:srgbClr val="FFFFFF"/>
                </a:solidFill>
              </a:defRPr>
            </a:pPr>
            <a:r>
              <a:t>I. EVANGELISM: THE CENTRAL COMMAND OF GOD'S HEART</a:t>
            </a:r>
            <a:br/>
          </a:p>
        </p:txBody>
      </p:sp>
      <p:sp>
        <p:nvSpPr>
          <p:cNvPr id="102" name="TextBox 3"/>
          <p:cNvSpPr txBox="1"/>
          <p:nvPr/>
        </p:nvSpPr>
        <p:spPr>
          <a:xfrm>
            <a:off x="1638114" y="2397511"/>
            <a:ext cx="9288820" cy="2478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• It is not a suggestion, it is a commandment of Christ.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• </a:t>
            </a:r>
            <a:r>
              <a:t>We evangelize by commission, not just by emotion.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• El </a:t>
            </a:r>
            <a:r>
              <a:t>The love of Christ is the engine of true evangelism.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169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extBox 2"/>
          <p:cNvSpPr txBox="1"/>
          <p:nvPr/>
        </p:nvSpPr>
        <p:spPr>
          <a:xfrm>
            <a:off x="1136308" y="709218"/>
            <a:ext cx="9772612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200">
                <a:solidFill>
                  <a:srgbClr val="FFFFFF"/>
                </a:solidFill>
              </a:defRPr>
            </a:pPr>
            <a:r>
              <a:t>II. EVANGELISM: IDENTITY AND MISSION OF THE CHURCH</a:t>
            </a:r>
            <a:br/>
          </a:p>
        </p:txBody>
      </p:sp>
      <p:sp>
        <p:nvSpPr>
          <p:cNvPr id="106" name="TextBox 3"/>
          <p:cNvSpPr txBox="1"/>
          <p:nvPr/>
        </p:nvSpPr>
        <p:spPr>
          <a:xfrm>
            <a:off x="242131" y="2073360"/>
            <a:ext cx="11769831" cy="3030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900">
                <a:solidFill>
                  <a:srgbClr val="FFFFFF"/>
                </a:solidFill>
              </a:defRPr>
            </a:pPr>
            <a:r>
              <a:t>• The church doesn't just meet, it's also sent.</a:t>
            </a:r>
          </a:p>
          <a:p>
            <a:pPr>
              <a:defRPr sz="3900">
                <a:solidFill>
                  <a:srgbClr val="FFFFFF"/>
                </a:solidFill>
              </a:defRPr>
            </a:pP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• </a:t>
            </a:r>
            <a:r>
              <a:t>We are not just believers, we are sent to evangelize.</a:t>
            </a:r>
          </a:p>
          <a:p>
            <a:pPr>
              <a:defRPr sz="3900">
                <a:solidFill>
                  <a:srgbClr val="FFFFFF"/>
                </a:solidFill>
              </a:defRPr>
            </a:pPr>
          </a:p>
          <a:p>
            <a:pPr>
              <a:defRPr sz="3900">
                <a:solidFill>
                  <a:srgbClr val="FFFFFF"/>
                </a:solidFill>
              </a:defRPr>
            </a:pPr>
            <a:r>
              <a:t>• The Holy Spirit is the power and support of evangelism.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169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TextBox 2"/>
          <p:cNvSpPr txBox="1"/>
          <p:nvPr/>
        </p:nvSpPr>
        <p:spPr>
          <a:xfrm>
            <a:off x="918577" y="866232"/>
            <a:ext cx="9740663" cy="9923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3200">
                <a:solidFill>
                  <a:srgbClr val="FFFFFF"/>
                </a:solidFill>
              </a:defRPr>
            </a:pPr>
            <a:r>
              <a:t>III. EVANGELISM: THE URGENCY OF REACHING EVERYONE</a:t>
            </a:r>
            <a:br/>
          </a:p>
        </p:txBody>
      </p:sp>
      <p:sp>
        <p:nvSpPr>
          <p:cNvPr id="110" name="TextBox 3"/>
          <p:cNvSpPr txBox="1"/>
          <p:nvPr/>
        </p:nvSpPr>
        <p:spPr>
          <a:xfrm>
            <a:off x="758641" y="2430954"/>
            <a:ext cx="10732449" cy="2784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</a:defRPr>
            </a:pPr>
            <a:r>
              <a:t>• </a:t>
            </a:r>
            <a:r>
              <a:t>The gospel is for every creature, without distinction.</a:t>
            </a:r>
            <a:r>
              <a:rPr>
                <a:solidFill>
                  <a:srgbClr val="FFC000"/>
                </a:solidFill>
              </a:rPr>
              <a:t>  </a:t>
            </a:r>
            <a:endParaRPr>
              <a:solidFill>
                <a:srgbClr val="FFC000"/>
              </a:solidFill>
            </a:endParaRPr>
          </a:p>
          <a:p>
            <a:pPr>
              <a:defRPr sz="3600">
                <a:solidFill>
                  <a:srgbClr val="FFC000"/>
                </a:solidFill>
              </a:defRPr>
            </a:pP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• </a:t>
            </a:r>
            <a:r>
              <a:t>The present time demands urgency to evangelize.</a:t>
            </a:r>
          </a:p>
          <a:p>
            <a:pPr>
              <a:defRPr sz="3600">
                <a:solidFill>
                  <a:srgbClr val="FFFFFF"/>
                </a:solidFill>
              </a:defRPr>
            </a:pPr>
          </a:p>
          <a:p>
            <a:pPr>
              <a:defRPr sz="3600">
                <a:solidFill>
                  <a:srgbClr val="FFFFFF"/>
                </a:solidFill>
              </a:defRPr>
            </a:pPr>
            <a:r>
              <a:t>• </a:t>
            </a:r>
            <a:r>
              <a:t>We cannot postpone the mission of reaching the lost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1696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extBox 2"/>
          <p:cNvSpPr txBox="1"/>
          <p:nvPr/>
        </p:nvSpPr>
        <p:spPr>
          <a:xfrm>
            <a:off x="1660415" y="1211022"/>
            <a:ext cx="3501296" cy="992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3200">
                <a:solidFill>
                  <a:srgbClr val="FFFFFF"/>
                </a:solidFill>
              </a:defRPr>
            </a:pPr>
            <a:r>
              <a:t>CONCLUSION</a:t>
            </a:r>
            <a:br/>
          </a:p>
        </p:txBody>
      </p:sp>
      <p:sp>
        <p:nvSpPr>
          <p:cNvPr id="114" name="TextBox 3"/>
          <p:cNvSpPr txBox="1"/>
          <p:nvPr/>
        </p:nvSpPr>
        <p:spPr>
          <a:xfrm>
            <a:off x="1560055" y="2196779"/>
            <a:ext cx="10147612" cy="2973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</a:defRPr>
            </a:pPr>
            <a:r>
              <a:t>• Evangelism is the heartbeat of God.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• The church has been called to go out and proclaim Christ.</a:t>
            </a:r>
          </a:p>
          <a:p>
            <a:pPr>
              <a:defRPr sz="3200">
                <a:solidFill>
                  <a:srgbClr val="FFFFFF"/>
                </a:solidFill>
              </a:defRPr>
            </a:pPr>
          </a:p>
          <a:p>
            <a:pPr>
              <a:defRPr sz="3200">
                <a:solidFill>
                  <a:srgbClr val="FFFFFF"/>
                </a:solidFill>
              </a:defRPr>
            </a:pPr>
            <a:r>
              <a:t>• </a:t>
            </a:r>
            <a:r>
              <a:t>We evangelize with the authority of Christ, the love of God, and the power of the Holy Spirit.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