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23.xml" ContentType="application/vnd.openxmlformats-officedocument.presentationml.slide+xml"/>
</Types>
</file>

<file path=_rels/.rels><?xml version="1.0" encoding="UTF-8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9"/>
    <p:sldId id="277" r:id="rId2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29" Type="http://schemas.openxmlformats.org/officeDocument/2006/relationships/slide" Target="slides/slide23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0323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?>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?>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?>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?>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?>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8686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580644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1024128"/>
            <a:ext cx="1216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 OF PASTORAL FORMATION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731520" y="1536192"/>
            <a:ext cx="10698480" cy="14630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Biblical Stewardship</a:t>
            </a:r>
            <a:endParaRPr lang="en-US" sz="5200" dirty="0"/>
          </a:p>
        </p:txBody>
      </p:sp>
      <p:sp>
        <p:nvSpPr>
          <p:cNvPr id="8" name="Text 5"/>
          <p:cNvSpPr/>
          <p:nvPr/>
        </p:nvSpPr>
        <p:spPr>
          <a:xfrm>
            <a:off x="731520" y="3127248"/>
            <a:ext cx="10698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 · Talent · Treasure — A Lecture for Aspiring Pastors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1097280" y="3858768"/>
            <a:ext cx="99669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School of Pastoral Formation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Sabbath — Obedience, Not Option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777240" y="1207008"/>
            <a:ext cx="10789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Genesis 2:2–3 — God rested before there was anything to recover from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13232" y="222808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115568" y="169164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Sabbath is a creation ordinance, not a recovery mechanism — rest is built into existence itself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713232" y="35387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115568" y="300228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pastor who never rests is not devoted. He is claiming the ministry cannot survive without his constant presence.</a:t>
            </a:r>
            <a:endParaRPr lang="en-US" sz="2100" dirty="0"/>
          </a:p>
        </p:txBody>
      </p:sp>
      <p:sp>
        <p:nvSpPr>
          <p:cNvPr id="11" name="Shape 8"/>
          <p:cNvSpPr/>
          <p:nvPr/>
        </p:nvSpPr>
        <p:spPr>
          <a:xfrm>
            <a:off x="713232" y="484936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1115568" y="431292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Violated Sabbath rhythms consistently produce burnout, moral failure, and family breakdown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2125980"/>
            <a:ext cx="12161520" cy="2743200"/>
          </a:xfrm>
          <a:prstGeom prst="rect">
            <a:avLst/>
          </a:prstGeom>
          <a:solidFill>
            <a:srgbClr val="061A33">
              <a:alpha val="8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21259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48691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2217420"/>
            <a:ext cx="1216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Three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2638044"/>
            <a:ext cx="11064240" cy="12344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Stewardship of Talent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914400" y="3954780"/>
            <a:ext cx="10332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Matthew 25:14–30 • Ephesians 4:12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Parable of the Talents — Three Things It Makes Clear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distribution is sovereign: ‘each according to his own ability’ — the question is what you did with what you were given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standard is faithfulness, not volume — identical commendation for 5 doubled and 2 doubled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judgment falls on fear, not failure — ‘I was afraid’ produces burial, and burial produces condemnation</a:t>
            </a:r>
            <a:endParaRPr lang="en-US" sz="2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 is no fool who gives what he cannot keep to gain what he cannot lose.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Jim Elliot, personal journal, October 28, 1949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Gifts Are for Multiplication, Not Performance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777240" y="1207008"/>
            <a:ext cx="10789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Ephesians 4:12 — ‘for the equipping of the saints for the work of service’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13232" y="222808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115568" y="169164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minister who does everything himself builds a ministry that collapses when he is gone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713232" y="35387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115568" y="300228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minister who equips others builds a church that outlasts him</a:t>
            </a:r>
            <a:endParaRPr lang="en-US" sz="2100" dirty="0"/>
          </a:p>
        </p:txBody>
      </p:sp>
      <p:sp>
        <p:nvSpPr>
          <p:cNvPr id="11" name="Shape 8"/>
          <p:cNvSpPr/>
          <p:nvPr/>
        </p:nvSpPr>
        <p:spPr>
          <a:xfrm>
            <a:off x="713232" y="484936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1115568" y="431292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Doing all the ministry yourself is not giftedness — it is grasping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2125980"/>
            <a:ext cx="12161520" cy="2743200"/>
          </a:xfrm>
          <a:prstGeom prst="rect">
            <a:avLst/>
          </a:prstGeom>
          <a:solidFill>
            <a:srgbClr val="061A33">
              <a:alpha val="8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21259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48691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2217420"/>
            <a:ext cx="1216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Four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2638044"/>
            <a:ext cx="11064240" cy="12344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Stewardship of Treasure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914400" y="3954780"/>
            <a:ext cx="10332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Matthew 6:24 • Malachi 3:10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30352"/>
            <a:ext cx="11155680" cy="5276088"/>
          </a:xfrm>
          <a:prstGeom prst="rect">
            <a:avLst/>
          </a:prstGeom>
          <a:solidFill>
            <a:srgbClr val="061A33">
              <a:alpha val="7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530352"/>
            <a:ext cx="1115568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22960" y="694944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Matthew 6:24 — The Rival Master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822960" y="1316736"/>
            <a:ext cx="10515600" cy="4306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"No one can serve two masters; for either he will hate the one and love the other, or he will be devoted to one and despise the other. You cannot serve God and wealth."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Jesus is not condemning wealth. He is identifying a rival to God that operates through the quiet, respectable pursuit of financial security.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minister who is financially anxious has a master problem before he has a money problem.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Specific Danger for the Pastor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777240" y="1207008"/>
            <a:ext cx="10789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Timothy 3:3 — the overseer must be free from the love of money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13232" y="222808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115568" y="169164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anxiety filters decisions: he will not confront sin in wealthy members, will not preach generosity with conviction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713232" y="35387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115568" y="300228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Unresolved personal finances predict ministry failure — the pattern begins before ordination, not after</a:t>
            </a:r>
            <a:endParaRPr lang="en-US" sz="2100" dirty="0"/>
          </a:p>
        </p:txBody>
      </p:sp>
      <p:sp>
        <p:nvSpPr>
          <p:cNvPr id="11" name="Shape 8"/>
          <p:cNvSpPr/>
          <p:nvPr/>
        </p:nvSpPr>
        <p:spPr>
          <a:xfrm>
            <a:off x="713232" y="484936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1115568" y="431292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congregation cannot see your bank account, but they will sense your financial freedom — or your bondage</a:t>
            </a:r>
            <a:endParaRPr lang="en-US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6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1115568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22960" y="621792"/>
            <a:ext cx="10515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822960" y="987552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Financial State of the Pastoral Ministry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822960" y="1627632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005840" y="1627632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70% of pastors carry non-mortgage debt averaging $43,000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822960" y="2807208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005840" y="2807208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in 3 churches has experienced financial misconduct — offender profiles frequently include pastors</a:t>
            </a:r>
            <a:endParaRPr lang="en-US" sz="2100" dirty="0"/>
          </a:p>
        </p:txBody>
      </p:sp>
      <p:sp>
        <p:nvSpPr>
          <p:cNvPr id="11" name="Shape 8"/>
          <p:cNvSpPr/>
          <p:nvPr/>
        </p:nvSpPr>
        <p:spPr>
          <a:xfrm>
            <a:off x="822960" y="3986784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1005840" y="3986784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Pastors who tithe consistently before ordination report significantly greater financial integrity in ministry</a:t>
            </a:r>
            <a:endParaRPr lang="en-US" sz="2100" dirty="0"/>
          </a:p>
        </p:txBody>
      </p:sp>
      <p:sp>
        <p:nvSpPr>
          <p:cNvPr id="13" name="Shape 10"/>
          <p:cNvSpPr/>
          <p:nvPr/>
        </p:nvSpPr>
        <p:spPr>
          <a:xfrm>
            <a:off x="822960" y="5276088"/>
            <a:ext cx="10515600" cy="3657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22960" y="5349240"/>
            <a:ext cx="10515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5E9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GuideStone Financial Resources Pastoral Survey; Church Law &amp; Tax 2021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ministry is not a trade. It is a calling. And the man who cannot be trusted with money cannot be trusted with souls.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Attributed to C.H. Spurgeon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Wesley’s Rule — What He Actually Meant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Gain all you can — through honest labor and the full use of every gift God gave you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Save all you can — eliminate every expenditure that does not serve genuine need or God’s purposes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Give all you can — Wesley’s definition: everything beyond what you and your dependents genuinely need</a:t>
            </a:r>
            <a:endParaRPr lang="en-US" sz="2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Tithe — Settling the Baseline Now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777240" y="1207008"/>
            <a:ext cx="10789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Malachi 3:10 — the only place in Scripture where God says ‘Test Me’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13232" y="222808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115568" y="169164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Begin tithing now, on a student’s income — settle the ownership question before ordination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713232" y="35387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115568" y="300228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Wesley’s practice: as his income grew, he continued living on £28 and gave everything else away</a:t>
            </a:r>
            <a:endParaRPr lang="en-US" sz="2100" dirty="0"/>
          </a:p>
        </p:txBody>
      </p:sp>
      <p:sp>
        <p:nvSpPr>
          <p:cNvPr id="11" name="Shape 8"/>
          <p:cNvSpPr/>
          <p:nvPr/>
        </p:nvSpPr>
        <p:spPr>
          <a:xfrm>
            <a:off x="713232" y="484936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1115568" y="431292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pastor who defers tithing is forming a habit of conditional obedience he will carry into the pulpit</a:t>
            </a:r>
            <a:endParaRPr lang="en-US" sz="2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Generosity is not what you do with your surplus. It is what you do with your soul. A stingy minister produces a stingy church — not by preaching it, but by living it.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Attributed to C.H. Spurgeon</a:t>
            </a:r>
            <a:endParaRPr lang="en-US"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6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822960" y="585216"/>
            <a:ext cx="10515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PASTORAL CHARGE</a:t>
            </a:r>
            <a:endParaRPr lang="en-US" sz="1200" dirty="0"/>
          </a:p>
        </p:txBody>
      </p:sp>
      <p:sp>
        <p:nvSpPr>
          <p:cNvPr id="5" name="Shape 2"/>
          <p:cNvSpPr/>
          <p:nvPr/>
        </p:nvSpPr>
        <p:spPr>
          <a:xfrm>
            <a:off x="822960" y="1042416"/>
            <a:ext cx="105156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822960" y="1188720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5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Hold everything with open hands.</a:t>
            </a:r>
            <a:endParaRPr lang="en-US" sz="2500" dirty="0"/>
          </a:p>
        </p:txBody>
      </p:sp>
      <p:sp>
        <p:nvSpPr>
          <p:cNvPr id="7" name="Text 4"/>
          <p:cNvSpPr/>
          <p:nvPr/>
        </p:nvSpPr>
        <p:spPr>
          <a:xfrm>
            <a:off x="822960" y="2093976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5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Give your first and best — time, talent, treasure.</a:t>
            </a:r>
            <a:endParaRPr lang="en-US" sz="2500" dirty="0"/>
          </a:p>
        </p:txBody>
      </p:sp>
      <p:sp>
        <p:nvSpPr>
          <p:cNvPr id="8" name="Text 5"/>
          <p:cNvSpPr/>
          <p:nvPr/>
        </p:nvSpPr>
        <p:spPr>
          <a:xfrm>
            <a:off x="822960" y="2999232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5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Settle the question of ownership before the ministry begins.</a:t>
            </a:r>
            <a:endParaRPr lang="en-US" sz="2500" dirty="0"/>
          </a:p>
        </p:txBody>
      </p:sp>
      <p:sp>
        <p:nvSpPr>
          <p:cNvPr id="9" name="Text 6"/>
          <p:cNvSpPr/>
          <p:nvPr/>
        </p:nvSpPr>
        <p:spPr>
          <a:xfrm>
            <a:off x="822960" y="3904488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5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Enter as a steward, not an owner.</a:t>
            </a:r>
            <a:endParaRPr lang="en-US" sz="2500" dirty="0"/>
          </a:p>
        </p:txBody>
      </p:sp>
      <p:sp>
        <p:nvSpPr>
          <p:cNvPr id="10" name="Text 7"/>
          <p:cNvSpPr/>
          <p:nvPr/>
        </p:nvSpPr>
        <p:spPr>
          <a:xfrm>
            <a:off x="822960" y="4809744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5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church needs pastors who hold nothing so tightly that God cannot take it.</a:t>
            </a:r>
            <a:endParaRPr lang="en-US" sz="25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Application Exercise — One Decision for Each T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 — your protected weekly Sabbath day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Talent — one gift you will use this month to equip someone else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Treasure — your tithe commitment on your current income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6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1115568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22960" y="621792"/>
            <a:ext cx="10515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822960" y="987552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The Reality  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822960" y="1627632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005840" y="1627632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70% of pastors carry non-mortgage debt averaging $43,000 — 48% have less than $5,000 in savings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822960" y="2807208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005840" y="2807208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Nearly 1 in 3 churches has experienced some form of financial misconduct</a:t>
            </a:r>
            <a:endParaRPr lang="en-US" sz="2100" dirty="0"/>
          </a:p>
        </p:txBody>
      </p:sp>
      <p:sp>
        <p:nvSpPr>
          <p:cNvPr id="11" name="Shape 8"/>
          <p:cNvSpPr/>
          <p:nvPr/>
        </p:nvSpPr>
        <p:spPr>
          <a:xfrm>
            <a:off x="822960" y="3986784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1005840" y="3986784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Pastors who begin tithing before ordination report significantly higher financial integrity in ministry</a:t>
            </a:r>
            <a:endParaRPr lang="en-US" sz="2100" dirty="0"/>
          </a:p>
        </p:txBody>
      </p:sp>
      <p:sp>
        <p:nvSpPr>
          <p:cNvPr id="13" name="Shape 10"/>
          <p:cNvSpPr/>
          <p:nvPr/>
        </p:nvSpPr>
        <p:spPr>
          <a:xfrm>
            <a:off x="822960" y="5276088"/>
            <a:ext cx="10515600" cy="3657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22960" y="5349240"/>
            <a:ext cx="10515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5E9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GuideStone Financial Resources; Church Law &amp; Tax 2021; Barna Group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2125980"/>
            <a:ext cx="12161520" cy="2743200"/>
          </a:xfrm>
          <a:prstGeom prst="rect">
            <a:avLst/>
          </a:prstGeom>
          <a:solidFill>
            <a:srgbClr val="061A33">
              <a:alpha val="8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21259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48691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2217420"/>
            <a:ext cx="1216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One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2638044"/>
            <a:ext cx="11064240" cy="12344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God Is the Owner of Everything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914400" y="3954780"/>
            <a:ext cx="10332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Psalm 24:1 • Titus 1:7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30352"/>
            <a:ext cx="11155680" cy="5276088"/>
          </a:xfrm>
          <a:prstGeom prst="rect">
            <a:avLst/>
          </a:prstGeom>
          <a:solidFill>
            <a:srgbClr val="061A33">
              <a:alpha val="7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530352"/>
            <a:ext cx="1115568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22960" y="694944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Psalm 24:1 — The Foundation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822960" y="1316736"/>
            <a:ext cx="10515600" cy="4306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"The earth is the LORD’s, and all it contains, the world, and those who dwell in it."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was. Not mostly. Is.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resource you will ever manage in ministry belongs to Him.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are the oikonomos — God’s household manager (Titus 1:7).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the owner. The manager. And managers give account.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ownership of property is a stewardship from God to be administered under His direction and for His glory.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Attributed to Dallas Willard, The Spirit of the Disciplines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Stewardship Does to a Pastor’s Leadership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 accepts criticism of his ministry without wounded pride — it is not his ministry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 manages church finances with transparency, not defensiveness — it is not his money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 celebrates others’ success without envy — he is not competing for what belongs to Another</a:t>
            </a:r>
            <a:endParaRPr lang="en-US" sz="2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2125980"/>
            <a:ext cx="12161520" cy="2743200"/>
          </a:xfrm>
          <a:prstGeom prst="rect">
            <a:avLst/>
          </a:prstGeom>
          <a:solidFill>
            <a:srgbClr val="061A33">
              <a:alpha val="8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21259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48691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2217420"/>
            <a:ext cx="1216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Two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2638044"/>
            <a:ext cx="11064240" cy="12344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Stewardship of Time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914400" y="3954780"/>
            <a:ext cx="10332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Ephesians 5:16 • Genesis 2:2–3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30352"/>
            <a:ext cx="11155680" cy="5276088"/>
          </a:xfrm>
          <a:prstGeom prst="rect">
            <a:avLst/>
          </a:prstGeom>
          <a:solidFill>
            <a:srgbClr val="061A33">
              <a:alpha val="7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530352"/>
            <a:ext cx="1115568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22960" y="694944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Ephesians 5:15–16 — Redeeming the Time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822960" y="1316736"/>
            <a:ext cx="10515600" cy="4306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"Therefore be careful how you walk, not as unwise men but as wise, making the most of your time, because the days are evil."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exagorazo — to buy back from the marketplace before the opportunity disappears.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 that is not intentionally ordered has already been claimed by something else.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pastor who doesn’t protect his time will discover ministry swallows all of it.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1096</Words>
  <Application>Microsoft Macintosh PowerPoint</Application>
  <PresentationFormat>Widescreen</PresentationFormat>
  <Paragraphs>121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Misael Gurrola</cp:lastModifiedBy>
  <cp:revision>3</cp:revision>
  <dcterms:created xsi:type="dcterms:W3CDTF">2026-06-02T22:26:53Z</dcterms:created>
  <dcterms:modified xsi:type="dcterms:W3CDTF">2026-06-04T23:35:10Z</dcterms:modified>
</cp:coreProperties>
</file>