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urrola.jpg" descr="Gurrol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3"/>
          <p:cNvSpPr txBox="1"/>
          <p:nvPr/>
        </p:nvSpPr>
        <p:spPr>
          <a:xfrm>
            <a:off x="1873876" y="1868190"/>
            <a:ext cx="1207008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FFFFFF"/>
                </a:solidFill>
              </a:defRPr>
            </a:lvl1pPr>
          </a:lstStyle>
          <a:p>
            <a:pPr/>
            <a:r>
              <a:t>SCHOOL OF PASTORAL FORMATION</a:t>
            </a:r>
          </a:p>
        </p:txBody>
      </p:sp>
      <p:sp>
        <p:nvSpPr>
          <p:cNvPr id="22" name="Text 4"/>
          <p:cNvSpPr txBox="1"/>
          <p:nvPr/>
        </p:nvSpPr>
        <p:spPr>
          <a:xfrm>
            <a:off x="2605396" y="2188490"/>
            <a:ext cx="10607041" cy="8407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5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Biblical Stewardship</a:t>
            </a:r>
          </a:p>
        </p:txBody>
      </p:sp>
      <p:sp>
        <p:nvSpPr>
          <p:cNvPr id="23" name="Text 5"/>
          <p:cNvSpPr txBox="1"/>
          <p:nvPr/>
        </p:nvSpPr>
        <p:spPr>
          <a:xfrm>
            <a:off x="4811604" y="2964180"/>
            <a:ext cx="587746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i="1" sz="29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Time · Talent · Treasure — </a:t>
            </a:r>
            <a:br/>
            <a:r>
              <a:t>A Lecture for Aspiring Pastors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Sabbath — Obedience, Not Option</a:t>
            </a:r>
          </a:p>
        </p:txBody>
      </p:sp>
      <p:sp>
        <p:nvSpPr>
          <p:cNvPr id="100" name="Text 3"/>
          <p:cNvSpPr txBox="1"/>
          <p:nvPr/>
        </p:nvSpPr>
        <p:spPr>
          <a:xfrm>
            <a:off x="822959" y="1214374"/>
            <a:ext cx="106984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Genesis 2:2–3 — God rested before there was anything to recover from</a:t>
            </a:r>
          </a:p>
        </p:txBody>
      </p:sp>
      <p:sp>
        <p:nvSpPr>
          <p:cNvPr id="101" name="Shape 4"/>
          <p:cNvSpPr/>
          <p:nvPr/>
        </p:nvSpPr>
        <p:spPr>
          <a:xfrm>
            <a:off x="713231" y="222808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Text 5"/>
          <p:cNvSpPr txBox="1"/>
          <p:nvPr/>
        </p:nvSpPr>
        <p:spPr>
          <a:xfrm>
            <a:off x="1161287" y="195071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Sabbath is a creation ordinance, not a recovery mechanism — rest is built into existence itself</a:t>
            </a:r>
          </a:p>
        </p:txBody>
      </p:sp>
      <p:sp>
        <p:nvSpPr>
          <p:cNvPr id="103" name="Shape 6"/>
          <p:cNvSpPr/>
          <p:nvPr/>
        </p:nvSpPr>
        <p:spPr>
          <a:xfrm>
            <a:off x="713231" y="353872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4" name="Text 7"/>
          <p:cNvSpPr txBox="1"/>
          <p:nvPr/>
        </p:nvSpPr>
        <p:spPr>
          <a:xfrm>
            <a:off x="1161287" y="326135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pastor who never rests is not devoted. He is claiming the ministry cannot survive without his constant presence.</a:t>
            </a:r>
          </a:p>
        </p:txBody>
      </p:sp>
      <p:sp>
        <p:nvSpPr>
          <p:cNvPr id="105" name="Shape 8"/>
          <p:cNvSpPr/>
          <p:nvPr/>
        </p:nvSpPr>
        <p:spPr>
          <a:xfrm>
            <a:off x="713231" y="484936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Text 9"/>
          <p:cNvSpPr txBox="1"/>
          <p:nvPr/>
        </p:nvSpPr>
        <p:spPr>
          <a:xfrm>
            <a:off x="1161287" y="457200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Violated Sabbath rhythms consistently produce burnout, moral failure, and family breakdown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 Three</a:t>
            </a:r>
          </a:p>
        </p:txBody>
      </p:sp>
      <p:sp>
        <p:nvSpPr>
          <p:cNvPr id="113" name="Text 4"/>
          <p:cNvSpPr txBox="1"/>
          <p:nvPr/>
        </p:nvSpPr>
        <p:spPr>
          <a:xfrm>
            <a:off x="594359" y="2917444"/>
            <a:ext cx="10972802" cy="675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Stewardship of Talent</a:t>
            </a:r>
          </a:p>
        </p:txBody>
      </p:sp>
      <p:sp>
        <p:nvSpPr>
          <p:cNvPr id="114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Matthew 25:14–30 • Ephesians 4:12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Parable of the Talents — Three Things It Makes Clear</a:t>
            </a:r>
          </a:p>
        </p:txBody>
      </p:sp>
      <p:sp>
        <p:nvSpPr>
          <p:cNvPr id="120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Text 4"/>
          <p:cNvSpPr txBox="1"/>
          <p:nvPr/>
        </p:nvSpPr>
        <p:spPr>
          <a:xfrm>
            <a:off x="1161287" y="169926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distribution is sovereign: ‘each according to his own ability’ — the question is what you did with what you were given</a:t>
            </a:r>
          </a:p>
        </p:txBody>
      </p:sp>
      <p:sp>
        <p:nvSpPr>
          <p:cNvPr id="122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standard is faithfulness, not volume — identical commendation for 5 doubled and 2 doubled</a:t>
            </a:r>
          </a:p>
        </p:txBody>
      </p:sp>
      <p:sp>
        <p:nvSpPr>
          <p:cNvPr id="124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judgment falls on fear, not failure — ‘I was afraid’ produces burial, and burial produces condemnation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0" name="Text 2"/>
          <p:cNvSpPr txBox="1"/>
          <p:nvPr/>
        </p:nvSpPr>
        <p:spPr>
          <a:xfrm>
            <a:off x="914400" y="1024127"/>
            <a:ext cx="1033272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He is no fool who gives what he cannot keep to gain what he cannot lose.</a:t>
            </a:r>
          </a:p>
        </p:txBody>
      </p:sp>
      <p:sp>
        <p:nvSpPr>
          <p:cNvPr id="131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Jim Elliot, personal journal, October 28, 1949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Your Gifts Are for Multiplication, Not Performance</a:t>
            </a:r>
          </a:p>
        </p:txBody>
      </p:sp>
      <p:sp>
        <p:nvSpPr>
          <p:cNvPr id="138" name="Text 3"/>
          <p:cNvSpPr txBox="1"/>
          <p:nvPr/>
        </p:nvSpPr>
        <p:spPr>
          <a:xfrm>
            <a:off x="822959" y="1214374"/>
            <a:ext cx="106984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Ephesians 4:12 — ‘for the equipping of the saints for the work of service’</a:t>
            </a:r>
          </a:p>
        </p:txBody>
      </p:sp>
      <p:sp>
        <p:nvSpPr>
          <p:cNvPr id="139" name="Shape 4"/>
          <p:cNvSpPr/>
          <p:nvPr/>
        </p:nvSpPr>
        <p:spPr>
          <a:xfrm>
            <a:off x="713231" y="222808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Text 5"/>
          <p:cNvSpPr txBox="1"/>
          <p:nvPr/>
        </p:nvSpPr>
        <p:spPr>
          <a:xfrm>
            <a:off x="1161287" y="195071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minister who does everything himself builds a ministry that collapses when he is gone</a:t>
            </a:r>
          </a:p>
        </p:txBody>
      </p:sp>
      <p:sp>
        <p:nvSpPr>
          <p:cNvPr id="141" name="Shape 6"/>
          <p:cNvSpPr/>
          <p:nvPr/>
        </p:nvSpPr>
        <p:spPr>
          <a:xfrm>
            <a:off x="713231" y="353872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Text 7"/>
          <p:cNvSpPr txBox="1"/>
          <p:nvPr/>
        </p:nvSpPr>
        <p:spPr>
          <a:xfrm>
            <a:off x="1161287" y="3459479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minister who equips others builds a church that outlasts him</a:t>
            </a:r>
          </a:p>
        </p:txBody>
      </p:sp>
      <p:sp>
        <p:nvSpPr>
          <p:cNvPr id="143" name="Shape 8"/>
          <p:cNvSpPr/>
          <p:nvPr/>
        </p:nvSpPr>
        <p:spPr>
          <a:xfrm>
            <a:off x="713231" y="484936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Text 9"/>
          <p:cNvSpPr txBox="1"/>
          <p:nvPr/>
        </p:nvSpPr>
        <p:spPr>
          <a:xfrm>
            <a:off x="1161287" y="4770120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Doing all the ministry yourself is not giftedness — it is grasping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0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 Four</a:t>
            </a:r>
          </a:p>
        </p:txBody>
      </p:sp>
      <p:sp>
        <p:nvSpPr>
          <p:cNvPr id="151" name="Text 4"/>
          <p:cNvSpPr txBox="1"/>
          <p:nvPr/>
        </p:nvSpPr>
        <p:spPr>
          <a:xfrm>
            <a:off x="594359" y="2917444"/>
            <a:ext cx="10972802" cy="675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Stewardship of Treasure</a:t>
            </a:r>
          </a:p>
        </p:txBody>
      </p:sp>
      <p:sp>
        <p:nvSpPr>
          <p:cNvPr id="152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Matthew 6:24 • Malachi 3:10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Matthew 6:24 — The Rival Master</a:t>
            </a:r>
          </a:p>
        </p:txBody>
      </p:sp>
      <p:sp>
        <p:nvSpPr>
          <p:cNvPr id="158" name="Text 3"/>
          <p:cNvSpPr txBox="1"/>
          <p:nvPr/>
        </p:nvSpPr>
        <p:spPr>
          <a:xfrm>
            <a:off x="868680" y="1316736"/>
            <a:ext cx="10424161" cy="3286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"No one can serve two masters; for either he will hate the one and love the other, or he will be devoted to one and despise the other. You cannot serve God and wealth."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Jesus is not condemning wealth. He is identifying a rival to God that operates through the quiet, respectable pursuit of financial security.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 minister who is financially anxious has a master problem before he has a money problem.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Specific Danger for the Pastor</a:t>
            </a:r>
          </a:p>
        </p:txBody>
      </p:sp>
      <p:sp>
        <p:nvSpPr>
          <p:cNvPr id="164" name="Text 3"/>
          <p:cNvSpPr txBox="1"/>
          <p:nvPr/>
        </p:nvSpPr>
        <p:spPr>
          <a:xfrm>
            <a:off x="822959" y="1214374"/>
            <a:ext cx="106984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 Timothy 3:3 — the overseer must be free from the love of money</a:t>
            </a:r>
          </a:p>
        </p:txBody>
      </p:sp>
      <p:sp>
        <p:nvSpPr>
          <p:cNvPr id="165" name="Shape 4"/>
          <p:cNvSpPr/>
          <p:nvPr/>
        </p:nvSpPr>
        <p:spPr>
          <a:xfrm>
            <a:off x="713231" y="222808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Text 5"/>
          <p:cNvSpPr txBox="1"/>
          <p:nvPr/>
        </p:nvSpPr>
        <p:spPr>
          <a:xfrm>
            <a:off x="1161287" y="195071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Financial anxiety filters decisions: he will not confront sin in wealthy members, will not preach generosity with conviction</a:t>
            </a:r>
          </a:p>
        </p:txBody>
      </p:sp>
      <p:sp>
        <p:nvSpPr>
          <p:cNvPr id="167" name="Shape 6"/>
          <p:cNvSpPr/>
          <p:nvPr/>
        </p:nvSpPr>
        <p:spPr>
          <a:xfrm>
            <a:off x="713231" y="353872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Text 7"/>
          <p:cNvSpPr txBox="1"/>
          <p:nvPr/>
        </p:nvSpPr>
        <p:spPr>
          <a:xfrm>
            <a:off x="1161287" y="326135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Unresolved personal finances predict ministry failure — the pattern begins before ordination, not after</a:t>
            </a:r>
          </a:p>
        </p:txBody>
      </p:sp>
      <p:sp>
        <p:nvSpPr>
          <p:cNvPr id="169" name="Shape 8"/>
          <p:cNvSpPr/>
          <p:nvPr/>
        </p:nvSpPr>
        <p:spPr>
          <a:xfrm>
            <a:off x="713231" y="484936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Text 9"/>
          <p:cNvSpPr txBox="1"/>
          <p:nvPr/>
        </p:nvSpPr>
        <p:spPr>
          <a:xfrm>
            <a:off x="1161287" y="457200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congregation cannot see your bank account, but they will sense your financial freedom — or your bondage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Shape 1"/>
          <p:cNvSpPr/>
          <p:nvPr/>
        </p:nvSpPr>
        <p:spPr>
          <a:xfrm>
            <a:off x="502919" y="457200"/>
            <a:ext cx="11155682" cy="64008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5" name="Text 2"/>
          <p:cNvSpPr txBox="1"/>
          <p:nvPr/>
        </p:nvSpPr>
        <p:spPr>
          <a:xfrm>
            <a:off x="868680" y="671375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RESEARCH</a:t>
            </a:r>
          </a:p>
        </p:txBody>
      </p:sp>
      <p:sp>
        <p:nvSpPr>
          <p:cNvPr id="176" name="Text 3"/>
          <p:cNvSpPr txBox="1"/>
          <p:nvPr/>
        </p:nvSpPr>
        <p:spPr>
          <a:xfrm>
            <a:off x="868680" y="1034541"/>
            <a:ext cx="104241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Financial State of the Pastoral Ministry</a:t>
            </a:r>
          </a:p>
        </p:txBody>
      </p:sp>
      <p:sp>
        <p:nvSpPr>
          <p:cNvPr id="177" name="Shape 4"/>
          <p:cNvSpPr/>
          <p:nvPr/>
        </p:nvSpPr>
        <p:spPr>
          <a:xfrm>
            <a:off x="822960" y="1627632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Text 5"/>
          <p:cNvSpPr txBox="1"/>
          <p:nvPr/>
        </p:nvSpPr>
        <p:spPr>
          <a:xfrm>
            <a:off x="1051559" y="1964436"/>
            <a:ext cx="1005840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70% of pastors carry non-mortgage debt averaging $43,000</a:t>
            </a:r>
          </a:p>
        </p:txBody>
      </p:sp>
      <p:sp>
        <p:nvSpPr>
          <p:cNvPr id="179" name="Shape 6"/>
          <p:cNvSpPr/>
          <p:nvPr/>
        </p:nvSpPr>
        <p:spPr>
          <a:xfrm>
            <a:off x="822960" y="2807207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Text 7"/>
          <p:cNvSpPr txBox="1"/>
          <p:nvPr/>
        </p:nvSpPr>
        <p:spPr>
          <a:xfrm>
            <a:off x="1051559" y="2945891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 in 3 churches has experienced financial misconduct — offender profiles frequently include pastors</a:t>
            </a:r>
          </a:p>
        </p:txBody>
      </p:sp>
      <p:sp>
        <p:nvSpPr>
          <p:cNvPr id="181" name="Shape 8"/>
          <p:cNvSpPr/>
          <p:nvPr/>
        </p:nvSpPr>
        <p:spPr>
          <a:xfrm>
            <a:off x="822960" y="3986784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Text 9"/>
          <p:cNvSpPr txBox="1"/>
          <p:nvPr/>
        </p:nvSpPr>
        <p:spPr>
          <a:xfrm>
            <a:off x="1051559" y="4125468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Pastors who tithe consistently before ordination report significantly greater financial integrity in ministry</a:t>
            </a:r>
          </a:p>
        </p:txBody>
      </p:sp>
      <p:sp>
        <p:nvSpPr>
          <p:cNvPr id="183" name="Shape 10"/>
          <p:cNvSpPr/>
          <p:nvPr/>
        </p:nvSpPr>
        <p:spPr>
          <a:xfrm>
            <a:off x="822960" y="5276088"/>
            <a:ext cx="10515601" cy="36577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Text 11"/>
          <p:cNvSpPr txBox="1"/>
          <p:nvPr/>
        </p:nvSpPr>
        <p:spPr>
          <a:xfrm>
            <a:off x="868680" y="5393875"/>
            <a:ext cx="104241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300">
                <a:solidFill>
                  <a:srgbClr val="F5E9C8"/>
                </a:solidFill>
              </a:defRPr>
            </a:lvl1pPr>
          </a:lstStyle>
          <a:p>
            <a:pPr/>
            <a:r>
              <a:t>Source: GuideStone Financial Resources Pastoral Survey; Church Law &amp; Tax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89" name="Text 2"/>
          <p:cNvSpPr txBox="1"/>
          <p:nvPr/>
        </p:nvSpPr>
        <p:spPr>
          <a:xfrm>
            <a:off x="914400" y="1024127"/>
            <a:ext cx="10332720" cy="885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ministry is not a trade. It is a calling. And the man who cannot be trusted with money cannot be trusted with souls.</a:t>
            </a:r>
          </a:p>
        </p:txBody>
      </p:sp>
      <p:sp>
        <p:nvSpPr>
          <p:cNvPr id="190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C.H. Spurgeon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Wesley’s Rule — What He Actually Meant</a:t>
            </a:r>
          </a:p>
        </p:txBody>
      </p:sp>
      <p:sp>
        <p:nvSpPr>
          <p:cNvPr id="29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Text 4"/>
          <p:cNvSpPr txBox="1"/>
          <p:nvPr/>
        </p:nvSpPr>
        <p:spPr>
          <a:xfrm>
            <a:off x="1161287" y="1897380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Gain all you can — through honest labor and the full use of every gift God gave you</a:t>
            </a:r>
          </a:p>
        </p:txBody>
      </p:sp>
      <p:sp>
        <p:nvSpPr>
          <p:cNvPr id="31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Save all you can — eliminate every expenditure that does not serve genuine need or God’s purposes</a:t>
            </a:r>
          </a:p>
        </p:txBody>
      </p:sp>
      <p:sp>
        <p:nvSpPr>
          <p:cNvPr id="33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Give all you can — Wesley’s definition: everything beyond what you and your dependents genuinely need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Tithe — Settling the Baseline Now</a:t>
            </a:r>
          </a:p>
        </p:txBody>
      </p:sp>
      <p:sp>
        <p:nvSpPr>
          <p:cNvPr id="197" name="Text 3"/>
          <p:cNvSpPr txBox="1"/>
          <p:nvPr/>
        </p:nvSpPr>
        <p:spPr>
          <a:xfrm>
            <a:off x="822959" y="1214374"/>
            <a:ext cx="106984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600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Malachi 3:10 — the only place in Scripture where God says ‘Test Me’</a:t>
            </a:r>
          </a:p>
        </p:txBody>
      </p:sp>
      <p:sp>
        <p:nvSpPr>
          <p:cNvPr id="198" name="Shape 4"/>
          <p:cNvSpPr/>
          <p:nvPr/>
        </p:nvSpPr>
        <p:spPr>
          <a:xfrm>
            <a:off x="713231" y="222808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9" name="Text 5"/>
          <p:cNvSpPr txBox="1"/>
          <p:nvPr/>
        </p:nvSpPr>
        <p:spPr>
          <a:xfrm>
            <a:off x="1161287" y="2148839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Begin tithing now,— settle the ownership question before ordination</a:t>
            </a:r>
          </a:p>
        </p:txBody>
      </p:sp>
      <p:sp>
        <p:nvSpPr>
          <p:cNvPr id="200" name="Shape 6"/>
          <p:cNvSpPr/>
          <p:nvPr/>
        </p:nvSpPr>
        <p:spPr>
          <a:xfrm>
            <a:off x="713231" y="3538728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Text 7"/>
          <p:cNvSpPr txBox="1"/>
          <p:nvPr/>
        </p:nvSpPr>
        <p:spPr>
          <a:xfrm>
            <a:off x="1161287" y="3261359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Wesley’s practice: as his income grew, he continued living on £28 and gave everything else away</a:t>
            </a:r>
          </a:p>
        </p:txBody>
      </p:sp>
      <p:sp>
        <p:nvSpPr>
          <p:cNvPr id="202" name="Shape 8"/>
          <p:cNvSpPr/>
          <p:nvPr/>
        </p:nvSpPr>
        <p:spPr>
          <a:xfrm>
            <a:off x="713231" y="484936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Text 9"/>
          <p:cNvSpPr txBox="1"/>
          <p:nvPr/>
        </p:nvSpPr>
        <p:spPr>
          <a:xfrm>
            <a:off x="1161287" y="4572000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pastor who defers tithing is forming a habit of conditional obedience he will carry into the pulpit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7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08" name="Text 2"/>
          <p:cNvSpPr txBox="1"/>
          <p:nvPr/>
        </p:nvSpPr>
        <p:spPr>
          <a:xfrm>
            <a:off x="914400" y="1024127"/>
            <a:ext cx="10332720" cy="885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Generosity is not what you do with your surplus. It is what you do with your soul. A stingy minister produces a stingy church — not by preaching it, but by living it.</a:t>
            </a:r>
          </a:p>
        </p:txBody>
      </p:sp>
      <p:sp>
        <p:nvSpPr>
          <p:cNvPr id="209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C.H. Spurgeon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Text 1"/>
          <p:cNvSpPr txBox="1"/>
          <p:nvPr/>
        </p:nvSpPr>
        <p:spPr>
          <a:xfrm>
            <a:off x="868680" y="666803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A PASTORAL CHARGE</a:t>
            </a:r>
          </a:p>
        </p:txBody>
      </p:sp>
      <p:sp>
        <p:nvSpPr>
          <p:cNvPr id="215" name="Shape 2"/>
          <p:cNvSpPr/>
          <p:nvPr/>
        </p:nvSpPr>
        <p:spPr>
          <a:xfrm>
            <a:off x="822960" y="1042416"/>
            <a:ext cx="10515601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Text 3"/>
          <p:cNvSpPr txBox="1"/>
          <p:nvPr/>
        </p:nvSpPr>
        <p:spPr>
          <a:xfrm>
            <a:off x="868680" y="1417827"/>
            <a:ext cx="10424161" cy="447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Hold everything with open hands.</a:t>
            </a:r>
          </a:p>
        </p:txBody>
      </p:sp>
      <p:sp>
        <p:nvSpPr>
          <p:cNvPr id="217" name="Text 4"/>
          <p:cNvSpPr txBox="1"/>
          <p:nvPr/>
        </p:nvSpPr>
        <p:spPr>
          <a:xfrm>
            <a:off x="868680" y="2323084"/>
            <a:ext cx="10424161" cy="447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Give your first and best — time, talent, treasure.</a:t>
            </a:r>
          </a:p>
        </p:txBody>
      </p:sp>
      <p:sp>
        <p:nvSpPr>
          <p:cNvPr id="218" name="Text 5"/>
          <p:cNvSpPr txBox="1"/>
          <p:nvPr/>
        </p:nvSpPr>
        <p:spPr>
          <a:xfrm>
            <a:off x="868680" y="3228340"/>
            <a:ext cx="10424161" cy="447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Settle the question of ownership before the ministry begins.</a:t>
            </a:r>
          </a:p>
        </p:txBody>
      </p:sp>
      <p:sp>
        <p:nvSpPr>
          <p:cNvPr id="219" name="Text 6"/>
          <p:cNvSpPr txBox="1"/>
          <p:nvPr/>
        </p:nvSpPr>
        <p:spPr>
          <a:xfrm>
            <a:off x="868680" y="4133596"/>
            <a:ext cx="10424161" cy="447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Enter as a steward, not an owner.</a:t>
            </a:r>
          </a:p>
        </p:txBody>
      </p:sp>
      <p:sp>
        <p:nvSpPr>
          <p:cNvPr id="220" name="Text 7"/>
          <p:cNvSpPr txBox="1"/>
          <p:nvPr/>
        </p:nvSpPr>
        <p:spPr>
          <a:xfrm>
            <a:off x="868680" y="4861052"/>
            <a:ext cx="10424161" cy="802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church needs pastors who hold nothing so tightly that God cannot take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6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Shape 1"/>
          <p:cNvSpPr/>
          <p:nvPr/>
        </p:nvSpPr>
        <p:spPr>
          <a:xfrm>
            <a:off x="502919" y="457200"/>
            <a:ext cx="11155682" cy="64008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" name="Text 2"/>
          <p:cNvSpPr txBox="1"/>
          <p:nvPr/>
        </p:nvSpPr>
        <p:spPr>
          <a:xfrm>
            <a:off x="868680" y="671375"/>
            <a:ext cx="1042416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RESEARCH</a:t>
            </a:r>
          </a:p>
        </p:txBody>
      </p:sp>
      <p:sp>
        <p:nvSpPr>
          <p:cNvPr id="40" name="Text 3"/>
          <p:cNvSpPr txBox="1"/>
          <p:nvPr/>
        </p:nvSpPr>
        <p:spPr>
          <a:xfrm>
            <a:off x="868680" y="1034541"/>
            <a:ext cx="104241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Reality  </a:t>
            </a:r>
          </a:p>
        </p:txBody>
      </p:sp>
      <p:sp>
        <p:nvSpPr>
          <p:cNvPr id="41" name="Shape 4"/>
          <p:cNvSpPr/>
          <p:nvPr/>
        </p:nvSpPr>
        <p:spPr>
          <a:xfrm>
            <a:off x="822960" y="1627632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Text 5"/>
          <p:cNvSpPr txBox="1"/>
          <p:nvPr/>
        </p:nvSpPr>
        <p:spPr>
          <a:xfrm>
            <a:off x="1051559" y="1766316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70% of pastors carry non-mortgage debt averaging $43,000 — 48% have less than $5,000 in savings</a:t>
            </a:r>
          </a:p>
        </p:txBody>
      </p:sp>
      <p:sp>
        <p:nvSpPr>
          <p:cNvPr id="43" name="Shape 6"/>
          <p:cNvSpPr/>
          <p:nvPr/>
        </p:nvSpPr>
        <p:spPr>
          <a:xfrm>
            <a:off x="822960" y="2807207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Text 7"/>
          <p:cNvSpPr txBox="1"/>
          <p:nvPr/>
        </p:nvSpPr>
        <p:spPr>
          <a:xfrm>
            <a:off x="1051559" y="2945891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Nearly 1 in 3 churches has experienced some form of financial misconduct</a:t>
            </a:r>
          </a:p>
        </p:txBody>
      </p:sp>
      <p:sp>
        <p:nvSpPr>
          <p:cNvPr id="45" name="Shape 8"/>
          <p:cNvSpPr/>
          <p:nvPr/>
        </p:nvSpPr>
        <p:spPr>
          <a:xfrm>
            <a:off x="822960" y="3986784"/>
            <a:ext cx="10515601" cy="1069849"/>
          </a:xfrm>
          <a:prstGeom prst="rect">
            <a:avLst/>
          </a:prstGeom>
          <a:solidFill>
            <a:srgbClr val="061A33">
              <a:alpha val="70000"/>
            </a:srgbClr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Text 9"/>
          <p:cNvSpPr txBox="1"/>
          <p:nvPr/>
        </p:nvSpPr>
        <p:spPr>
          <a:xfrm>
            <a:off x="1051559" y="4125468"/>
            <a:ext cx="1005840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b="1"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Pastors who begin tithing before ordination report significantly higher financial integrity in ministry</a:t>
            </a:r>
          </a:p>
        </p:txBody>
      </p:sp>
      <p:sp>
        <p:nvSpPr>
          <p:cNvPr id="47" name="Shape 10"/>
          <p:cNvSpPr/>
          <p:nvPr/>
        </p:nvSpPr>
        <p:spPr>
          <a:xfrm>
            <a:off x="822960" y="5276088"/>
            <a:ext cx="10515601" cy="36577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Text 11"/>
          <p:cNvSpPr txBox="1"/>
          <p:nvPr/>
        </p:nvSpPr>
        <p:spPr>
          <a:xfrm>
            <a:off x="868680" y="5393875"/>
            <a:ext cx="10424161" cy="25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i="1" sz="1300">
                <a:solidFill>
                  <a:srgbClr val="F5E9C8"/>
                </a:solidFill>
              </a:defRPr>
            </a:lvl1pPr>
          </a:lstStyle>
          <a:p>
            <a:pPr/>
            <a:r>
              <a:t>Source: GuideStone Financial Resources; Church Law &amp; Tax 2021; Barna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3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4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 One</a:t>
            </a:r>
          </a:p>
        </p:txBody>
      </p:sp>
      <p:sp>
        <p:nvSpPr>
          <p:cNvPr id="55" name="Text 4"/>
          <p:cNvSpPr txBox="1"/>
          <p:nvPr/>
        </p:nvSpPr>
        <p:spPr>
          <a:xfrm>
            <a:off x="594359" y="2917444"/>
            <a:ext cx="10972802" cy="675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God Is the Owner of Everything</a:t>
            </a:r>
          </a:p>
        </p:txBody>
      </p:sp>
      <p:sp>
        <p:nvSpPr>
          <p:cNvPr id="56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Psalm 24:1 • Titus 1:7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Psalm 24:1 — The Foundation</a:t>
            </a:r>
          </a:p>
        </p:txBody>
      </p:sp>
      <p:sp>
        <p:nvSpPr>
          <p:cNvPr id="62" name="Text 3"/>
          <p:cNvSpPr txBox="1"/>
          <p:nvPr/>
        </p:nvSpPr>
        <p:spPr>
          <a:xfrm>
            <a:off x="868680" y="1316736"/>
            <a:ext cx="10424161" cy="287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"The earth is the LORD’s, and all it contains, the world, and those who dwell in it."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Not was. Not mostly. Is.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Every resource you will ever manage in ministry belongs to Him.</a:t>
            </a: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You are— God’s household manager (Titus 1:7).</a:t>
            </a: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Not the owner. The manager. And managers give account.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4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Text 1"/>
          <p:cNvSpPr txBox="1"/>
          <p:nvPr/>
        </p:nvSpPr>
        <p:spPr>
          <a:xfrm>
            <a:off x="777240" y="347472"/>
            <a:ext cx="1371601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10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67" name="Text 2"/>
          <p:cNvSpPr txBox="1"/>
          <p:nvPr/>
        </p:nvSpPr>
        <p:spPr>
          <a:xfrm>
            <a:off x="914400" y="1024127"/>
            <a:ext cx="10332720" cy="885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i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ownership of property is a stewardship from God to be administered under His direction and for His glory.</a:t>
            </a:r>
          </a:p>
        </p:txBody>
      </p:sp>
      <p:sp>
        <p:nvSpPr>
          <p:cNvPr id="68" name="Shape 3"/>
          <p:cNvSpPr/>
          <p:nvPr/>
        </p:nvSpPr>
        <p:spPr>
          <a:xfrm>
            <a:off x="868680" y="4873752"/>
            <a:ext cx="2377440" cy="50293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Text 4"/>
          <p:cNvSpPr txBox="1"/>
          <p:nvPr/>
        </p:nvSpPr>
        <p:spPr>
          <a:xfrm>
            <a:off x="914400" y="5023865"/>
            <a:ext cx="1033272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— Dallas Willard, The Spirit of the Disciplines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0"/>
          <p:cNvSpPr/>
          <p:nvPr/>
        </p:nvSpPr>
        <p:spPr>
          <a:xfrm>
            <a:off x="502919" y="457199"/>
            <a:ext cx="11155682" cy="5349242"/>
          </a:xfrm>
          <a:prstGeom prst="rect">
            <a:avLst/>
          </a:prstGeom>
          <a:solidFill>
            <a:srgbClr val="061A33">
              <a:alpha val="80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3" name="Shape 1"/>
          <p:cNvSpPr/>
          <p:nvPr/>
        </p:nvSpPr>
        <p:spPr>
          <a:xfrm>
            <a:off x="502919" y="457199"/>
            <a:ext cx="64009" cy="5349242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Text 2"/>
          <p:cNvSpPr txBox="1"/>
          <p:nvPr/>
        </p:nvSpPr>
        <p:spPr>
          <a:xfrm>
            <a:off x="822959" y="654303"/>
            <a:ext cx="1069848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5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Stewardship Does to a Pastor’s Leadership</a:t>
            </a:r>
          </a:p>
        </p:txBody>
      </p:sp>
      <p:sp>
        <p:nvSpPr>
          <p:cNvPr id="75" name="Shape 3"/>
          <p:cNvSpPr/>
          <p:nvPr/>
        </p:nvSpPr>
        <p:spPr>
          <a:xfrm>
            <a:off x="713231" y="1976627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Text 4"/>
          <p:cNvSpPr txBox="1"/>
          <p:nvPr/>
        </p:nvSpPr>
        <p:spPr>
          <a:xfrm>
            <a:off x="1161287" y="1897380"/>
            <a:ext cx="1024128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He accepts criticism of his ministry without wounded pride — it is not his ministry</a:t>
            </a:r>
          </a:p>
        </p:txBody>
      </p:sp>
      <p:sp>
        <p:nvSpPr>
          <p:cNvPr id="77" name="Shape 5"/>
          <p:cNvSpPr/>
          <p:nvPr/>
        </p:nvSpPr>
        <p:spPr>
          <a:xfrm>
            <a:off x="713231" y="3387852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ext 6"/>
          <p:cNvSpPr txBox="1"/>
          <p:nvPr/>
        </p:nvSpPr>
        <p:spPr>
          <a:xfrm>
            <a:off x="1161287" y="3110483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He manages church finances with transparency, not defensiveness — it is not his money</a:t>
            </a:r>
          </a:p>
        </p:txBody>
      </p:sp>
      <p:sp>
        <p:nvSpPr>
          <p:cNvPr id="79" name="Shape 7"/>
          <p:cNvSpPr/>
          <p:nvPr/>
        </p:nvSpPr>
        <p:spPr>
          <a:xfrm>
            <a:off x="713231" y="4799076"/>
            <a:ext cx="237746" cy="237745"/>
          </a:xfrm>
          <a:prstGeom prst="ellipse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" name="Text 8"/>
          <p:cNvSpPr txBox="1"/>
          <p:nvPr/>
        </p:nvSpPr>
        <p:spPr>
          <a:xfrm>
            <a:off x="1161287" y="4521707"/>
            <a:ext cx="10241282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30000"/>
              </a:lnSpc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He celebrates others’ success without envy — he is not competing for what belongs to Another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0"/>
          <p:cNvSpPr/>
          <p:nvPr/>
        </p:nvSpPr>
        <p:spPr>
          <a:xfrm>
            <a:off x="-1" y="2125979"/>
            <a:ext cx="12161522" cy="2743201"/>
          </a:xfrm>
          <a:prstGeom prst="rect">
            <a:avLst/>
          </a:prstGeom>
          <a:solidFill>
            <a:srgbClr val="061A33">
              <a:alpha val="8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Shape 1"/>
          <p:cNvSpPr/>
          <p:nvPr/>
        </p:nvSpPr>
        <p:spPr>
          <a:xfrm>
            <a:off x="-1" y="21259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Shape 2"/>
          <p:cNvSpPr/>
          <p:nvPr/>
        </p:nvSpPr>
        <p:spPr>
          <a:xfrm>
            <a:off x="-1" y="4869179"/>
            <a:ext cx="1216152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Text 3"/>
          <p:cNvSpPr txBox="1"/>
          <p:nvPr/>
        </p:nvSpPr>
        <p:spPr>
          <a:xfrm>
            <a:off x="45719" y="2285291"/>
            <a:ext cx="12070082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pc="500" sz="1200">
                <a:solidFill>
                  <a:srgbClr val="C8960C"/>
                </a:solidFill>
              </a:defRPr>
            </a:lvl1pPr>
          </a:lstStyle>
          <a:p>
            <a:pPr/>
            <a:r>
              <a:t>PART Two</a:t>
            </a:r>
          </a:p>
        </p:txBody>
      </p:sp>
      <p:sp>
        <p:nvSpPr>
          <p:cNvPr id="87" name="Text 4"/>
          <p:cNvSpPr txBox="1"/>
          <p:nvPr/>
        </p:nvSpPr>
        <p:spPr>
          <a:xfrm>
            <a:off x="594359" y="2917444"/>
            <a:ext cx="10972802" cy="675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38100" dir="8100000">
              <a:srgbClr val="000000">
                <a:alpha val="2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Stewardship of Time</a:t>
            </a:r>
          </a:p>
        </p:txBody>
      </p:sp>
      <p:sp>
        <p:nvSpPr>
          <p:cNvPr id="88" name="Text 5"/>
          <p:cNvSpPr txBox="1"/>
          <p:nvPr/>
        </p:nvSpPr>
        <p:spPr>
          <a:xfrm>
            <a:off x="960119" y="4040885"/>
            <a:ext cx="102412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i="1">
                <a:solidFill>
                  <a:srgbClr val="F5E9C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Ephesians 5:16 • Genesis 2:2–3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6152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0"/>
          <p:cNvSpPr/>
          <p:nvPr/>
        </p:nvSpPr>
        <p:spPr>
          <a:xfrm>
            <a:off x="502919" y="530351"/>
            <a:ext cx="11155682" cy="5276089"/>
          </a:xfrm>
          <a:prstGeom prst="rect">
            <a:avLst/>
          </a:prstGeom>
          <a:solidFill>
            <a:srgbClr val="061A33">
              <a:alpha val="78000"/>
            </a:srgbClr>
          </a:solidFill>
          <a:ln w="12700">
            <a:solidFill>
              <a:srgbClr val="0D2B5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Shape 1"/>
          <p:cNvSpPr/>
          <p:nvPr/>
        </p:nvSpPr>
        <p:spPr>
          <a:xfrm>
            <a:off x="502919" y="530351"/>
            <a:ext cx="11155682" cy="64009"/>
          </a:xfrm>
          <a:prstGeom prst="rect">
            <a:avLst/>
          </a:prstGeom>
          <a:solidFill>
            <a:srgbClr val="C8960C"/>
          </a:solidFill>
          <a:ln w="12700">
            <a:solidFill>
              <a:srgbClr val="C8960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Text 2"/>
          <p:cNvSpPr txBox="1"/>
          <p:nvPr/>
        </p:nvSpPr>
        <p:spPr>
          <a:xfrm>
            <a:off x="868680" y="748283"/>
            <a:ext cx="104241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100">
                <a:solidFill>
                  <a:srgbClr val="C8960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Ephesians 5:15–16 — Redeeming the Time</a:t>
            </a:r>
          </a:p>
        </p:txBody>
      </p:sp>
      <p:sp>
        <p:nvSpPr>
          <p:cNvPr id="94" name="Text 3"/>
          <p:cNvSpPr txBox="1"/>
          <p:nvPr/>
        </p:nvSpPr>
        <p:spPr>
          <a:xfrm>
            <a:off x="868680" y="1316736"/>
            <a:ext cx="10424161" cy="287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"Therefore be careful how you walk, not as unwise men but as wise, making the most of your time, because the days are evil."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exagorazo — to buy back from the marketplace before the opportunity disappears.</a:t>
            </a:r>
          </a:p>
          <a:p>
            <a:pPr>
              <a:lnSpc>
                <a:spcPct val="148000"/>
              </a:lnSpc>
              <a:defRPr sz="2000"/>
            </a:pP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Time that is not intentionally ordered has already been claimed by something else.</a:t>
            </a:r>
          </a:p>
          <a:p>
            <a:pPr>
              <a:lnSpc>
                <a:spcPct val="148000"/>
              </a:lnSpc>
              <a:defRPr i="1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The pastor who doesn’t protect his time will discover ministry swallows all of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