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x="18288000" cy="10287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685800" y="2130425"/>
            <a:ext cx="7772400" cy="1470025"/>
          </a:xfrm>
          <a:prstGeom prst="rect">
            <a:avLst/>
          </a:prstGeom>
        </p:spPr>
        <p:txBody>
          <a:bodyPr/>
          <a:lstStyle/>
          <a:p>
            <a:pPr/>
            <a:r>
              <a:t>Title Text</a:t>
            </a:r>
          </a:p>
        </p:txBody>
      </p:sp>
      <p:sp>
        <p:nvSpPr>
          <p:cNvPr id="12" name="Body Level One…"/>
          <p:cNvSpPr txBox="1"/>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0" algn="ctr">
              <a:buSzTx/>
              <a:buFontTx/>
              <a:buNone/>
              <a:defRPr>
                <a:solidFill>
                  <a:srgbClr val="888888"/>
                </a:solidFill>
              </a:defRPr>
            </a:lvl2pPr>
            <a:lvl3pPr marL="0" indent="0" algn="ctr">
              <a:buSzTx/>
              <a:buFontTx/>
              <a:buNone/>
              <a:defRPr>
                <a:solidFill>
                  <a:srgbClr val="888888"/>
                </a:solidFill>
              </a:defRPr>
            </a:lvl3pPr>
            <a:lvl4pPr marL="0" indent="0" algn="ctr">
              <a:buSzTx/>
              <a:buFontTx/>
              <a:buNone/>
              <a:defRPr>
                <a:solidFill>
                  <a:srgbClr val="888888"/>
                </a:solidFill>
              </a:defRPr>
            </a:lvl4pPr>
            <a:lvl5pPr marL="0" indent="0" algn="ctr">
              <a:buSzTx/>
              <a:buFontTx/>
              <a:buNone/>
              <a:defRPr>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sz="quarter" idx="1"/>
          </p:nvPr>
        </p:nvSpPr>
        <p:spPr>
          <a:xfrm>
            <a:off x="457200" y="1600200"/>
            <a:ext cx="8229600" cy="452596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722312" y="4406900"/>
            <a:ext cx="7772401" cy="1362075"/>
          </a:xfrm>
          <a:prstGeom prst="rect">
            <a:avLst/>
          </a:prstGeom>
        </p:spPr>
        <p:txBody>
          <a:bodyPr anchor="t"/>
          <a:lstStyle>
            <a:lvl1pPr algn="l">
              <a:defRPr b="1" cap="all" sz="4000"/>
            </a:lvl1pPr>
          </a:lstStyle>
          <a:p>
            <a:pPr/>
            <a:r>
              <a:t>Title Text</a:t>
            </a:r>
          </a:p>
        </p:txBody>
      </p:sp>
      <p:sp>
        <p:nvSpPr>
          <p:cNvPr id="30" name="Body Level One…"/>
          <p:cNvSpPr txBox="1"/>
          <p:nvPr>
            <p:ph type="body" sz="quarter" idx="1"/>
          </p:nvPr>
        </p:nvSpPr>
        <p:spPr>
          <a:xfrm>
            <a:off x="722312" y="2906713"/>
            <a:ext cx="7772401" cy="1500189"/>
          </a:xfrm>
          <a:prstGeom prst="rect">
            <a:avLst/>
          </a:prstGeom>
        </p:spPr>
        <p:txBody>
          <a:bodyPr anchor="b"/>
          <a:lstStyle>
            <a:lvl1pPr marL="0" indent="0">
              <a:spcBef>
                <a:spcPts val="400"/>
              </a:spcBef>
              <a:buSzTx/>
              <a:buFontTx/>
              <a:buNone/>
              <a:defRPr sz="2000">
                <a:solidFill>
                  <a:srgbClr val="888888"/>
                </a:solidFill>
              </a:defRPr>
            </a:lvl1pPr>
            <a:lvl2pPr marL="0" indent="0">
              <a:spcBef>
                <a:spcPts val="400"/>
              </a:spcBef>
              <a:buSzTx/>
              <a:buFontTx/>
              <a:buNone/>
              <a:defRPr sz="2000">
                <a:solidFill>
                  <a:srgbClr val="888888"/>
                </a:solidFill>
              </a:defRPr>
            </a:lvl2pPr>
            <a:lvl3pPr marL="0" indent="0">
              <a:spcBef>
                <a:spcPts val="400"/>
              </a:spcBef>
              <a:buSzTx/>
              <a:buFontTx/>
              <a:buNone/>
              <a:defRPr sz="2000">
                <a:solidFill>
                  <a:srgbClr val="888888"/>
                </a:solidFill>
              </a:defRPr>
            </a:lvl3pPr>
            <a:lvl4pPr marL="0" indent="0">
              <a:spcBef>
                <a:spcPts val="400"/>
              </a:spcBef>
              <a:buSzTx/>
              <a:buFontTx/>
              <a:buNone/>
              <a:defRPr sz="2000">
                <a:solidFill>
                  <a:srgbClr val="888888"/>
                </a:solidFill>
              </a:defRPr>
            </a:lvl4pPr>
            <a:lvl5pPr marL="0" indent="0">
              <a:spcBef>
                <a:spcPts val="400"/>
              </a:spcBef>
              <a:buSzTx/>
              <a:buFontTx/>
              <a:buNone/>
              <a:defRPr sz="20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quarter"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prstGeom prst="rect">
            <a:avLst/>
          </a:prstGeom>
        </p:spPr>
        <p:txBody>
          <a:bodyPr/>
          <a:lstStyle/>
          <a:p>
            <a:pPr/>
            <a:r>
              <a:t>Title Text</a:t>
            </a:r>
          </a:p>
        </p:txBody>
      </p:sp>
      <p:sp>
        <p:nvSpPr>
          <p:cNvPr id="48" name="Body Level One…"/>
          <p:cNvSpPr txBox="1"/>
          <p:nvPr>
            <p:ph type="body" sz="quarter" idx="1"/>
          </p:nvPr>
        </p:nvSpPr>
        <p:spPr>
          <a:xfrm>
            <a:off x="457200" y="1535112"/>
            <a:ext cx="4040188" cy="639763"/>
          </a:xfrm>
          <a:prstGeom prst="rect">
            <a:avLst/>
          </a:prstGeom>
        </p:spPr>
        <p:txBody>
          <a:bodyPr anchor="b"/>
          <a:lstStyle>
            <a:lvl1pPr marL="0" indent="0">
              <a:spcBef>
                <a:spcPts val="500"/>
              </a:spcBef>
              <a:buSzTx/>
              <a:buFontTx/>
              <a:buNone/>
              <a:defRPr b="1" sz="2400"/>
            </a:lvl1pPr>
            <a:lvl2pPr marL="0" indent="0">
              <a:spcBef>
                <a:spcPts val="500"/>
              </a:spcBef>
              <a:buSzTx/>
              <a:buFontTx/>
              <a:buNone/>
              <a:defRPr b="1" sz="2400"/>
            </a:lvl2pPr>
            <a:lvl3pPr marL="0" indent="0">
              <a:spcBef>
                <a:spcPts val="500"/>
              </a:spcBef>
              <a:buSzTx/>
              <a:buFontTx/>
              <a:buNone/>
              <a:defRPr b="1" sz="2400"/>
            </a:lvl3pPr>
            <a:lvl4pPr marL="0" indent="0">
              <a:spcBef>
                <a:spcPts val="500"/>
              </a:spcBef>
              <a:buSzTx/>
              <a:buFontTx/>
              <a:buNone/>
              <a:defRPr b="1" sz="2400"/>
            </a:lvl4pPr>
            <a:lvl5pPr marL="0" indent="0">
              <a:spcBef>
                <a:spcPts val="500"/>
              </a:spcBef>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4645025" y="1535111"/>
            <a:ext cx="4041775" cy="639765"/>
          </a:xfrm>
          <a:prstGeom prst="rect">
            <a:avLst/>
          </a:prstGeom>
        </p:spPr>
        <p:txBody>
          <a:bodyPr anchor="b"/>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457200" y="273050"/>
            <a:ext cx="3008315" cy="1162050"/>
          </a:xfrm>
          <a:prstGeom prst="rect">
            <a:avLst/>
          </a:prstGeom>
        </p:spPr>
        <p:txBody>
          <a:bodyPr anchor="b"/>
          <a:lstStyle>
            <a:lvl1pPr algn="l">
              <a:defRPr b="1" sz="2000"/>
            </a:lvl1pPr>
          </a:lstStyle>
          <a:p>
            <a:pPr/>
            <a:r>
              <a:t>Title Text</a:t>
            </a:r>
          </a:p>
        </p:txBody>
      </p:sp>
      <p:sp>
        <p:nvSpPr>
          <p:cNvPr id="73" name="Body Level One…"/>
          <p:cNvSpPr txBox="1"/>
          <p:nvPr>
            <p:ph type="body" sz="quarter" idx="1"/>
          </p:nvPr>
        </p:nvSpPr>
        <p:spPr>
          <a:xfrm>
            <a:off x="3575050" y="273050"/>
            <a:ext cx="5111750" cy="585311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457198" y="1435100"/>
            <a:ext cx="3008316" cy="4691063"/>
          </a:xfrm>
          <a:prstGeom prst="rect">
            <a:avLst/>
          </a:prstGeom>
        </p:spPr>
        <p:txBody>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1792288" y="4800600"/>
            <a:ext cx="5486402" cy="566738"/>
          </a:xfrm>
          <a:prstGeom prst="rect">
            <a:avLst/>
          </a:prstGeom>
        </p:spPr>
        <p:txBody>
          <a:bodyPr anchor="b"/>
          <a:lstStyle>
            <a:lvl1pPr algn="l">
              <a:defRPr b="1" sz="2000"/>
            </a:lvl1pPr>
          </a:lstStyle>
          <a:p>
            <a:pPr/>
            <a:r>
              <a:t>Title Text</a:t>
            </a:r>
          </a:p>
        </p:txBody>
      </p:sp>
      <p:sp>
        <p:nvSpPr>
          <p:cNvPr id="83" name="Picture Placeholder 2"/>
          <p:cNvSpPr/>
          <p:nvPr>
            <p:ph type="pic" sz="quarter" idx="21"/>
          </p:nvPr>
        </p:nvSpPr>
        <p:spPr>
          <a:xfrm>
            <a:off x="1792288" y="612775"/>
            <a:ext cx="5486402" cy="4114800"/>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1792288" y="5367337"/>
            <a:ext cx="5486402" cy="804864"/>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Body Level One…"/>
          <p:cNvSpPr txBox="1"/>
          <p:nvPr>
            <p:ph type="body" idx="1"/>
          </p:nvPr>
        </p:nvSpPr>
        <p:spPr>
          <a:xfrm>
            <a:off x="10207625" y="3657600"/>
            <a:ext cx="7162800" cy="662940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428178" y="6414761"/>
            <a:ext cx="258623" cy="248303"/>
          </a:xfrm>
          <a:prstGeom prst="rect">
            <a:avLst/>
          </a:prstGeom>
          <a:ln w="12700">
            <a:miter lim="400000"/>
          </a:ln>
        </p:spPr>
        <p:txBody>
          <a:bodyPr wrap="none" lIns="45718" tIns="45718" rIns="45718" bIns="45718"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5pPr>
      <a:lvl6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6pPr>
      <a:lvl7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7pPr>
      <a:lvl8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8pPr>
      <a:lvl9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 Id="rId3" Type="http://schemas.openxmlformats.org/officeDocument/2006/relationships/image" Target="../media/image2.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7.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8.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9.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
        <p:nvSpPr>
          <p:cNvPr id="94" name="Freeform 2"/>
          <p:cNvSpPr/>
          <p:nvPr/>
        </p:nvSpPr>
        <p:spPr>
          <a:xfrm>
            <a:off x="0" y="0"/>
            <a:ext cx="18288000" cy="10287000"/>
          </a:xfrm>
          <a:prstGeom prst="rect">
            <a:avLst/>
          </a:prstGeom>
          <a:blipFill>
            <a:blip r:embed="rId3"/>
            <a:stretch>
              <a:fillRect/>
            </a:stretch>
          </a:blipFill>
          <a:ln w="12700">
            <a:miter lim="400000"/>
          </a:ln>
        </p:spPr>
        <p:txBody>
          <a:bodyPr lIns="45718" tIns="45718" rIns="45718" bIns="45718"/>
          <a:lstStyle/>
          <a:p>
            <a:pPr/>
          </a:p>
        </p:txBody>
      </p:sp>
      <p:sp>
        <p:nvSpPr>
          <p:cNvPr id="95" name="Rectangle"/>
          <p:cNvSpPr/>
          <p:nvPr/>
        </p:nvSpPr>
        <p:spPr>
          <a:xfrm>
            <a:off x="1040142" y="3135482"/>
            <a:ext cx="15979963" cy="4016036"/>
          </a:xfrm>
          <a:prstGeom prst="rect">
            <a:avLst/>
          </a:prstGeom>
          <a:solidFill>
            <a:srgbClr val="FFFFFF">
              <a:alpha val="64665"/>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96" name="Stewards of our Time"/>
          <p:cNvSpPr txBox="1"/>
          <p:nvPr>
            <p:ph type="title" idx="4294967295"/>
          </p:nvPr>
        </p:nvSpPr>
        <p:spPr>
          <a:xfrm>
            <a:off x="914400" y="3464876"/>
            <a:ext cx="16459200" cy="2262190"/>
          </a:xfrm>
          <a:prstGeom prst="rect">
            <a:avLst/>
          </a:prstGeom>
        </p:spPr>
        <p:txBody>
          <a:bodyPr/>
          <a:lstStyle>
            <a:lvl1pPr>
              <a:defRPr b="1" sz="8800"/>
            </a:lvl1pPr>
          </a:lstStyle>
          <a:p>
            <a:pPr/>
            <a:r>
              <a:t>Stewards of our Time</a:t>
            </a:r>
          </a:p>
        </p:txBody>
      </p:sp>
      <p:sp>
        <p:nvSpPr>
          <p:cNvPr id="97" name="Priorities, Productivity, and Balance in Pastoral Ministry"/>
          <p:cNvSpPr txBox="1"/>
          <p:nvPr/>
        </p:nvSpPr>
        <p:spPr>
          <a:xfrm>
            <a:off x="2723339" y="5470827"/>
            <a:ext cx="12613565" cy="653910"/>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lgn="ctr">
              <a:defRPr sz="4400"/>
            </a:lvl1pPr>
          </a:lstStyle>
          <a:p>
            <a:pPr/>
            <a:r>
              <a:t>Priorities, Productivity, and Balance in Pastoral Ministry</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4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41" name="3. Time should be invested in that which produces eternal fruit"/>
          <p:cNvSpPr txBox="1"/>
          <p:nvPr>
            <p:ph type="title" idx="4294967295"/>
          </p:nvPr>
        </p:nvSpPr>
        <p:spPr>
          <a:xfrm>
            <a:off x="1450102" y="562649"/>
            <a:ext cx="15864873" cy="2262191"/>
          </a:xfrm>
          <a:prstGeom prst="rect">
            <a:avLst/>
          </a:prstGeom>
        </p:spPr>
        <p:txBody>
          <a:bodyPr/>
          <a:lstStyle>
            <a:lvl1pPr algn="l">
              <a:defRPr b="1" sz="5800"/>
            </a:lvl1pPr>
          </a:lstStyle>
          <a:p>
            <a:pPr/>
            <a:r>
              <a:t>3. Time should be invested in that which produces eternal fruit</a:t>
            </a:r>
          </a:p>
        </p:txBody>
      </p:sp>
      <p:sp>
        <p:nvSpPr>
          <p:cNvPr id="142" name="“True ministerial effectiveness is measured by the lives transformed, and that remain after us.”…"/>
          <p:cNvSpPr txBox="1"/>
          <p:nvPr/>
        </p:nvSpPr>
        <p:spPr>
          <a:xfrm>
            <a:off x="1352037" y="4131489"/>
            <a:ext cx="13913758" cy="202402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“True ministerial effectiveness is measured by the lives transformed, and that remain after us.”</a:t>
            </a:r>
          </a:p>
          <a:p>
            <a:pPr algn="r" defTabSz="457200">
              <a:spcBef>
                <a:spcPts val="400"/>
              </a:spcBef>
              <a:defRPr sz="4000"/>
            </a:pPr>
            <a:r>
              <a:t>—Daniel Seagraves</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4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46" name="Application"/>
          <p:cNvSpPr txBox="1"/>
          <p:nvPr>
            <p:ph type="title" idx="4294967295"/>
          </p:nvPr>
        </p:nvSpPr>
        <p:spPr>
          <a:xfrm>
            <a:off x="1450102" y="562649"/>
            <a:ext cx="15864873" cy="2262191"/>
          </a:xfrm>
          <a:prstGeom prst="rect">
            <a:avLst/>
          </a:prstGeom>
        </p:spPr>
        <p:txBody>
          <a:bodyPr/>
          <a:lstStyle>
            <a:lvl1pPr algn="l">
              <a:defRPr b="1" sz="5800"/>
            </a:lvl1pPr>
          </a:lstStyle>
          <a:p>
            <a:pPr/>
            <a:r>
              <a:t>Application</a:t>
            </a:r>
          </a:p>
        </p:txBody>
      </p:sp>
      <p:sp>
        <p:nvSpPr>
          <p:cNvPr id="147" name="2 Timothy 2:2 (NKJV)…"/>
          <p:cNvSpPr txBox="1"/>
          <p:nvPr/>
        </p:nvSpPr>
        <p:spPr>
          <a:xfrm>
            <a:off x="1352037" y="2682944"/>
            <a:ext cx="15356173" cy="492111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2 Timothy 2:2 (NKJV)</a:t>
            </a:r>
            <a:endParaRPr>
              <a:solidFill>
                <a:srgbClr val="9900FF"/>
              </a:solidFill>
            </a:endParaRPr>
          </a:p>
          <a:p>
            <a:pPr defTabSz="457200">
              <a:spcBef>
                <a:spcPts val="400"/>
              </a:spcBef>
              <a:defRPr sz="4400">
                <a:solidFill>
                  <a:srgbClr val="AA0802"/>
                </a:solidFill>
              </a:defRPr>
            </a:pPr>
            <a:r>
              <a:t>"And the things that you have heard from me among many witnesses, commit these to faithful men who will be able to teach others also."</a:t>
            </a:r>
          </a:p>
          <a:p>
            <a:pPr defTabSz="457200">
              <a:spcBef>
                <a:spcPts val="400"/>
              </a:spcBef>
              <a:defRPr sz="4400"/>
            </a:pPr>
          </a:p>
          <a:p>
            <a:pPr defTabSz="457200">
              <a:spcBef>
                <a:spcPts val="400"/>
              </a:spcBef>
              <a:defRPr sz="4400"/>
            </a:pPr>
            <a:r>
              <a:t>Time is best invested in that which produces fruit that remains for generations.</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5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51" name="Conclusion"/>
          <p:cNvSpPr txBox="1"/>
          <p:nvPr>
            <p:ph type="title" idx="4294967295"/>
          </p:nvPr>
        </p:nvSpPr>
        <p:spPr>
          <a:xfrm>
            <a:off x="1450102" y="562649"/>
            <a:ext cx="15864873" cy="2262191"/>
          </a:xfrm>
          <a:prstGeom prst="rect">
            <a:avLst/>
          </a:prstGeom>
        </p:spPr>
        <p:txBody>
          <a:bodyPr/>
          <a:lstStyle>
            <a:lvl1pPr algn="l">
              <a:defRPr b="1" sz="5800"/>
            </a:lvl1pPr>
          </a:lstStyle>
          <a:p>
            <a:pPr/>
            <a:r>
              <a:t>Conclusion</a:t>
            </a:r>
          </a:p>
        </p:txBody>
      </p:sp>
      <p:sp>
        <p:nvSpPr>
          <p:cNvPr id="152" name="We can administer our time such that we honor God, strengthen our families, develop leaders, and faithfully complete the calling we have received."/>
          <p:cNvSpPr txBox="1"/>
          <p:nvPr/>
        </p:nvSpPr>
        <p:spPr>
          <a:xfrm>
            <a:off x="1352037" y="2540483"/>
            <a:ext cx="15356173" cy="202551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lvl1pPr defTabSz="457200">
              <a:spcBef>
                <a:spcPts val="400"/>
              </a:spcBef>
              <a:defRPr sz="4400"/>
            </a:lvl1pPr>
          </a:lstStyle>
          <a:p>
            <a:pPr/>
            <a:r>
              <a:t>We can administer our time such that we honor God, strengthen our families, develop leaders, and faithfully complete the calling we have received.</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0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01" name="Base Text"/>
          <p:cNvSpPr txBox="1"/>
          <p:nvPr>
            <p:ph type="title" idx="4294967295"/>
          </p:nvPr>
        </p:nvSpPr>
        <p:spPr>
          <a:xfrm>
            <a:off x="1388259" y="642162"/>
            <a:ext cx="15864872" cy="2262191"/>
          </a:xfrm>
          <a:prstGeom prst="rect">
            <a:avLst/>
          </a:prstGeom>
        </p:spPr>
        <p:txBody>
          <a:bodyPr/>
          <a:lstStyle>
            <a:lvl1pPr algn="l">
              <a:defRPr b="1" sz="6500"/>
            </a:lvl1pPr>
          </a:lstStyle>
          <a:p>
            <a:pPr/>
            <a:r>
              <a:t>Base Text</a:t>
            </a:r>
          </a:p>
        </p:txBody>
      </p:sp>
      <p:sp>
        <p:nvSpPr>
          <p:cNvPr id="102" name="Ephesians 5:15-16 (NKJV)…"/>
          <p:cNvSpPr txBox="1"/>
          <p:nvPr/>
        </p:nvSpPr>
        <p:spPr>
          <a:xfrm>
            <a:off x="1312281" y="2290305"/>
            <a:ext cx="15435686" cy="513701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4400"/>
            </a:pPr>
            <a:r>
              <a:t>Ephesians 5:15-16 (NKJV)</a:t>
            </a:r>
          </a:p>
          <a:p>
            <a:pPr>
              <a:defRPr sz="4400">
                <a:solidFill>
                  <a:srgbClr val="A8261E"/>
                </a:solidFill>
              </a:defRPr>
            </a:pPr>
            <a:r>
              <a:t>"</a:t>
            </a:r>
            <a:r>
              <a:rPr b="1"/>
              <a:t>See then that you walk circumspectly,</a:t>
            </a:r>
            <a:r>
              <a:t> not as fools but as wise, redeeming the time, because the days are evil.”</a:t>
            </a:r>
          </a:p>
          <a:p>
            <a:pPr defTabSz="457200">
              <a:defRPr b="1" sz="2400"/>
            </a:pPr>
          </a:p>
          <a:p>
            <a:pPr defTabSz="457200">
              <a:defRPr sz="4400"/>
            </a:pPr>
            <a:r>
              <a:t>The difference isn’t in the amount of time we have</a:t>
            </a:r>
          </a:p>
          <a:p>
            <a:pPr defTabSz="457200">
              <a:defRPr sz="4400"/>
            </a:pPr>
            <a:r>
              <a:t>The difference is in how we administer the time that God has entrusted to us </a:t>
            </a:r>
          </a:p>
          <a:p>
            <a:pPr defTabSz="457200">
              <a:defRPr sz="4400"/>
            </a:pPr>
            <a:r>
              <a:t>Time is a stewardship that God gave us</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0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06" name="1. Time is a resource that God has entrusted to us"/>
          <p:cNvSpPr txBox="1"/>
          <p:nvPr>
            <p:ph type="title" idx="4294967295"/>
          </p:nvPr>
        </p:nvSpPr>
        <p:spPr>
          <a:xfrm>
            <a:off x="1211564" y="880702"/>
            <a:ext cx="15864872" cy="2262190"/>
          </a:xfrm>
          <a:prstGeom prst="rect">
            <a:avLst/>
          </a:prstGeom>
        </p:spPr>
        <p:txBody>
          <a:bodyPr/>
          <a:lstStyle>
            <a:lvl1pPr algn="l">
              <a:defRPr b="1" sz="5800"/>
            </a:lvl1pPr>
          </a:lstStyle>
          <a:p>
            <a:pPr/>
            <a:r>
              <a:t>1. Time is a resource that God has entrusted to us</a:t>
            </a:r>
          </a:p>
        </p:txBody>
      </p:sp>
      <p:sp>
        <p:nvSpPr>
          <p:cNvPr id="107" name="Psalm 90:12 (NKJV)…"/>
          <p:cNvSpPr txBox="1"/>
          <p:nvPr/>
        </p:nvSpPr>
        <p:spPr>
          <a:xfrm>
            <a:off x="1312280" y="3057681"/>
            <a:ext cx="13913757" cy="41716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4400"/>
            </a:pPr>
            <a:r>
              <a:t>Psalm 90:12 (NKJV)</a:t>
            </a:r>
          </a:p>
          <a:p>
            <a:pPr algn="just" defTabSz="457200">
              <a:spcBef>
                <a:spcPts val="1600"/>
              </a:spcBef>
              <a:defRPr b="1" sz="4400">
                <a:solidFill>
                  <a:srgbClr val="AA1D18"/>
                </a:solidFill>
              </a:defRPr>
            </a:pPr>
            <a:r>
              <a:t>“So teach us to number our days, </a:t>
            </a:r>
            <a:r>
              <a:rPr b="0"/>
              <a:t>that we may gain a heart of wisdom."</a:t>
            </a:r>
          </a:p>
          <a:p>
            <a:pPr defTabSz="457200">
              <a:defRPr sz="4400"/>
            </a:pPr>
            <a:r>
              <a:t>“Biblical stewardship includes all the resources that God has put under our care, including our time.”</a:t>
            </a:r>
          </a:p>
          <a:p>
            <a:pPr lvl="8" indent="1828800" algn="r" defTabSz="457200">
              <a:defRPr sz="3500"/>
            </a:pPr>
            <a:r>
              <a:t>— David K. Bernard</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1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11" name="Application"/>
          <p:cNvSpPr txBox="1"/>
          <p:nvPr>
            <p:ph type="title" idx="4294967295"/>
          </p:nvPr>
        </p:nvSpPr>
        <p:spPr>
          <a:xfrm>
            <a:off x="1609129" y="642162"/>
            <a:ext cx="15864872" cy="2262191"/>
          </a:xfrm>
          <a:prstGeom prst="rect">
            <a:avLst/>
          </a:prstGeom>
        </p:spPr>
        <p:txBody>
          <a:bodyPr/>
          <a:lstStyle>
            <a:lvl1pPr algn="l">
              <a:defRPr b="1" sz="5800"/>
            </a:lvl1pPr>
          </a:lstStyle>
          <a:p>
            <a:pPr/>
            <a:r>
              <a:t>Application</a:t>
            </a:r>
          </a:p>
        </p:txBody>
      </p:sp>
      <p:sp>
        <p:nvSpPr>
          <p:cNvPr id="112" name="It is possible that we are correctly administering the church’s financial resources, and at the same time, mismanaging the most valuable resource God has given us.…"/>
          <p:cNvSpPr txBox="1"/>
          <p:nvPr/>
        </p:nvSpPr>
        <p:spPr>
          <a:xfrm>
            <a:off x="1511063" y="2714694"/>
            <a:ext cx="13913757" cy="396861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defTabSz="457200">
              <a:spcBef>
                <a:spcPts val="1600"/>
              </a:spcBef>
              <a:defRPr sz="4400"/>
            </a:pPr>
            <a:r>
              <a:t>It is possible that we are correctly administering the church’s financial resources, and at the same time, mismanaging the most valuable resource God has given us.</a:t>
            </a:r>
          </a:p>
          <a:p>
            <a:pPr defTabSz="457200">
              <a:defRPr b="1" sz="2400"/>
            </a:pPr>
          </a:p>
          <a:p>
            <a:pPr defTabSz="457200">
              <a:spcBef>
                <a:spcPts val="1600"/>
              </a:spcBef>
              <a:defRPr b="1" sz="4400"/>
            </a:pPr>
            <a:r>
              <a:t>Our calendar reveals much more than just our activities; it reveals our priorities</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1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16" name="Application"/>
          <p:cNvSpPr txBox="1"/>
          <p:nvPr>
            <p:ph type="title" idx="4294967295"/>
          </p:nvPr>
        </p:nvSpPr>
        <p:spPr>
          <a:xfrm>
            <a:off x="1450102" y="562649"/>
            <a:ext cx="15864873" cy="2262191"/>
          </a:xfrm>
          <a:prstGeom prst="rect">
            <a:avLst/>
          </a:prstGeom>
        </p:spPr>
        <p:txBody>
          <a:bodyPr/>
          <a:lstStyle>
            <a:lvl1pPr algn="l">
              <a:defRPr b="1" sz="5800"/>
            </a:lvl1pPr>
          </a:lstStyle>
          <a:p>
            <a:pPr/>
            <a:r>
              <a:t>Application</a:t>
            </a:r>
          </a:p>
        </p:txBody>
      </p:sp>
      <p:sp>
        <p:nvSpPr>
          <p:cNvPr id="117" name="Colossians 4:5 (NKJV)…"/>
          <p:cNvSpPr txBox="1"/>
          <p:nvPr/>
        </p:nvSpPr>
        <p:spPr>
          <a:xfrm>
            <a:off x="1352037" y="3025844"/>
            <a:ext cx="13913758" cy="423531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Colossians 4:5 (NKJV)</a:t>
            </a:r>
            <a:endParaRPr>
              <a:solidFill>
                <a:srgbClr val="9900FF"/>
              </a:solidFill>
            </a:endParaRPr>
          </a:p>
          <a:p>
            <a:pPr defTabSz="457200">
              <a:spcBef>
                <a:spcPts val="400"/>
              </a:spcBef>
              <a:defRPr sz="4400">
                <a:solidFill>
                  <a:srgbClr val="AA0802"/>
                </a:solidFill>
              </a:defRPr>
            </a:pPr>
            <a:r>
              <a:t>"Walk in wisdom toward those who are outside, redeeming the time.”</a:t>
            </a:r>
          </a:p>
          <a:p>
            <a:pPr defTabSz="457200">
              <a:spcBef>
                <a:spcPts val="400"/>
              </a:spcBef>
              <a:defRPr sz="4400"/>
            </a:pPr>
          </a:p>
          <a:p>
            <a:pPr defTabSz="457200">
              <a:spcBef>
                <a:spcPts val="400"/>
              </a:spcBef>
              <a:defRPr sz="4400"/>
            </a:pPr>
            <a:r>
              <a:t>Time should not just be wasted; it needs to be invested for the glory of God</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2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21" name="2. We need to distinguish between the urgent and the important"/>
          <p:cNvSpPr txBox="1"/>
          <p:nvPr>
            <p:ph type="title" idx="4294967295"/>
          </p:nvPr>
        </p:nvSpPr>
        <p:spPr>
          <a:xfrm>
            <a:off x="1450102" y="562649"/>
            <a:ext cx="15864873" cy="2262191"/>
          </a:xfrm>
          <a:prstGeom prst="rect">
            <a:avLst/>
          </a:prstGeom>
        </p:spPr>
        <p:txBody>
          <a:bodyPr/>
          <a:lstStyle>
            <a:lvl1pPr algn="l">
              <a:defRPr b="1" sz="5800"/>
            </a:lvl1pPr>
          </a:lstStyle>
          <a:p>
            <a:pPr/>
            <a:r>
              <a:t>2. We need to distinguish between the urgent and the important</a:t>
            </a:r>
          </a:p>
        </p:txBody>
      </p:sp>
      <p:sp>
        <p:nvSpPr>
          <p:cNvPr id="122" name="Luke 10:41-42 (NKJV)…"/>
          <p:cNvSpPr txBox="1"/>
          <p:nvPr/>
        </p:nvSpPr>
        <p:spPr>
          <a:xfrm>
            <a:off x="1352037" y="3419544"/>
            <a:ext cx="13913758" cy="344791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Luke 10:41-42 (NKJV)</a:t>
            </a:r>
            <a:endParaRPr>
              <a:solidFill>
                <a:srgbClr val="9900FF"/>
              </a:solidFill>
            </a:endParaRPr>
          </a:p>
          <a:p>
            <a:pPr defTabSz="457200">
              <a:spcBef>
                <a:spcPts val="400"/>
              </a:spcBef>
              <a:defRPr sz="4400">
                <a:solidFill>
                  <a:srgbClr val="AA0802"/>
                </a:solidFill>
              </a:defRPr>
            </a:pPr>
            <a:r>
              <a:t>“And Jesus answered and said to her, ‘Martha, Martha, you are worried and troubled about many things. But one thing is needed, and Mary has chosen that good part, which will not be taken away from her.’”</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2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26" name="2. We need to distinguish between the urgent and the important"/>
          <p:cNvSpPr txBox="1"/>
          <p:nvPr>
            <p:ph type="title" idx="4294967295"/>
          </p:nvPr>
        </p:nvSpPr>
        <p:spPr>
          <a:xfrm>
            <a:off x="1450102" y="562649"/>
            <a:ext cx="15864873" cy="2262191"/>
          </a:xfrm>
          <a:prstGeom prst="rect">
            <a:avLst/>
          </a:prstGeom>
        </p:spPr>
        <p:txBody>
          <a:bodyPr/>
          <a:lstStyle>
            <a:lvl1pPr algn="l">
              <a:defRPr b="1" sz="5800"/>
            </a:lvl1pPr>
          </a:lstStyle>
          <a:p>
            <a:pPr/>
            <a:r>
              <a:t>2. We need to distinguish between the urgent and the important</a:t>
            </a:r>
          </a:p>
        </p:txBody>
      </p:sp>
      <p:sp>
        <p:nvSpPr>
          <p:cNvPr id="127" name="“Activity is not always productivity.”…"/>
          <p:cNvSpPr txBox="1"/>
          <p:nvPr/>
        </p:nvSpPr>
        <p:spPr>
          <a:xfrm>
            <a:off x="1352036" y="3871775"/>
            <a:ext cx="15583928" cy="413371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“Activity is not always productivity.”</a:t>
            </a:r>
          </a:p>
          <a:p>
            <a:pPr algn="ctr" defTabSz="457200">
              <a:spcBef>
                <a:spcPts val="400"/>
              </a:spcBef>
              <a:defRPr sz="3600"/>
            </a:pPr>
            <a:r>
              <a:t>—John Maxwell</a:t>
            </a:r>
          </a:p>
          <a:p>
            <a:pPr algn="ctr" defTabSz="457200">
              <a:spcBef>
                <a:spcPts val="400"/>
              </a:spcBef>
              <a:defRPr sz="3600"/>
            </a:pPr>
          </a:p>
          <a:p>
            <a:pPr defTabSz="457200">
              <a:spcBef>
                <a:spcPts val="1600"/>
              </a:spcBef>
              <a:defRPr sz="4400"/>
            </a:pPr>
            <a:r>
              <a:t>Many leaders are constantly busy, running from one responsibility to another, but at the end of the day they discover they have invested very little time in what truly has eternal value.</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3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31" name="Application"/>
          <p:cNvSpPr txBox="1"/>
          <p:nvPr>
            <p:ph type="title" idx="4294967295"/>
          </p:nvPr>
        </p:nvSpPr>
        <p:spPr>
          <a:xfrm>
            <a:off x="1450102" y="562649"/>
            <a:ext cx="15864873" cy="2262191"/>
          </a:xfrm>
          <a:prstGeom prst="rect">
            <a:avLst/>
          </a:prstGeom>
        </p:spPr>
        <p:txBody>
          <a:bodyPr/>
          <a:lstStyle>
            <a:lvl1pPr algn="l">
              <a:defRPr b="1" sz="5800"/>
            </a:lvl1pPr>
          </a:lstStyle>
          <a:p>
            <a:pPr/>
            <a:r>
              <a:t>Application</a:t>
            </a:r>
          </a:p>
        </p:txBody>
      </p:sp>
      <p:sp>
        <p:nvSpPr>
          <p:cNvPr id="132" name="Eclesiastes 3:1 (NKJV)…"/>
          <p:cNvSpPr txBox="1"/>
          <p:nvPr/>
        </p:nvSpPr>
        <p:spPr>
          <a:xfrm>
            <a:off x="1352037" y="2073345"/>
            <a:ext cx="15356173" cy="614031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Eclesiastes 3:1 (NKJV)</a:t>
            </a:r>
            <a:endParaRPr>
              <a:solidFill>
                <a:srgbClr val="9900FF"/>
              </a:solidFill>
            </a:endParaRPr>
          </a:p>
          <a:p>
            <a:pPr defTabSz="457200">
              <a:spcBef>
                <a:spcPts val="400"/>
              </a:spcBef>
              <a:defRPr sz="4400">
                <a:solidFill>
                  <a:srgbClr val="AA0802"/>
                </a:solidFill>
              </a:defRPr>
            </a:pPr>
            <a:r>
              <a:t>“To everything there is a season, a time for every purpose under heaven."</a:t>
            </a:r>
          </a:p>
          <a:p>
            <a:pPr defTabSz="457200">
              <a:spcBef>
                <a:spcPts val="400"/>
              </a:spcBef>
              <a:defRPr sz="3000"/>
            </a:pPr>
          </a:p>
          <a:p>
            <a:pPr defTabSz="457200">
              <a:spcBef>
                <a:spcPts val="400"/>
              </a:spcBef>
              <a:defRPr sz="4400"/>
            </a:pPr>
            <a:r>
              <a:t>God is a God of order, purpose, and priorities. Everything has its appropriate time when administered with wisdom</a:t>
            </a:r>
          </a:p>
          <a:p>
            <a:pPr defTabSz="457200">
              <a:spcBef>
                <a:spcPts val="400"/>
              </a:spcBef>
              <a:defRPr sz="3000"/>
            </a:pPr>
          </a:p>
          <a:p>
            <a:pPr defTabSz="457200">
              <a:spcBef>
                <a:spcPts val="1600"/>
              </a:spcBef>
              <a:defRPr sz="4400"/>
            </a:pPr>
            <a:r>
              <a:t>Wise leaders don’t allow for the urgent to destroy what is truly important.</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3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36" name="3. Time should be invested in that which produces eternal fruit"/>
          <p:cNvSpPr txBox="1"/>
          <p:nvPr>
            <p:ph type="title" idx="4294967295"/>
          </p:nvPr>
        </p:nvSpPr>
        <p:spPr>
          <a:xfrm>
            <a:off x="1450102" y="562649"/>
            <a:ext cx="15864873" cy="2262191"/>
          </a:xfrm>
          <a:prstGeom prst="rect">
            <a:avLst/>
          </a:prstGeom>
        </p:spPr>
        <p:txBody>
          <a:bodyPr/>
          <a:lstStyle>
            <a:lvl1pPr algn="l">
              <a:defRPr b="1" sz="5800"/>
            </a:lvl1pPr>
          </a:lstStyle>
          <a:p>
            <a:pPr/>
            <a:r>
              <a:t>3. Time should be invested in that which produces eternal fruit</a:t>
            </a:r>
          </a:p>
        </p:txBody>
      </p:sp>
      <p:sp>
        <p:nvSpPr>
          <p:cNvPr id="137" name="John 15:16 (NKJV)…"/>
          <p:cNvSpPr txBox="1"/>
          <p:nvPr/>
        </p:nvSpPr>
        <p:spPr>
          <a:xfrm>
            <a:off x="1352037" y="3419544"/>
            <a:ext cx="13913758" cy="344791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John 15:16 (NKJV)</a:t>
            </a:r>
            <a:endParaRPr>
              <a:solidFill>
                <a:srgbClr val="9900FF"/>
              </a:solidFill>
            </a:endParaRPr>
          </a:p>
          <a:p>
            <a:pPr defTabSz="457200">
              <a:spcBef>
                <a:spcPts val="400"/>
              </a:spcBef>
              <a:defRPr sz="4400">
                <a:solidFill>
                  <a:srgbClr val="AA0802"/>
                </a:solidFill>
              </a:defRPr>
            </a:pPr>
            <a:r>
              <a:t>"You did not choose Me, but I chose you and appointed you that you should go and bear fruit, and </a:t>
            </a:r>
            <a:r>
              <a:rPr i="1"/>
              <a:t>that</a:t>
            </a:r>
            <a:r>
              <a:t> your fruit should remain, that whatever you ask the Father in My name He may give you."</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