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"/>
          <p:cNvSpPr/>
          <p:nvPr/>
        </p:nvSpPr>
        <p:spPr>
          <a:xfrm>
            <a:off x="9" y="0"/>
            <a:ext cx="6083449" cy="6858001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Title 1"/>
          <p:cNvSpPr txBox="1"/>
          <p:nvPr>
            <p:ph type="ctrTitle"/>
          </p:nvPr>
        </p:nvSpPr>
        <p:spPr>
          <a:xfrm>
            <a:off x="1155556" y="6214529"/>
            <a:ext cx="4284418" cy="321737"/>
          </a:xfrm>
          <a:prstGeom prst="rect">
            <a:avLst/>
          </a:prstGeom>
        </p:spPr>
        <p:txBody>
          <a:bodyPr/>
          <a:lstStyle/>
          <a:p>
            <a:pPr algn="l" defTabSz="768095">
              <a:defRPr sz="1512">
                <a:solidFill>
                  <a:srgbClr val="FFFFFF"/>
                </a:solidFill>
              </a:defRPr>
            </a:pPr>
          </a:p>
        </p:txBody>
      </p:sp>
      <p:sp>
        <p:nvSpPr>
          <p:cNvPr id="96" name="Rectangle 11"/>
          <p:cNvSpPr/>
          <p:nvPr/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Subtitle 2"/>
          <p:cNvSpPr txBox="1"/>
          <p:nvPr>
            <p:ph type="subTitle" sz="quarter" idx="1"/>
          </p:nvPr>
        </p:nvSpPr>
        <p:spPr>
          <a:xfrm>
            <a:off x="6739465" y="6214524"/>
            <a:ext cx="4305857" cy="321734"/>
          </a:xfrm>
          <a:prstGeom prst="rect">
            <a:avLst/>
          </a:prstGeom>
        </p:spPr>
        <p:txBody>
          <a:bodyPr anchor="b"/>
          <a:lstStyle/>
          <a:p>
            <a:pPr algn="r" defTabSz="768095">
              <a:lnSpc>
                <a:spcPct val="81000"/>
              </a:lnSpc>
              <a:spcBef>
                <a:spcPts val="800"/>
              </a:spcBef>
              <a:defRPr sz="1512"/>
            </a:pPr>
          </a:p>
        </p:txBody>
      </p:sp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248" b="2"/>
          <a:stretch>
            <a:fillRect/>
          </a:stretch>
        </p:blipFill>
        <p:spPr>
          <a:xfrm>
            <a:off x="-80381" y="-36724"/>
            <a:ext cx="12352742" cy="6965617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6"/>
          <p:cNvSpPr txBox="1"/>
          <p:nvPr/>
        </p:nvSpPr>
        <p:spPr>
          <a:xfrm>
            <a:off x="4229795" y="2681738"/>
            <a:ext cx="6018416" cy="187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5000"/>
              </a:lnSpc>
              <a:spcBef>
                <a:spcPts val="800"/>
              </a:spcBef>
              <a:defRPr b="1" sz="4000">
                <a:solidFill>
                  <a:srgbClr val="FFFFFF"/>
                </a:solidFill>
              </a:defRPr>
            </a:pPr>
            <a:r>
              <a:t>The Future Pastors of the Apostolic Assembly</a:t>
            </a:r>
          </a:p>
          <a:p>
            <a:pPr>
              <a:lnSpc>
                <a:spcPct val="115000"/>
              </a:lnSpc>
              <a:spcBef>
                <a:spcPts val="800"/>
              </a:spcBef>
            </a:pP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Matthew 28:</a:t>
            </a:r>
            <a:r>
              <a:rPr u="sng"/>
              <a:t>19 </a:t>
            </a:r>
          </a:p>
        </p:txBody>
      </p:sp>
      <p:sp>
        <p:nvSpPr>
          <p:cNvPr id="13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 sz="2900">
                <a:solidFill>
                  <a:srgbClr val="FFFFFF"/>
                </a:solidFill>
              </a:defRPr>
            </a:pPr>
            <a:r>
              <a:t>19 Go ye therefore, and teach all nations, baptizing them in the name of the Father, and of the Son, and of the Holy Ghost: 20 Teaching them to observe all things whatsoever I have commanded you: and, lo,</a:t>
            </a:r>
            <a:r>
              <a:rPr u="sng"/>
              <a:t> I am with you always</a:t>
            </a:r>
            <a:r>
              <a:t>, even unto the end of the world. </a:t>
            </a:r>
            <a:r>
              <a:t>Amen </a:t>
            </a:r>
            <a:endParaRPr sz="2300"/>
          </a:p>
          <a:p>
            <a:pPr>
              <a:lnSpc>
                <a:spcPct val="81000"/>
              </a:lnSpc>
              <a:defRPr b="1" sz="2900">
                <a:solidFill>
                  <a:srgbClr val="FFFFFF"/>
                </a:solidFill>
              </a:defRPr>
            </a:pPr>
            <a:r>
              <a:t>19 Por tanto, id, y haced discípulos a todas las naciones, bautizándolos en el nombre del Padre, y del Hijo, y del Espíritu Santo; 20 enseñándoles que guarden todas las cosas que os he mandado; y he aquí yo estoy con vosotros todos los días, hasta el fin del mundo. Amén.</a:t>
            </a:r>
            <a:endParaRPr sz="3500"/>
          </a:p>
          <a:p>
            <a:pPr>
              <a:lnSpc>
                <a:spcPct val="81000"/>
              </a:lnSpc>
              <a:defRPr sz="23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defTabSz="813816">
              <a:defRPr b="1" sz="3471">
                <a:solidFill>
                  <a:srgbClr val="FFFFFF"/>
                </a:solidFill>
              </a:defRPr>
            </a:pPr>
            <a:r>
              <a:t>V. THE FUTURE PASTORS MUST BE COMMITTED TO BUILDING HEALTHY CONGREGATIONS </a:t>
            </a:r>
            <a:r>
              <a:rPr b="0"/>
              <a:t> </a:t>
            </a:r>
          </a:p>
        </p:txBody>
      </p:sp>
      <p:sp>
        <p:nvSpPr>
          <p:cNvPr id="139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t>5 For this cause left I thee in Crete, that thou shouldest set in order the things that are wanting, and ordain elders in every city, as I had appointed thee: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5 Por esta causa te dejé en Creta, para que corrigieses lo deficiente, y establecieses ancianos en cada ciudad, así como yo te mandé; (Titus 1:5)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defTabSz="868680">
              <a:defRPr b="1" sz="4180">
                <a:solidFill>
                  <a:srgbClr val="FFFFFF"/>
                </a:solidFill>
              </a:defRPr>
            </a:pPr>
            <a:r>
              <a:t>VI. THE FUTURE PASTOR MUST DEVELOP OTHER LEADERS</a:t>
            </a:r>
            <a:r>
              <a:rPr b="0"/>
              <a:t> </a:t>
            </a:r>
          </a:p>
        </p:txBody>
      </p:sp>
      <p:sp>
        <p:nvSpPr>
          <p:cNvPr id="14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rgbClr val="FFFFFF"/>
                </a:solidFill>
              </a:defRPr>
            </a:pPr>
            <a:r>
              <a:t>2 Timothy 2:2 “And the things that thou hast heard of me among many witnesses, the same commit thou to faithful men, who shall be able to teach others also.” </a:t>
            </a:r>
          </a:p>
          <a:p>
            <a:pPr>
              <a:defRPr b="1" sz="3200">
                <a:solidFill>
                  <a:srgbClr val="FFFFFF"/>
                </a:solidFill>
              </a:defRPr>
            </a:pPr>
            <a:r>
              <a:t> </a:t>
            </a:r>
            <a:r>
              <a:t>“Lo que has oído de mí ante muchos testigos, esto encarga a hombres fieles que sean idóneos para enseñar también a otros.”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 Timothy 2:2 </a:t>
            </a:r>
          </a:p>
        </p:txBody>
      </p:sp>
      <p:sp>
        <p:nvSpPr>
          <p:cNvPr id="10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rgbClr val="FFFFFF"/>
                </a:solidFill>
              </a:defRPr>
            </a:pPr>
            <a:r>
              <a:t>“And the things that thou hast heard of me among many witnesses, the same commit thou to faithful men, who shall be able to teach others also.” </a:t>
            </a:r>
          </a:p>
          <a:p>
            <a:pPr>
              <a:defRPr b="1" sz="3200">
                <a:solidFill>
                  <a:srgbClr val="FFFFFF"/>
                </a:solidFill>
              </a:defRPr>
            </a:pPr>
            <a:r>
              <a:t> </a:t>
            </a:r>
            <a:r>
              <a:t>“Lo que has oído de mí ante muchos testigos, esto encarga a hombres fieles que sean idóneos para enseñar también a otros.”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defTabSz="868680">
              <a:defRPr b="1" sz="4180">
                <a:solidFill>
                  <a:srgbClr val="FFFFFF"/>
                </a:solidFill>
              </a:defRPr>
            </a:pPr>
            <a:r>
              <a:t>I. THE FUTURE PASTORS MUST BE HEALTHY LEADERS </a:t>
            </a:r>
            <a:r>
              <a:rPr b="0"/>
              <a:t> </a:t>
            </a:r>
          </a:p>
        </p:txBody>
      </p:sp>
      <p:sp>
        <p:nvSpPr>
          <p:cNvPr id="10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 sz="3600">
                <a:solidFill>
                  <a:srgbClr val="FFFFFF"/>
                </a:solidFill>
              </a:defRPr>
            </a:pPr>
            <a:r>
              <a:t>“Take heed unto thyself, and unto the doctrine; continue in them: for in doing this thou shalt both save thyself, and them that hear thee.”  </a:t>
            </a:r>
          </a:p>
          <a:p>
            <a:pPr>
              <a:defRPr b="1" sz="3600">
                <a:solidFill>
                  <a:srgbClr val="FFFFFF"/>
                </a:solidFill>
              </a:defRPr>
            </a:pPr>
            <a:r>
              <a:t>“Ten cuidado de ti mismo y de la doctrina; persiste en ello, pues haciendo esto, te salvarás a ti mismo y a los que te oyeren.”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defTabSz="841247">
              <a:defRPr b="1" sz="4048">
                <a:solidFill>
                  <a:srgbClr val="FFFFFF"/>
                </a:solidFill>
              </a:defRPr>
            </a:pPr>
            <a:r>
              <a:t>II. THE FUTURE PASTORS MUST BE DISCIPLES BEFORE THEY ARE LEADERS </a:t>
            </a:r>
            <a:r>
              <a:rPr b="0"/>
              <a:t> </a:t>
            </a:r>
          </a:p>
        </p:txBody>
      </p:sp>
      <p:sp>
        <p:nvSpPr>
          <p:cNvPr id="11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t>“Follow me, and I will make you fishers of men.”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“Y les dijo: Venid en pos de mí, y os haré pescadores de hombres.” </a:t>
            </a:r>
            <a:r>
              <a:t>(Matthew 4:19)</a:t>
            </a:r>
          </a:p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defTabSz="877823">
              <a:defRPr sz="3743">
                <a:solidFill>
                  <a:srgbClr val="FFFFFF"/>
                </a:solidFill>
              </a:defRPr>
            </a:pPr>
            <a:r>
              <a:t>III. </a:t>
            </a:r>
            <a:r>
              <a:rPr b="1"/>
              <a:t>THE FUTURE PASTORS MUST BE COMMITTED TO EVANGELIZING THE WORLD </a:t>
            </a:r>
          </a:p>
        </p:txBody>
      </p:sp>
      <p:sp>
        <p:nvSpPr>
          <p:cNvPr id="11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“</a:t>
            </a:r>
            <a:r>
              <a:rPr sz="3600"/>
              <a:t>I am made all things to all men, that I might by all means save some.” </a:t>
            </a:r>
            <a:endParaRPr sz="3600"/>
          </a:p>
          <a:p>
            <a:pPr>
              <a:defRPr b="1" sz="3600">
                <a:solidFill>
                  <a:srgbClr val="FFFFFF"/>
                </a:solidFill>
              </a:defRPr>
            </a:pPr>
            <a:r>
              <a:t>“Me he hecho a todos de todo, para que de todos modos salve a algunos.” </a:t>
            </a:r>
            <a:r>
              <a:t>(1 Corinthians 9:22)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defTabSz="667512">
              <a:defRPr b="1" sz="2847">
                <a:solidFill>
                  <a:srgbClr val="FFFFFF"/>
                </a:solidFill>
              </a:defRPr>
            </a:pPr>
            <a:r>
              <a:t>IV. THE FUTURE PASTORS OF THE APOSTOLIC ASSEMBLY MUST BE COMMITTED TO EVANGELIZING THE WORLD </a:t>
            </a:r>
            <a:r>
              <a:rPr b="0"/>
              <a:t> </a:t>
            </a:r>
          </a:p>
        </p:txBody>
      </p:sp>
      <p:sp>
        <p:nvSpPr>
          <p:cNvPr id="119" name="Content Placeholder 2"/>
          <p:cNvSpPr txBox="1"/>
          <p:nvPr>
            <p:ph type="body" idx="1"/>
          </p:nvPr>
        </p:nvSpPr>
        <p:spPr>
          <a:xfrm>
            <a:off x="838200" y="2059125"/>
            <a:ext cx="10515600" cy="4117838"/>
          </a:xfrm>
          <a:prstGeom prst="rect">
            <a:avLst/>
          </a:prstGeom>
        </p:spPr>
        <p:txBody>
          <a:bodyPr/>
          <a:lstStyle/>
          <a:p>
            <a:pPr>
              <a:defRPr b="1" sz="3600">
                <a:solidFill>
                  <a:srgbClr val="FFFFFF"/>
                </a:solidFill>
              </a:defRPr>
            </a:pPr>
            <a:r>
              <a:t>“I am made all things to all men, that I might by all means save some.” </a:t>
            </a:r>
          </a:p>
          <a:p>
            <a:pPr>
              <a:defRPr b="1" sz="3600">
                <a:solidFill>
                  <a:srgbClr val="FFFFFF"/>
                </a:solidFill>
              </a:defRPr>
            </a:pPr>
            <a:r>
              <a:t>“Me he hecho a todos de todo, para que de todos modos salve a algunos.” </a:t>
            </a:r>
            <a:r>
              <a:t>(1 Corinthians 9:22)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Acts 6:7 </a:t>
            </a:r>
            <a:r>
              <a:rPr b="0"/>
              <a:t> </a:t>
            </a:r>
          </a:p>
        </p:txBody>
      </p:sp>
      <p:sp>
        <p:nvSpPr>
          <p:cNvPr id="12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 sz="3600">
                <a:solidFill>
                  <a:srgbClr val="FFFFFF"/>
                </a:solidFill>
              </a:defRPr>
            </a:pPr>
            <a:r>
              <a:t>“And the word of God increased; and the number of the disciples multiplied in Jerusalem greatly.” </a:t>
            </a:r>
          </a:p>
          <a:p>
            <a:pPr>
              <a:defRPr b="1" sz="3600">
                <a:solidFill>
                  <a:srgbClr val="FFFFFF"/>
                </a:solidFill>
              </a:defRPr>
            </a:pPr>
            <a:r>
              <a:t>“Y crecía la palabra del Señor, y el número de los discípulos se multiplicaba grandemente en Jerusalén.”</a:t>
            </a:r>
          </a:p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 </a:t>
            </a:r>
            <a:r>
              <a:rPr b="1"/>
              <a:t>Acts 13:1–3 </a:t>
            </a:r>
          </a:p>
        </p:txBody>
      </p:sp>
      <p:sp>
        <p:nvSpPr>
          <p:cNvPr id="12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Now there were in the church that was at Antioch certain prophets and teachers; as Barnabas, and Simeon that was called Niger, and Lucius of Cyrene, and Manaen, which had been brought up with Herod the tetrarch, and Saul. 2 As they ministered to the Lord, and fasted, the Holy Ghost said, Separate me Barnabas and Saul for the work whereunto I have called them. 3 And when they had fasted and prayed, and laid their hands on them, they sent them away.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 </a:t>
            </a:r>
            <a:r>
              <a:rPr b="1"/>
              <a:t>Acts 13:1–3 </a:t>
            </a:r>
          </a:p>
        </p:txBody>
      </p:sp>
      <p:sp>
        <p:nvSpPr>
          <p:cNvPr id="13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Había entonces en la iglesia que estaba en Antioquía, profetas y maestros: Bernabé, Simón el que se llamaba Niger, Lucio de Cirene, Manaén el que se había criado junto con Herodes el tetrarca, y Saulo. 2 Ministrando estos al Señor, y ayunando, dijo el Espíritu Santo: Apartadme a Bernabé y a Saulo para la obra a que los he llamado. 3 Entonces, habiendo ayunado y orado, les impusieron las manos y los despidieron.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