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pto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pto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pto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pto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ptos"/>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ptos"/>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ptos"/>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ptos"/>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ptos"/>
      </a:defRPr>
    </a:lvl1pPr>
    <a:lvl2pPr indent="228600" latinLnBrk="0">
      <a:defRPr sz="1200">
        <a:latin typeface="+mn-lt"/>
        <a:ea typeface="+mn-ea"/>
        <a:cs typeface="+mn-cs"/>
        <a:sym typeface="Aptos"/>
      </a:defRPr>
    </a:lvl2pPr>
    <a:lvl3pPr indent="457200" latinLnBrk="0">
      <a:defRPr sz="1200">
        <a:latin typeface="+mn-lt"/>
        <a:ea typeface="+mn-ea"/>
        <a:cs typeface="+mn-cs"/>
        <a:sym typeface="Aptos"/>
      </a:defRPr>
    </a:lvl3pPr>
    <a:lvl4pPr indent="685800" latinLnBrk="0">
      <a:defRPr sz="1200">
        <a:latin typeface="+mn-lt"/>
        <a:ea typeface="+mn-ea"/>
        <a:cs typeface="+mn-cs"/>
        <a:sym typeface="Aptos"/>
      </a:defRPr>
    </a:lvl4pPr>
    <a:lvl5pPr indent="914400" latinLnBrk="0">
      <a:defRPr sz="1200">
        <a:latin typeface="+mn-lt"/>
        <a:ea typeface="+mn-ea"/>
        <a:cs typeface="+mn-cs"/>
        <a:sym typeface="Aptos"/>
      </a:defRPr>
    </a:lvl5pPr>
    <a:lvl6pPr indent="1143000" latinLnBrk="0">
      <a:defRPr sz="1200">
        <a:latin typeface="+mn-lt"/>
        <a:ea typeface="+mn-ea"/>
        <a:cs typeface="+mn-cs"/>
        <a:sym typeface="Aptos"/>
      </a:defRPr>
    </a:lvl6pPr>
    <a:lvl7pPr indent="1371600" latinLnBrk="0">
      <a:defRPr sz="1200">
        <a:latin typeface="+mn-lt"/>
        <a:ea typeface="+mn-ea"/>
        <a:cs typeface="+mn-cs"/>
        <a:sym typeface="Aptos"/>
      </a:defRPr>
    </a:lvl7pPr>
    <a:lvl8pPr indent="1600200" latinLnBrk="0">
      <a:defRPr sz="1200">
        <a:latin typeface="+mn-lt"/>
        <a:ea typeface="+mn-ea"/>
        <a:cs typeface="+mn-cs"/>
        <a:sym typeface="Aptos"/>
      </a:defRPr>
    </a:lvl8pPr>
    <a:lvl9pPr indent="1828800" latinLnBrk="0">
      <a:defRPr sz="1200">
        <a:latin typeface="+mn-lt"/>
        <a:ea typeface="+mn-ea"/>
        <a:cs typeface="+mn-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9"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prstGeom prst="rect">
            <a:avLst/>
          </a:prstGeom>
        </p:spPr>
        <p:txBody>
          <a:bodyPr/>
          <a:lstStyle/>
          <a:p>
            <a:pPr/>
          </a:p>
        </p:txBody>
      </p:sp>
      <p:sp>
        <p:nvSpPr>
          <p:cNvPr id="95" name="Subtitle 2"/>
          <p:cNvSpPr txBox="1"/>
          <p:nvPr>
            <p:ph type="subTitle" sz="quarter" idx="1"/>
          </p:nvPr>
        </p:nvSpPr>
        <p:spPr>
          <a:xfrm>
            <a:off x="1524000" y="3602037"/>
            <a:ext cx="9144000" cy="1655762"/>
          </a:xfrm>
          <a:prstGeom prst="rect">
            <a:avLst/>
          </a:prstGeom>
        </p:spPr>
        <p:txBody>
          <a:bodyPr/>
          <a:lstStyle/>
          <a:p>
            <a:pPr/>
          </a:p>
        </p:txBody>
      </p:sp>
      <p:pic>
        <p:nvPicPr>
          <p:cNvPr id="96" name="sopf slides.011.jpeg" descr="sopf slides.011.jpeg"/>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Title 1"/>
          <p:cNvSpPr txBox="1"/>
          <p:nvPr>
            <p:ph type="title"/>
          </p:nvPr>
        </p:nvSpPr>
        <p:spPr>
          <a:xfrm>
            <a:off x="838200" y="365125"/>
            <a:ext cx="10515600" cy="1325563"/>
          </a:xfrm>
          <a:prstGeom prst="rect">
            <a:avLst/>
          </a:prstGeom>
        </p:spPr>
        <p:txBody>
          <a:bodyPr/>
          <a:lstStyle/>
          <a:p>
            <a:pPr/>
          </a:p>
        </p:txBody>
      </p:sp>
      <p:pic>
        <p:nvPicPr>
          <p:cNvPr id="99" name="Picture 3" descr="Picture 3"/>
          <p:cNvPicPr>
            <a:picLocks noChangeAspect="1"/>
          </p:cNvPicPr>
          <p:nvPr/>
        </p:nvPicPr>
        <p:blipFill>
          <a:blip r:embed="rId2">
            <a:extLst/>
          </a:blip>
          <a:stretch>
            <a:fillRect/>
          </a:stretch>
        </p:blipFill>
        <p:spPr>
          <a:xfrm>
            <a:off x="5883" y="0"/>
            <a:ext cx="12180233" cy="6858000"/>
          </a:xfrm>
          <a:prstGeom prst="rect">
            <a:avLst/>
          </a:prstGeom>
          <a:ln w="12700">
            <a:miter lim="400000"/>
          </a:ln>
        </p:spPr>
      </p:pic>
      <p:sp>
        <p:nvSpPr>
          <p:cNvPr id="100" name="TextBox 2"/>
          <p:cNvSpPr txBox="1"/>
          <p:nvPr/>
        </p:nvSpPr>
        <p:spPr>
          <a:xfrm>
            <a:off x="883919" y="283778"/>
            <a:ext cx="10424162"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FFFFFF"/>
                </a:solidFill>
                <a:latin typeface="Elephant Pro"/>
                <a:ea typeface="Elephant Pro"/>
                <a:cs typeface="Elephant Pro"/>
                <a:sym typeface="Elephant Pro"/>
              </a:defRPr>
            </a:lvl1pPr>
          </a:lstStyle>
          <a:p>
            <a:pPr/>
            <a:r>
              <a:t>The Sacrifice of Our Calling</a:t>
            </a:r>
          </a:p>
        </p:txBody>
      </p:sp>
      <p:sp>
        <p:nvSpPr>
          <p:cNvPr id="101" name="TextBox 4"/>
          <p:cNvSpPr txBox="1"/>
          <p:nvPr/>
        </p:nvSpPr>
        <p:spPr>
          <a:xfrm>
            <a:off x="1033691" y="1460937"/>
            <a:ext cx="10274390" cy="40822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i="1" sz="3600">
                <a:solidFill>
                  <a:srgbClr val="FFFF00"/>
                </a:solidFill>
                <a:latin typeface="Times New Roman"/>
                <a:ea typeface="Times New Roman"/>
                <a:cs typeface="Times New Roman"/>
                <a:sym typeface="Times New Roman"/>
              </a:defRPr>
            </a:pPr>
            <a:r>
              <a:t>“I beseech</a:t>
            </a:r>
            <a:r>
              <a:rPr baseline="30000"/>
              <a:t> </a:t>
            </a:r>
            <a:r>
              <a:t>you therefore, brethren, by the mercies of God, that you present your bodies a living sacrifice, holy, acceptable to God, which is your reasonable service. </a:t>
            </a:r>
            <a:r>
              <a:rPr baseline="30000"/>
              <a:t>2 </a:t>
            </a:r>
            <a:r>
              <a:t>And do not be conformed to this world, but be transformed by the renewing of your mind, that you may prove what is that good and acceptable and perfect will of God.” </a:t>
            </a:r>
            <a:r>
              <a:rPr b="0" i="0"/>
              <a:t>Romanos 12:1-2</a:t>
            </a:r>
            <a:endParaRPr b="0" i="0"/>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Title 1"/>
          <p:cNvSpPr txBox="1"/>
          <p:nvPr>
            <p:ph type="title"/>
          </p:nvPr>
        </p:nvSpPr>
        <p:spPr>
          <a:xfrm>
            <a:off x="838200" y="365125"/>
            <a:ext cx="10515600" cy="1325563"/>
          </a:xfrm>
          <a:prstGeom prst="rect">
            <a:avLst/>
          </a:prstGeom>
        </p:spPr>
        <p:txBody>
          <a:bodyPr/>
          <a:lstStyle/>
          <a:p>
            <a:pPr/>
          </a:p>
        </p:txBody>
      </p:sp>
      <p:pic>
        <p:nvPicPr>
          <p:cNvPr id="104" name="Picture 3" descr="Picture 3"/>
          <p:cNvPicPr>
            <a:picLocks noChangeAspect="1"/>
          </p:cNvPicPr>
          <p:nvPr/>
        </p:nvPicPr>
        <p:blipFill>
          <a:blip r:embed="rId2">
            <a:extLst/>
          </a:blip>
          <a:stretch>
            <a:fillRect/>
          </a:stretch>
        </p:blipFill>
        <p:spPr>
          <a:xfrm>
            <a:off x="5883" y="283778"/>
            <a:ext cx="12180233" cy="6858001"/>
          </a:xfrm>
          <a:prstGeom prst="rect">
            <a:avLst/>
          </a:prstGeom>
          <a:ln w="12700">
            <a:miter lim="400000"/>
          </a:ln>
        </p:spPr>
      </p:pic>
      <p:sp>
        <p:nvSpPr>
          <p:cNvPr id="105" name="TextBox 2"/>
          <p:cNvSpPr txBox="1"/>
          <p:nvPr/>
        </p:nvSpPr>
        <p:spPr>
          <a:xfrm>
            <a:off x="883919" y="283778"/>
            <a:ext cx="10424162"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FFFFFF"/>
                </a:solidFill>
                <a:latin typeface="Elephant Pro"/>
                <a:ea typeface="Elephant Pro"/>
                <a:cs typeface="Elephant Pro"/>
                <a:sym typeface="Elephant Pro"/>
              </a:defRPr>
            </a:lvl1pPr>
          </a:lstStyle>
          <a:p>
            <a:pPr/>
            <a:r>
              <a:t>The Sacrifice of Our Calling</a:t>
            </a:r>
          </a:p>
        </p:txBody>
      </p:sp>
      <p:sp>
        <p:nvSpPr>
          <p:cNvPr id="106" name="TextBox 4"/>
          <p:cNvSpPr txBox="1"/>
          <p:nvPr/>
        </p:nvSpPr>
        <p:spPr>
          <a:xfrm>
            <a:off x="969895" y="1772034"/>
            <a:ext cx="10584506" cy="303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i="1" sz="3600" u="sng">
                <a:solidFill>
                  <a:srgbClr val="FFFF00"/>
                </a:solidFill>
                <a:latin typeface="Times New Roman"/>
                <a:ea typeface="Times New Roman"/>
                <a:cs typeface="Times New Roman"/>
                <a:sym typeface="Times New Roman"/>
              </a:defRPr>
            </a:pPr>
            <a:r>
              <a:t>Call to Action</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There is an urgency…911</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There is no time to waste</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This needs to be addressed right now.</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There is no time for hesitation it time for operation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Title 1"/>
          <p:cNvSpPr txBox="1"/>
          <p:nvPr>
            <p:ph type="title"/>
          </p:nvPr>
        </p:nvSpPr>
        <p:spPr>
          <a:xfrm>
            <a:off x="838200" y="365125"/>
            <a:ext cx="10515600" cy="1325563"/>
          </a:xfrm>
          <a:prstGeom prst="rect">
            <a:avLst/>
          </a:prstGeom>
        </p:spPr>
        <p:txBody>
          <a:bodyPr/>
          <a:lstStyle/>
          <a:p>
            <a:pPr/>
          </a:p>
        </p:txBody>
      </p:sp>
      <p:pic>
        <p:nvPicPr>
          <p:cNvPr id="109" name="Picture 3" descr="Picture 3"/>
          <p:cNvPicPr>
            <a:picLocks noChangeAspect="1"/>
          </p:cNvPicPr>
          <p:nvPr/>
        </p:nvPicPr>
        <p:blipFill>
          <a:blip r:embed="rId2">
            <a:extLst/>
          </a:blip>
          <a:stretch>
            <a:fillRect/>
          </a:stretch>
        </p:blipFill>
        <p:spPr>
          <a:xfrm>
            <a:off x="5883" y="0"/>
            <a:ext cx="12180233" cy="6858000"/>
          </a:xfrm>
          <a:prstGeom prst="rect">
            <a:avLst/>
          </a:prstGeom>
          <a:ln w="12700">
            <a:miter lim="400000"/>
          </a:ln>
        </p:spPr>
      </p:pic>
      <p:sp>
        <p:nvSpPr>
          <p:cNvPr id="110" name="TextBox 2"/>
          <p:cNvSpPr txBox="1"/>
          <p:nvPr/>
        </p:nvSpPr>
        <p:spPr>
          <a:xfrm>
            <a:off x="883919" y="195649"/>
            <a:ext cx="10424162"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FFFFFF"/>
                </a:solidFill>
                <a:latin typeface="Elephant Pro"/>
                <a:ea typeface="Elephant Pro"/>
                <a:cs typeface="Elephant Pro"/>
                <a:sym typeface="Elephant Pro"/>
              </a:defRPr>
            </a:lvl1pPr>
          </a:lstStyle>
          <a:p>
            <a:pPr/>
            <a:r>
              <a:t>The Sacrifice of Our Calling</a:t>
            </a:r>
          </a:p>
        </p:txBody>
      </p:sp>
      <p:sp>
        <p:nvSpPr>
          <p:cNvPr id="111" name="TextBox 4"/>
          <p:cNvSpPr txBox="1"/>
          <p:nvPr/>
        </p:nvSpPr>
        <p:spPr>
          <a:xfrm>
            <a:off x="660635" y="1389737"/>
            <a:ext cx="10870730" cy="410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i="1" sz="3600" u="sng">
                <a:solidFill>
                  <a:srgbClr val="FFFF00"/>
                </a:solidFill>
                <a:latin typeface="Times New Roman"/>
                <a:ea typeface="Times New Roman"/>
                <a:cs typeface="Times New Roman"/>
                <a:sym typeface="Times New Roman"/>
              </a:defRPr>
            </a:pPr>
            <a:r>
              <a:t>Call to Action</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Internal openings…Uncle Sam is calling you</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Time to step up and step out</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Time to go to war</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Joshua 1:9…have I not commanded thee?...Be… </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Is there anyone out there who will respond to the call?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838200" y="365125"/>
            <a:ext cx="10515600" cy="1325563"/>
          </a:xfrm>
          <a:prstGeom prst="rect">
            <a:avLst/>
          </a:prstGeom>
        </p:spPr>
        <p:txBody>
          <a:bodyPr/>
          <a:lstStyle/>
          <a:p>
            <a:pPr/>
          </a:p>
        </p:txBody>
      </p:sp>
      <p:pic>
        <p:nvPicPr>
          <p:cNvPr id="114" name="Picture 3" descr="Picture 3"/>
          <p:cNvPicPr>
            <a:picLocks noChangeAspect="1"/>
          </p:cNvPicPr>
          <p:nvPr/>
        </p:nvPicPr>
        <p:blipFill>
          <a:blip r:embed="rId2">
            <a:extLst/>
          </a:blip>
          <a:stretch>
            <a:fillRect/>
          </a:stretch>
        </p:blipFill>
        <p:spPr>
          <a:xfrm>
            <a:off x="5883" y="0"/>
            <a:ext cx="12180233" cy="6858000"/>
          </a:xfrm>
          <a:prstGeom prst="rect">
            <a:avLst/>
          </a:prstGeom>
          <a:ln w="12700">
            <a:miter lim="400000"/>
          </a:ln>
        </p:spPr>
      </p:pic>
      <p:sp>
        <p:nvSpPr>
          <p:cNvPr id="115" name="TextBox 2"/>
          <p:cNvSpPr txBox="1"/>
          <p:nvPr/>
        </p:nvSpPr>
        <p:spPr>
          <a:xfrm>
            <a:off x="883919" y="283778"/>
            <a:ext cx="10424162"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FFFFFF"/>
                </a:solidFill>
                <a:latin typeface="Elephant Pro"/>
                <a:ea typeface="Elephant Pro"/>
                <a:cs typeface="Elephant Pro"/>
                <a:sym typeface="Elephant Pro"/>
              </a:defRPr>
            </a:lvl1pPr>
          </a:lstStyle>
          <a:p>
            <a:pPr/>
            <a:r>
              <a:t>The Sacrifice of Our Calling</a:t>
            </a:r>
          </a:p>
        </p:txBody>
      </p:sp>
      <p:sp>
        <p:nvSpPr>
          <p:cNvPr id="116" name="TextBox 4"/>
          <p:cNvSpPr txBox="1"/>
          <p:nvPr/>
        </p:nvSpPr>
        <p:spPr>
          <a:xfrm>
            <a:off x="660635" y="1582339"/>
            <a:ext cx="10870730" cy="357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i="1" sz="3600" u="sng">
                <a:solidFill>
                  <a:srgbClr val="FFFF00"/>
                </a:solidFill>
                <a:latin typeface="Times New Roman"/>
                <a:ea typeface="Times New Roman"/>
                <a:cs typeface="Times New Roman"/>
                <a:sym typeface="Times New Roman"/>
              </a:defRPr>
            </a:pPr>
            <a:r>
              <a:t>Mercies of God</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We are all here by grace</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We do not deserve the life of “more abundantly”</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All Sinners… Romans 3:23 </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Condemned to death…Romans 6:23</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Recipients of the gift…Romans 6:23, John 3:16</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Title 1"/>
          <p:cNvSpPr txBox="1"/>
          <p:nvPr>
            <p:ph type="title"/>
          </p:nvPr>
        </p:nvSpPr>
        <p:spPr>
          <a:xfrm>
            <a:off x="838200" y="365125"/>
            <a:ext cx="10515600" cy="1325563"/>
          </a:xfrm>
          <a:prstGeom prst="rect">
            <a:avLst/>
          </a:prstGeom>
        </p:spPr>
        <p:txBody>
          <a:bodyPr/>
          <a:lstStyle/>
          <a:p>
            <a:pPr/>
          </a:p>
        </p:txBody>
      </p:sp>
      <p:pic>
        <p:nvPicPr>
          <p:cNvPr id="119" name="Picture 3" descr="Picture 3"/>
          <p:cNvPicPr>
            <a:picLocks noChangeAspect="1"/>
          </p:cNvPicPr>
          <p:nvPr/>
        </p:nvPicPr>
        <p:blipFill>
          <a:blip r:embed="rId2">
            <a:extLst/>
          </a:blip>
          <a:stretch>
            <a:fillRect/>
          </a:stretch>
        </p:blipFill>
        <p:spPr>
          <a:xfrm>
            <a:off x="5883" y="0"/>
            <a:ext cx="12180233" cy="6858000"/>
          </a:xfrm>
          <a:prstGeom prst="rect">
            <a:avLst/>
          </a:prstGeom>
          <a:ln w="12700">
            <a:miter lim="400000"/>
          </a:ln>
        </p:spPr>
      </p:pic>
      <p:sp>
        <p:nvSpPr>
          <p:cNvPr id="120" name="TextBox 2"/>
          <p:cNvSpPr txBox="1"/>
          <p:nvPr/>
        </p:nvSpPr>
        <p:spPr>
          <a:xfrm>
            <a:off x="883919" y="283778"/>
            <a:ext cx="10424162"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FFFFFF"/>
                </a:solidFill>
                <a:latin typeface="Elephant Pro"/>
                <a:ea typeface="Elephant Pro"/>
                <a:cs typeface="Elephant Pro"/>
                <a:sym typeface="Elephant Pro"/>
              </a:defRPr>
            </a:lvl1pPr>
          </a:lstStyle>
          <a:p>
            <a:pPr/>
            <a:r>
              <a:t>The Sacrifice of Our Calling</a:t>
            </a:r>
          </a:p>
        </p:txBody>
      </p:sp>
      <p:sp>
        <p:nvSpPr>
          <p:cNvPr id="121" name="TextBox 4"/>
          <p:cNvSpPr txBox="1"/>
          <p:nvPr/>
        </p:nvSpPr>
        <p:spPr>
          <a:xfrm>
            <a:off x="385961" y="1053219"/>
            <a:ext cx="11402357" cy="517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i="1" sz="3600" u="sng">
                <a:solidFill>
                  <a:srgbClr val="FFFF00"/>
                </a:solidFill>
                <a:latin typeface="Times New Roman"/>
                <a:ea typeface="Times New Roman"/>
                <a:cs typeface="Times New Roman"/>
                <a:sym typeface="Times New Roman"/>
              </a:defRPr>
            </a:pPr>
            <a:r>
              <a:t>Mercies of God</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Salvation of our souls</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Forgiveness of all the blackest of our sins</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All things made new…start, chapter, season- 2 Cor 5:17</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Condemned to death…Romans 6:23</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Recipients of the gift…Romans 6:23, John 3:16</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As if salvation not enough the gift of the Holy Ghost</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Healing internal and external </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Transformation, regeneration, reconciliation, restoration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Title 1"/>
          <p:cNvSpPr txBox="1"/>
          <p:nvPr>
            <p:ph type="title"/>
          </p:nvPr>
        </p:nvSpPr>
        <p:spPr>
          <a:xfrm>
            <a:off x="838200" y="365125"/>
            <a:ext cx="10515600" cy="1325563"/>
          </a:xfrm>
          <a:prstGeom prst="rect">
            <a:avLst/>
          </a:prstGeom>
        </p:spPr>
        <p:txBody>
          <a:bodyPr/>
          <a:lstStyle/>
          <a:p>
            <a:pPr/>
          </a:p>
        </p:txBody>
      </p:sp>
      <p:pic>
        <p:nvPicPr>
          <p:cNvPr id="124" name="Picture 3" descr="Picture 3"/>
          <p:cNvPicPr>
            <a:picLocks noChangeAspect="1"/>
          </p:cNvPicPr>
          <p:nvPr/>
        </p:nvPicPr>
        <p:blipFill>
          <a:blip r:embed="rId2">
            <a:extLst/>
          </a:blip>
          <a:stretch>
            <a:fillRect/>
          </a:stretch>
        </p:blipFill>
        <p:spPr>
          <a:xfrm>
            <a:off x="5883" y="0"/>
            <a:ext cx="12180233" cy="6858000"/>
          </a:xfrm>
          <a:prstGeom prst="rect">
            <a:avLst/>
          </a:prstGeom>
          <a:ln w="12700">
            <a:miter lim="400000"/>
          </a:ln>
        </p:spPr>
      </p:pic>
      <p:sp>
        <p:nvSpPr>
          <p:cNvPr id="125" name="TextBox 2"/>
          <p:cNvSpPr txBox="1"/>
          <p:nvPr/>
        </p:nvSpPr>
        <p:spPr>
          <a:xfrm>
            <a:off x="883919" y="283778"/>
            <a:ext cx="10424162"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FFFFFF"/>
                </a:solidFill>
                <a:latin typeface="Elephant Pro"/>
                <a:ea typeface="Elephant Pro"/>
                <a:cs typeface="Elephant Pro"/>
                <a:sym typeface="Elephant Pro"/>
              </a:defRPr>
            </a:lvl1pPr>
          </a:lstStyle>
          <a:p>
            <a:pPr/>
            <a:r>
              <a:t>The Sacrifice of Our Calling</a:t>
            </a:r>
          </a:p>
        </p:txBody>
      </p:sp>
      <p:sp>
        <p:nvSpPr>
          <p:cNvPr id="126" name="TextBox 4"/>
          <p:cNvSpPr txBox="1"/>
          <p:nvPr/>
        </p:nvSpPr>
        <p:spPr>
          <a:xfrm>
            <a:off x="385961" y="1053219"/>
            <a:ext cx="11402357" cy="517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i="1" sz="3600" u="sng">
                <a:solidFill>
                  <a:srgbClr val="FFFF00"/>
                </a:solidFill>
                <a:latin typeface="Times New Roman"/>
                <a:ea typeface="Times New Roman"/>
                <a:cs typeface="Times New Roman"/>
                <a:sym typeface="Times New Roman"/>
              </a:defRPr>
            </a:pPr>
            <a:r>
              <a:t>Present yourselves a living sacrifice</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Within our context of the life we live</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The sacrifice it not placed on the altar by God but by us</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Living yet a dead sacrifice as the animals of the OT</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No longer do we live…Galatians 2:20</a:t>
            </a:r>
          </a:p>
          <a:p>
            <a:pPr lvl="2" marL="1485900" indent="-571500">
              <a:buSzPct val="100000"/>
              <a:buFont typeface="Arial"/>
              <a:buChar char="•"/>
              <a:defRPr sz="3600">
                <a:solidFill>
                  <a:srgbClr val="FFFF00"/>
                </a:solidFill>
                <a:latin typeface="Times New Roman"/>
                <a:ea typeface="Times New Roman"/>
                <a:cs typeface="Times New Roman"/>
                <a:sym typeface="Times New Roman"/>
              </a:defRPr>
            </a:pPr>
            <a:r>
              <a:t>Olah offering…that which is lifted up</a:t>
            </a:r>
          </a:p>
          <a:p>
            <a:pPr lvl="2" marL="1485900" indent="-571500">
              <a:buSzPct val="100000"/>
              <a:buFont typeface="Arial"/>
              <a:buChar char="•"/>
              <a:defRPr sz="3600">
                <a:solidFill>
                  <a:srgbClr val="FFFF00"/>
                </a:solidFill>
                <a:latin typeface="Times New Roman"/>
                <a:ea typeface="Times New Roman"/>
                <a:cs typeface="Times New Roman"/>
                <a:sym typeface="Times New Roman"/>
              </a:defRPr>
            </a:pPr>
            <a:r>
              <a:t>Burned on the altar all night</a:t>
            </a:r>
          </a:p>
          <a:p>
            <a:pPr lvl="2" marL="1485900" indent="-571500">
              <a:buSzPct val="100000"/>
              <a:buFont typeface="Arial"/>
              <a:buChar char="•"/>
              <a:defRPr sz="3600">
                <a:solidFill>
                  <a:srgbClr val="FFFF00"/>
                </a:solidFill>
                <a:latin typeface="Times New Roman"/>
                <a:ea typeface="Times New Roman"/>
                <a:cs typeface="Times New Roman"/>
                <a:sym typeface="Times New Roman"/>
              </a:defRPr>
            </a:pPr>
            <a:r>
              <a:t>In the morning only the ashes were left</a:t>
            </a:r>
          </a:p>
          <a:p>
            <a:pPr lvl="2" marL="1485900" indent="-571500">
              <a:buSzPct val="100000"/>
              <a:buFont typeface="Arial"/>
              <a:buChar char="•"/>
              <a:defRPr sz="3600">
                <a:solidFill>
                  <a:srgbClr val="FFFF00"/>
                </a:solidFill>
                <a:latin typeface="Times New Roman"/>
                <a:ea typeface="Times New Roman"/>
                <a:cs typeface="Times New Roman"/>
                <a:sym typeface="Times New Roman"/>
              </a:defRPr>
            </a:pPr>
            <a:r>
              <a:t>Time for some good BBQ…your flesh, will, desires..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Title 1"/>
          <p:cNvSpPr txBox="1"/>
          <p:nvPr>
            <p:ph type="title"/>
          </p:nvPr>
        </p:nvSpPr>
        <p:spPr>
          <a:xfrm>
            <a:off x="838200" y="365125"/>
            <a:ext cx="10515600" cy="1325563"/>
          </a:xfrm>
          <a:prstGeom prst="rect">
            <a:avLst/>
          </a:prstGeom>
        </p:spPr>
        <p:txBody>
          <a:bodyPr/>
          <a:lstStyle/>
          <a:p>
            <a:pPr/>
          </a:p>
        </p:txBody>
      </p:sp>
      <p:pic>
        <p:nvPicPr>
          <p:cNvPr id="129" name="Picture 3" descr="Picture 3"/>
          <p:cNvPicPr>
            <a:picLocks noChangeAspect="1"/>
          </p:cNvPicPr>
          <p:nvPr/>
        </p:nvPicPr>
        <p:blipFill>
          <a:blip r:embed="rId2">
            <a:extLst/>
          </a:blip>
          <a:stretch>
            <a:fillRect/>
          </a:stretch>
        </p:blipFill>
        <p:spPr>
          <a:xfrm>
            <a:off x="5883" y="0"/>
            <a:ext cx="12180233" cy="6858000"/>
          </a:xfrm>
          <a:prstGeom prst="rect">
            <a:avLst/>
          </a:prstGeom>
          <a:ln w="12700">
            <a:miter lim="400000"/>
          </a:ln>
        </p:spPr>
      </p:pic>
      <p:sp>
        <p:nvSpPr>
          <p:cNvPr id="130" name="TextBox 2"/>
          <p:cNvSpPr txBox="1"/>
          <p:nvPr/>
        </p:nvSpPr>
        <p:spPr>
          <a:xfrm>
            <a:off x="883919" y="283778"/>
            <a:ext cx="10424162"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FFFFFF"/>
                </a:solidFill>
                <a:latin typeface="Elephant Pro"/>
                <a:ea typeface="Elephant Pro"/>
                <a:cs typeface="Elephant Pro"/>
                <a:sym typeface="Elephant Pro"/>
              </a:defRPr>
            </a:lvl1pPr>
          </a:lstStyle>
          <a:p>
            <a:pPr/>
            <a:r>
              <a:t>The Sacrifice of Our Calling</a:t>
            </a:r>
          </a:p>
        </p:txBody>
      </p:sp>
      <p:sp>
        <p:nvSpPr>
          <p:cNvPr id="131" name="TextBox 4"/>
          <p:cNvSpPr txBox="1"/>
          <p:nvPr/>
        </p:nvSpPr>
        <p:spPr>
          <a:xfrm>
            <a:off x="385961" y="1053219"/>
            <a:ext cx="11402357" cy="59394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i="1" sz="3600" u="sng">
                <a:solidFill>
                  <a:srgbClr val="FFFF00"/>
                </a:solidFill>
                <a:latin typeface="Times New Roman"/>
                <a:ea typeface="Times New Roman"/>
                <a:cs typeface="Times New Roman"/>
                <a:sym typeface="Times New Roman"/>
              </a:defRPr>
            </a:pPr>
            <a:r>
              <a:t>Holy, Acceptable to God…reasonable service</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What is pleasing to God and not ourselves</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Separation and dedication to God</a:t>
            </a:r>
          </a:p>
          <a:p>
            <a:pPr lvl="2" marL="1485900" indent="-571500">
              <a:buSzPct val="100000"/>
              <a:buFont typeface="Arial"/>
              <a:buChar char="•"/>
              <a:defRPr b="1" sz="3600">
                <a:solidFill>
                  <a:srgbClr val="FFFF00"/>
                </a:solidFill>
                <a:latin typeface="Times New Roman"/>
                <a:ea typeface="Times New Roman"/>
                <a:cs typeface="Times New Roman"/>
                <a:sym typeface="Times New Roman"/>
              </a:defRPr>
            </a:pPr>
            <a:r>
              <a:t>If</a:t>
            </a:r>
            <a:r>
              <a:rPr b="0"/>
              <a:t> any man </a:t>
            </a:r>
            <a:r>
              <a:t>will follow </a:t>
            </a:r>
            <a:r>
              <a:rPr b="0"/>
              <a:t>me let him </a:t>
            </a:r>
            <a:r>
              <a:t>deny himself</a:t>
            </a:r>
            <a:r>
              <a:rPr b="0"/>
              <a:t>…</a:t>
            </a:r>
            <a:endParaRPr b="0"/>
          </a:p>
          <a:p>
            <a:pPr lvl="3" marL="1943100" indent="-571500">
              <a:buSzPct val="100000"/>
              <a:buFont typeface="Arial"/>
              <a:buChar char="•"/>
              <a:defRPr sz="3600">
                <a:solidFill>
                  <a:srgbClr val="FFFF00"/>
                </a:solidFill>
                <a:latin typeface="Times New Roman"/>
                <a:ea typeface="Times New Roman"/>
                <a:cs typeface="Times New Roman"/>
                <a:sym typeface="Times New Roman"/>
              </a:defRPr>
            </a:pPr>
            <a:r>
              <a:t>Deny your flesh</a:t>
            </a:r>
          </a:p>
          <a:p>
            <a:pPr lvl="3" marL="1943100" indent="-571500">
              <a:buSzPct val="100000"/>
              <a:buFont typeface="Arial"/>
              <a:buChar char="•"/>
              <a:defRPr sz="3600">
                <a:solidFill>
                  <a:srgbClr val="FFFF00"/>
                </a:solidFill>
                <a:latin typeface="Times New Roman"/>
                <a:ea typeface="Times New Roman"/>
                <a:cs typeface="Times New Roman"/>
                <a:sym typeface="Times New Roman"/>
              </a:defRPr>
            </a:pPr>
            <a:r>
              <a:t>Put to death the “me”</a:t>
            </a:r>
          </a:p>
          <a:p>
            <a:pPr lvl="3" marL="1943100" indent="-571500">
              <a:buSzPct val="100000"/>
              <a:buFont typeface="Arial"/>
              <a:buChar char="•"/>
              <a:defRPr sz="3600">
                <a:solidFill>
                  <a:srgbClr val="FFFF00"/>
                </a:solidFill>
                <a:latin typeface="Times New Roman"/>
                <a:ea typeface="Times New Roman"/>
                <a:cs typeface="Times New Roman"/>
                <a:sym typeface="Times New Roman"/>
              </a:defRPr>
            </a:pPr>
            <a:r>
              <a:t>Death to our will…“not my will but your will</a:t>
            </a:r>
          </a:p>
          <a:p>
            <a:pPr lvl="3" marL="1943100" indent="-571500">
              <a:buSzPct val="100000"/>
              <a:buFont typeface="Arial"/>
              <a:buChar char="•"/>
              <a:defRPr sz="3600">
                <a:solidFill>
                  <a:srgbClr val="FFFF00"/>
                </a:solidFill>
                <a:latin typeface="Times New Roman"/>
                <a:ea typeface="Times New Roman"/>
                <a:cs typeface="Times New Roman"/>
                <a:sym typeface="Times New Roman"/>
              </a:defRPr>
            </a:pPr>
            <a:r>
              <a:t>Death to out priorities…it can no longer be about you it must be all about him!</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le 1"/>
          <p:cNvSpPr txBox="1"/>
          <p:nvPr>
            <p:ph type="title"/>
          </p:nvPr>
        </p:nvSpPr>
        <p:spPr>
          <a:xfrm>
            <a:off x="838200" y="365125"/>
            <a:ext cx="10515600" cy="1325563"/>
          </a:xfrm>
          <a:prstGeom prst="rect">
            <a:avLst/>
          </a:prstGeom>
        </p:spPr>
        <p:txBody>
          <a:bodyPr/>
          <a:lstStyle/>
          <a:p>
            <a:pPr/>
          </a:p>
        </p:txBody>
      </p:sp>
      <p:pic>
        <p:nvPicPr>
          <p:cNvPr id="134" name="Picture 3" descr="Picture 3"/>
          <p:cNvPicPr>
            <a:picLocks noChangeAspect="1"/>
          </p:cNvPicPr>
          <p:nvPr/>
        </p:nvPicPr>
        <p:blipFill>
          <a:blip r:embed="rId2">
            <a:extLst/>
          </a:blip>
          <a:stretch>
            <a:fillRect/>
          </a:stretch>
        </p:blipFill>
        <p:spPr>
          <a:xfrm>
            <a:off x="5883" y="0"/>
            <a:ext cx="12180233" cy="6858000"/>
          </a:xfrm>
          <a:prstGeom prst="rect">
            <a:avLst/>
          </a:prstGeom>
          <a:ln w="12700">
            <a:miter lim="400000"/>
          </a:ln>
        </p:spPr>
      </p:pic>
      <p:sp>
        <p:nvSpPr>
          <p:cNvPr id="135" name="TextBox 2"/>
          <p:cNvSpPr txBox="1"/>
          <p:nvPr/>
        </p:nvSpPr>
        <p:spPr>
          <a:xfrm>
            <a:off x="883919" y="283778"/>
            <a:ext cx="10424162"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FFFFFF"/>
                </a:solidFill>
                <a:latin typeface="Elephant Pro"/>
                <a:ea typeface="Elephant Pro"/>
                <a:cs typeface="Elephant Pro"/>
                <a:sym typeface="Elephant Pro"/>
              </a:defRPr>
            </a:lvl1pPr>
          </a:lstStyle>
          <a:p>
            <a:pPr/>
            <a:r>
              <a:t>The Sacrifice of Our Calling</a:t>
            </a:r>
          </a:p>
        </p:txBody>
      </p:sp>
      <p:sp>
        <p:nvSpPr>
          <p:cNvPr id="136" name="TextBox 4"/>
          <p:cNvSpPr txBox="1"/>
          <p:nvPr/>
        </p:nvSpPr>
        <p:spPr>
          <a:xfrm>
            <a:off x="258372" y="1053219"/>
            <a:ext cx="11668168" cy="59394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i="1" sz="3600">
                <a:solidFill>
                  <a:srgbClr val="FFFF00"/>
                </a:solidFill>
                <a:latin typeface="Times New Roman"/>
                <a:ea typeface="Times New Roman"/>
                <a:cs typeface="Times New Roman"/>
                <a:sym typeface="Times New Roman"/>
              </a:defRPr>
            </a:pPr>
            <a:r>
              <a:t>Luke 5:11…</a:t>
            </a:r>
            <a:r>
              <a:rPr b="0"/>
              <a:t>And when they had brought their ships to land, </a:t>
            </a:r>
            <a:r>
              <a:t>they forsook all</a:t>
            </a:r>
            <a:r>
              <a:rPr b="0"/>
              <a:t>, and followed him</a:t>
            </a:r>
            <a:r>
              <a:rPr b="0" i="0" sz="1800">
                <a:solidFill>
                  <a:srgbClr val="000000"/>
                </a:solidFill>
                <a:latin typeface="+mn-lt"/>
                <a:ea typeface="+mn-ea"/>
                <a:cs typeface="+mn-cs"/>
                <a:sym typeface="Aptos"/>
              </a:rPr>
              <a:t>.</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Peter, James and John 1</a:t>
            </a:r>
            <a:r>
              <a:rPr baseline="30000"/>
              <a:t>st</a:t>
            </a:r>
            <a:r>
              <a:t> encounter with Jesus</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Never heard a man speak with such powerful penetration</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This man has dominion over nature</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Miraculous catch</a:t>
            </a:r>
          </a:p>
          <a:p>
            <a:pPr lvl="1" marL="1028700" indent="-571500">
              <a:buSzPct val="100000"/>
              <a:buFont typeface="Arial"/>
              <a:buChar char="•"/>
              <a:defRPr b="1" sz="3600">
                <a:solidFill>
                  <a:srgbClr val="FFFF00"/>
                </a:solidFill>
                <a:latin typeface="Times New Roman"/>
                <a:ea typeface="Times New Roman"/>
                <a:cs typeface="Times New Roman"/>
                <a:sym typeface="Times New Roman"/>
              </a:defRPr>
            </a:pPr>
            <a:r>
              <a:t>Best day ever</a:t>
            </a:r>
            <a:r>
              <a:rPr b="0"/>
              <a:t>…sustenance from a few months to year</a:t>
            </a:r>
            <a:endParaRPr b="0"/>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Fear not…fishers of man…</a:t>
            </a:r>
            <a:r>
              <a:rPr b="1"/>
              <a:t>forsook all</a:t>
            </a:r>
            <a:endParaRPr b="1"/>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r>
              <a:t>Are your willing to leave everything behind for </a:t>
            </a:r>
            <a:r>
              <a:rPr b="1"/>
              <a:t>his call</a:t>
            </a:r>
            <a:r>
              <a:t>?</a:t>
            </a:r>
          </a:p>
          <a:p>
            <a:pPr lvl="1" marL="1028700" indent="-571500">
              <a:buSzPct val="100000"/>
              <a:buFont typeface="Arial"/>
              <a:buChar char="•"/>
              <a:defRPr sz="3600">
                <a:solidFill>
                  <a:srgbClr val="FFFF00"/>
                </a:solidFill>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Aptos"/>
        <a:ea typeface="Aptos"/>
        <a:cs typeface="Aptos"/>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Aptos"/>
        <a:ea typeface="Aptos"/>
        <a:cs typeface="Aptos"/>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