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457200" y="274638"/>
            <a:ext cx="8229600" cy="1143001"/>
          </a:xfrm>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xfrm>
            <a:off x="457200" y="274638"/>
            <a:ext cx="8229600" cy="1143001"/>
          </a:xfrm>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457200" y="274638"/>
            <a:ext cx="8229600" cy="1143001"/>
          </a:xfrm>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xfrm>
            <a:off x="457200" y="274638"/>
            <a:ext cx="8229600" cy="1143001"/>
          </a:xfrm>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14400" y="138112"/>
            <a:ext cx="16459200" cy="22621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914400" y="2400300"/>
            <a:ext cx="16459200" cy="78867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sopf slides.022.jpeg" descr="sopf slides.022.jpeg"/>
          <p:cNvPicPr>
            <a:picLocks noChangeAspect="1"/>
          </p:cNvPicPr>
          <p:nvPr/>
        </p:nvPicPr>
        <p:blipFill>
          <a:blip r:embed="rId2">
            <a:extLst/>
          </a:blip>
          <a:stretch>
            <a:fillRect/>
          </a:stretch>
        </p:blipFill>
        <p:spPr>
          <a:xfrm>
            <a:off x="0" y="0"/>
            <a:ext cx="18288000" cy="10287000"/>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97" name="TextBox 2"/>
          <p:cNvSpPr txBox="1"/>
          <p:nvPr/>
        </p:nvSpPr>
        <p:spPr>
          <a:xfrm>
            <a:off x="1036319" y="952499"/>
            <a:ext cx="16443962" cy="68834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defRPr sz="4800">
                <a:solidFill>
                  <a:srgbClr val="FFFFFF"/>
                </a:solidFill>
              </a:defRPr>
            </a:pPr>
            <a:r>
              <a:t>“Andad sabiamente para con los de afuera, redimiendo el tiempo.”  Col 4:5</a:t>
            </a:r>
          </a:p>
          <a:p>
            <a:pPr>
              <a:spcBef>
                <a:spcPts val="400"/>
              </a:spcBef>
              <a:defRPr sz="4800">
                <a:solidFill>
                  <a:srgbClr val="FFFFFF"/>
                </a:solidFill>
              </a:defRPr>
            </a:pPr>
          </a:p>
          <a:p>
            <a:pPr>
              <a:spcBef>
                <a:spcPts val="400"/>
              </a:spcBef>
              <a:defRPr sz="4800">
                <a:solidFill>
                  <a:srgbClr val="FFFFFF"/>
                </a:solidFill>
              </a:defRPr>
            </a:pPr>
            <a:r>
              <a:t>Redimir algo significa comprar de nuevo, recuperar su posesiόn.  El tiempo es un regalo de Dios, y ninguno de nosotros sabe cuάnto tiempo hemos sido asignado.</a:t>
            </a:r>
          </a:p>
          <a:p>
            <a:pPr>
              <a:spcBef>
                <a:spcPts val="400"/>
              </a:spcBef>
              <a:defRPr sz="4800">
                <a:solidFill>
                  <a:srgbClr val="FFFFFF"/>
                </a:solidFill>
              </a:defRPr>
            </a:pPr>
            <a:r>
              <a:t>Cuando la Biblia dice “redimir el tiempo”  significa vivir en constante conciencia  de ese reloj que avanza y tener sabidurίa en cόmo utilizamos el tiempo.</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00" name="TextBox 2"/>
          <p:cNvSpPr txBox="1"/>
          <p:nvPr/>
        </p:nvSpPr>
        <p:spPr>
          <a:xfrm>
            <a:off x="1036319" y="419100"/>
            <a:ext cx="16443962" cy="79884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400"/>
              </a:spcBef>
              <a:defRPr sz="3800">
                <a:solidFill>
                  <a:srgbClr val="FFFFFF"/>
                </a:solidFill>
              </a:defRPr>
            </a:pPr>
            <a:r>
              <a:t>Efesios 5:16  usa la frase “aprovechar al mάximo cada oportunidad”  en lugar de redimir el tiempo.  </a:t>
            </a:r>
          </a:p>
          <a:p>
            <a:pPr>
              <a:spcBef>
                <a:spcPts val="400"/>
              </a:spcBef>
              <a:defRPr sz="3800">
                <a:solidFill>
                  <a:srgbClr val="FFFFFF"/>
                </a:solidFill>
              </a:defRPr>
            </a:pPr>
            <a:r>
              <a:t>Efesios 5:15-17 (Biblia de las Amėricas) dice:  “Por tanto, tened cuidado como andάis, no como insensatos sino como sabios,, aprovechando bien el tiempo, porque los dίas son malos.  Asί pues, no seάis necios, sino entended cual es la voluntad del Seῇor.”</a:t>
            </a:r>
          </a:p>
          <a:p>
            <a:pPr>
              <a:spcBef>
                <a:spcPts val="400"/>
              </a:spcBef>
              <a:defRPr sz="3800">
                <a:solidFill>
                  <a:srgbClr val="FFFFFF"/>
                </a:solidFill>
              </a:defRPr>
            </a:pPr>
          </a:p>
          <a:p>
            <a:pPr>
              <a:spcBef>
                <a:spcPts val="400"/>
              </a:spcBef>
              <a:defRPr sz="3800">
                <a:solidFill>
                  <a:srgbClr val="FFFFFF"/>
                </a:solidFill>
              </a:defRPr>
            </a:pPr>
            <a:r>
              <a:t>Jesύs dijo en Juan 9:4  “Me es necesario hacer las obras del  que me enviό, entre tanto el dίa dura;  la noche viene, cuando nadie puede trabajar.”</a:t>
            </a:r>
          </a:p>
          <a:p>
            <a:pPr>
              <a:spcBef>
                <a:spcPts val="400"/>
              </a:spcBef>
              <a:defRPr sz="3800">
                <a:solidFill>
                  <a:srgbClr val="FFFFFF"/>
                </a:solidFill>
              </a:defRPr>
            </a:pPr>
            <a:r>
              <a:t>Jesύs,  llevό una vida muy ocupada.  Lo vemos orando, ayunando, predicando, enseῇando, alimentando a la gente, hacienda milagros, dando testimonio de diferentes maneras, ya fuera ante las multitudes o de forma individual;  tambiėn pasaba tiempo comiendo con los pecadores y visitando a sus amigos queridos.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03" name="TextBox 2"/>
          <p:cNvSpPr txBox="1"/>
          <p:nvPr/>
        </p:nvSpPr>
        <p:spPr>
          <a:xfrm>
            <a:off x="922019" y="571500"/>
            <a:ext cx="16443962" cy="75307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4200">
                <a:solidFill>
                  <a:srgbClr val="FFFFFF"/>
                </a:solidFill>
              </a:defRPr>
            </a:pPr>
            <a:r>
              <a:t>(1) El pastor debe invertir tiempo con Dios en la oraciόn.  Este tiempo es imperativo porque ėl tiene la responsabilidad de predicar la palabra de Dios, guiar, instruir, amonestar y corregir a los miembros de la Iglesia.   La oraciόn del pastor debe ser una gran prioridad en su vida.  El pastor debe de revelar sus sentimientos mάs ίntimos hacia Dios.</a:t>
            </a:r>
          </a:p>
          <a:p>
            <a:pPr>
              <a:spcBef>
                <a:spcPts val="700"/>
              </a:spcBef>
              <a:defRPr sz="4200">
                <a:solidFill>
                  <a:srgbClr val="FFFFFF"/>
                </a:solidFill>
              </a:defRPr>
            </a:pPr>
            <a:r>
              <a:t>Fίjese como oraba David:  Salmo 25:16-18  “Mίrame, y ten misericordia de mί, porque estoy solo y afligido.  Las angustias de mi corazόn se han aumentado;  sάcame de mis congojas.  Mira mi aflicciόn y mi trabajo, y perdona todos mis pecados.”</a:t>
            </a:r>
          </a:p>
          <a:p>
            <a:pPr>
              <a:spcBef>
                <a:spcPts val="700"/>
              </a:spcBef>
              <a:defRPr sz="4200">
                <a:solidFill>
                  <a:srgbClr val="FFFFFF"/>
                </a:solidFill>
              </a:defRPr>
            </a:pPr>
          </a:p>
          <a:p>
            <a:pPr>
              <a:spcBef>
                <a:spcPts val="700"/>
              </a:spcBef>
              <a:defRPr sz="4200">
                <a:solidFill>
                  <a:srgbClr val="FFFFFF"/>
                </a:solidFill>
              </a:defRPr>
            </a:pPr>
            <a:r>
              <a:t>(2)El pastor debe de orar por su esposa e hijos.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06" name="TextBox 2"/>
          <p:cNvSpPr txBox="1"/>
          <p:nvPr/>
        </p:nvSpPr>
        <p:spPr>
          <a:xfrm>
            <a:off x="922019" y="571499"/>
            <a:ext cx="16443962" cy="75307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4200">
                <a:solidFill>
                  <a:srgbClr val="FFFFFF"/>
                </a:solidFill>
              </a:defRPr>
            </a:pPr>
            <a:r>
              <a:t>(3)El pastor debe invertir tiempo estudiando  la Palabra de Dios.  Dios le dio a Josuė la receta para que fuera un caudillo exitoso.  Josue 1:8  “Nunca se apartarά de tu boca este libro de la ley, sino que de dίa y de noche meditarάs en ėl para que guardes y hagas conforme a todo lo que en ėl estά escrito; porque entonces harάs prosperar tu camino y todo te saldrά bien.”</a:t>
            </a:r>
          </a:p>
          <a:p>
            <a:pPr>
              <a:spcBef>
                <a:spcPts val="700"/>
              </a:spcBef>
              <a:defRPr sz="4200">
                <a:solidFill>
                  <a:srgbClr val="FFFFFF"/>
                </a:solidFill>
              </a:defRPr>
            </a:pPr>
          </a:p>
          <a:p>
            <a:pPr>
              <a:spcBef>
                <a:spcPts val="700"/>
              </a:spcBef>
              <a:defRPr sz="4200">
                <a:solidFill>
                  <a:srgbClr val="FFFFFF"/>
                </a:solidFill>
              </a:defRPr>
            </a:pPr>
            <a:r>
              <a:t>(4)Al pastor le conviene enriquecer su matrimonio invirtiendo tiempo con su esposa pues ella toma un papel muy importante en el pastorado.   </a:t>
            </a:r>
          </a:p>
          <a:p>
            <a:pPr>
              <a:spcBef>
                <a:spcPts val="700"/>
              </a:spcBef>
              <a:defRPr sz="4200">
                <a:solidFill>
                  <a:srgbClr val="FFFFFF"/>
                </a:solidFill>
              </a:defRPr>
            </a:pPr>
            <a:r>
              <a:t>La opiniόn de la esposa es inestimable pues la mujer ve cosas que nosotros no podemos ver.</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Freeform 2"/>
          <p:cNvSpPr/>
          <p:nvPr/>
        </p:nvSpPr>
        <p:spPr>
          <a:xfrm>
            <a:off x="0" y="0"/>
            <a:ext cx="18288000" cy="10287000"/>
          </a:xfrm>
          <a:prstGeom prst="rect">
            <a:avLst/>
          </a:prstGeom>
          <a:blipFill>
            <a:blip r:embed="rId2"/>
            <a:stretch>
              <a:fillRect/>
            </a:stretch>
          </a:blipFill>
          <a:ln w="12700">
            <a:miter lim="400000"/>
          </a:ln>
        </p:spPr>
        <p:txBody>
          <a:bodyPr lIns="45719" rIns="45719"/>
          <a:lstStyle/>
          <a:p>
            <a:pPr/>
          </a:p>
        </p:txBody>
      </p:sp>
      <p:sp>
        <p:nvSpPr>
          <p:cNvPr id="109" name="TextBox 2"/>
          <p:cNvSpPr txBox="1"/>
          <p:nvPr/>
        </p:nvSpPr>
        <p:spPr>
          <a:xfrm>
            <a:off x="922019" y="723900"/>
            <a:ext cx="16443962" cy="79994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700"/>
              </a:spcBef>
              <a:defRPr sz="5600">
                <a:solidFill>
                  <a:srgbClr val="FFFFFF"/>
                </a:solidFill>
              </a:defRPr>
            </a:pPr>
            <a:r>
              <a:t>(5)Es muy saludable que el pastor tome vacaciones con su familia.  </a:t>
            </a:r>
          </a:p>
          <a:p>
            <a:pPr>
              <a:spcBef>
                <a:spcPts val="700"/>
              </a:spcBef>
              <a:defRPr sz="5600">
                <a:solidFill>
                  <a:srgbClr val="FFFFFF"/>
                </a:solidFill>
              </a:defRPr>
            </a:pPr>
          </a:p>
          <a:p>
            <a:pPr>
              <a:spcBef>
                <a:spcPts val="700"/>
              </a:spcBef>
              <a:defRPr sz="5600">
                <a:solidFill>
                  <a:srgbClr val="FFFFFF"/>
                </a:solidFill>
              </a:defRPr>
            </a:pPr>
            <a:r>
              <a:t>(6)Es importante que el pastor personalmente continue evangelizando y salvando almas a través de estudios bίblicos y  los grupos de amistad.  </a:t>
            </a:r>
          </a:p>
          <a:p>
            <a:pPr>
              <a:spcBef>
                <a:spcPts val="700"/>
              </a:spcBef>
              <a:defRPr sz="5600">
                <a:solidFill>
                  <a:srgbClr val="FFFFFF"/>
                </a:solidFill>
              </a:defRPr>
            </a:pPr>
            <a:r>
              <a:t>2 Timoteo 4:5  “Pero tύ se sobrio en todo, soporta las aflicciones, haz obra de evangelista, cumple tu ministerio.”</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