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Died Sept 14, 2021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Church Sount Korea grew to estimated 830k to 850k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arlos.jpg" descr="Carl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/>
        </p:nvSpPr>
        <p:spPr>
          <a:xfrm>
            <a:off x="3487172" y="1253185"/>
            <a:ext cx="5273701" cy="175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52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THE STRATEGY OF JESUS </a:t>
            </a:r>
          </a:p>
        </p:txBody>
      </p:sp>
      <p:sp>
        <p:nvSpPr>
          <p:cNvPr id="111" name="Google Shape;56;p13"/>
          <p:cNvSpPr txBox="1"/>
          <p:nvPr/>
        </p:nvSpPr>
        <p:spPr>
          <a:xfrm>
            <a:off x="3799376" y="2852508"/>
            <a:ext cx="4288607" cy="897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Biblical Principles from David Yonggi Cho's Cell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97;p19" descr="Google Shape;97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98;p19"/>
          <p:cNvSpPr txBox="1"/>
          <p:nvPr/>
        </p:nvSpPr>
        <p:spPr>
          <a:xfrm>
            <a:off x="880950" y="3386509"/>
            <a:ext cx="7382100" cy="10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pastor cannot effectively care for hundreds of people alone</a:t>
            </a:r>
          </a:p>
        </p:txBody>
      </p:sp>
      <p:sp>
        <p:nvSpPr>
          <p:cNvPr id="149" name="Google Shape;99;p19"/>
          <p:cNvSpPr txBox="1"/>
          <p:nvPr/>
        </p:nvSpPr>
        <p:spPr>
          <a:xfrm>
            <a:off x="1582502" y="247481"/>
            <a:ext cx="5479202" cy="91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The Situation </a:t>
            </a:r>
          </a:p>
        </p:txBody>
      </p:sp>
      <p:sp>
        <p:nvSpPr>
          <p:cNvPr id="150" name="TextBox 1"/>
          <p:cNvSpPr txBox="1"/>
          <p:nvPr/>
        </p:nvSpPr>
        <p:spPr>
          <a:xfrm>
            <a:off x="1778532" y="1382086"/>
            <a:ext cx="5087143" cy="185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Small church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Desire to reach more people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Limited pastoral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04;p20" descr="Google Shape;104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Google Shape;105;p20"/>
          <p:cNvSpPr txBox="1"/>
          <p:nvPr/>
        </p:nvSpPr>
        <p:spPr>
          <a:xfrm>
            <a:off x="2059898" y="840530"/>
            <a:ext cx="4752600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The Discovery </a:t>
            </a:r>
          </a:p>
        </p:txBody>
      </p:sp>
      <p:sp>
        <p:nvSpPr>
          <p:cNvPr id="154" name="Google Shape;106;p20"/>
          <p:cNvSpPr txBox="1"/>
          <p:nvPr/>
        </p:nvSpPr>
        <p:spPr>
          <a:xfrm>
            <a:off x="1318073" y="2232146"/>
            <a:ext cx="6363001" cy="52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Move ministry from the pulpit to the people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11;p21" descr="Google Shape;111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oogle Shape;112;p21"/>
          <p:cNvSpPr txBox="1"/>
          <p:nvPr/>
        </p:nvSpPr>
        <p:spPr>
          <a:xfrm>
            <a:off x="1010399" y="1451942"/>
            <a:ext cx="7123201" cy="223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• Thousands of cells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• Thousands of leaders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• Continuous evangelism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• Continuous discipleship</a:t>
            </a:r>
          </a:p>
        </p:txBody>
      </p:sp>
      <p:sp>
        <p:nvSpPr>
          <p:cNvPr id="158" name="Google Shape;113;p21"/>
          <p:cNvSpPr txBox="1"/>
          <p:nvPr/>
        </p:nvSpPr>
        <p:spPr>
          <a:xfrm>
            <a:off x="1285591" y="429024"/>
            <a:ext cx="4998049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The Result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18;p22" descr="Google Shape;118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119;p22"/>
          <p:cNvSpPr txBox="1"/>
          <p:nvPr/>
        </p:nvSpPr>
        <p:spPr>
          <a:xfrm>
            <a:off x="2657305" y="501198"/>
            <a:ext cx="3594001" cy="91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1 </a:t>
            </a:r>
          </a:p>
        </p:txBody>
      </p:sp>
      <p:sp>
        <p:nvSpPr>
          <p:cNvPr id="164" name="Google Shape;120;p22"/>
          <p:cNvSpPr txBox="1"/>
          <p:nvPr/>
        </p:nvSpPr>
        <p:spPr>
          <a:xfrm>
            <a:off x="1459199" y="2061266"/>
            <a:ext cx="6225602" cy="1020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Church Must Grow Through Cells, Not Just Buildings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25;p23" descr="Google Shape;125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126;p23"/>
          <p:cNvSpPr txBox="1"/>
          <p:nvPr/>
        </p:nvSpPr>
        <p:spPr>
          <a:xfrm>
            <a:off x="2621090" y="763748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2 </a:t>
            </a:r>
          </a:p>
        </p:txBody>
      </p:sp>
      <p:sp>
        <p:nvSpPr>
          <p:cNvPr id="168" name="Google Shape;127;p23"/>
          <p:cNvSpPr txBox="1"/>
          <p:nvPr/>
        </p:nvSpPr>
        <p:spPr>
          <a:xfrm>
            <a:off x="1081199" y="2303666"/>
            <a:ext cx="69816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Cell Is the Basic Unit of the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32;p24" descr="Google Shape;132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oogle Shape;133;p24"/>
          <p:cNvSpPr txBox="1"/>
          <p:nvPr/>
        </p:nvSpPr>
        <p:spPr>
          <a:xfrm>
            <a:off x="2666357" y="691320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3 </a:t>
            </a:r>
          </a:p>
        </p:txBody>
      </p:sp>
      <p:sp>
        <p:nvSpPr>
          <p:cNvPr id="172" name="Google Shape;134;p24"/>
          <p:cNvSpPr txBox="1"/>
          <p:nvPr/>
        </p:nvSpPr>
        <p:spPr>
          <a:xfrm>
            <a:off x="1081199" y="2303666"/>
            <a:ext cx="69816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Every Cell Must Be Evangelistic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39;p25" descr="Google Shape;139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Google Shape;140;p25"/>
          <p:cNvSpPr txBox="1"/>
          <p:nvPr/>
        </p:nvSpPr>
        <p:spPr>
          <a:xfrm>
            <a:off x="2711625" y="718481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4 </a:t>
            </a:r>
          </a:p>
        </p:txBody>
      </p:sp>
      <p:sp>
        <p:nvSpPr>
          <p:cNvPr id="176" name="Google Shape;141;p25"/>
          <p:cNvSpPr txBox="1"/>
          <p:nvPr/>
        </p:nvSpPr>
        <p:spPr>
          <a:xfrm>
            <a:off x="1081199" y="2303666"/>
            <a:ext cx="69816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Multiplication is the Goal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46;p26" descr="Google Shape;146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47;p26"/>
          <p:cNvSpPr txBox="1"/>
          <p:nvPr/>
        </p:nvSpPr>
        <p:spPr>
          <a:xfrm>
            <a:off x="2774999" y="745641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5 </a:t>
            </a:r>
          </a:p>
        </p:txBody>
      </p:sp>
      <p:sp>
        <p:nvSpPr>
          <p:cNvPr id="180" name="Google Shape;148;p26"/>
          <p:cNvSpPr txBox="1"/>
          <p:nvPr/>
        </p:nvSpPr>
        <p:spPr>
          <a:xfrm>
            <a:off x="1081199" y="2303666"/>
            <a:ext cx="69816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Every member is a Minister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53;p27" descr="Google Shape;153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Google Shape;154;p27"/>
          <p:cNvSpPr txBox="1"/>
          <p:nvPr/>
        </p:nvSpPr>
        <p:spPr>
          <a:xfrm>
            <a:off x="2684465" y="673214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6 </a:t>
            </a:r>
          </a:p>
        </p:txBody>
      </p:sp>
      <p:sp>
        <p:nvSpPr>
          <p:cNvPr id="184" name="Google Shape;155;p27"/>
          <p:cNvSpPr txBox="1"/>
          <p:nvPr/>
        </p:nvSpPr>
        <p:spPr>
          <a:xfrm>
            <a:off x="1081199" y="2303666"/>
            <a:ext cx="69816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Prayer is the Engine of Cell Ministry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60;p28" descr="Google Shape;160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oogle Shape;161;p28"/>
          <p:cNvSpPr txBox="1"/>
          <p:nvPr/>
        </p:nvSpPr>
        <p:spPr>
          <a:xfrm>
            <a:off x="1469927" y="754694"/>
            <a:ext cx="5555563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7 </a:t>
            </a:r>
          </a:p>
        </p:txBody>
      </p:sp>
      <p:sp>
        <p:nvSpPr>
          <p:cNvPr id="188" name="Google Shape;162;p28"/>
          <p:cNvSpPr txBox="1"/>
          <p:nvPr/>
        </p:nvSpPr>
        <p:spPr>
          <a:xfrm>
            <a:off x="1660050" y="2303666"/>
            <a:ext cx="5823901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Leadership Development Never Stops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oogle Shape;55;p13"/>
          <p:cNvSpPr txBox="1"/>
          <p:nvPr/>
        </p:nvSpPr>
        <p:spPr>
          <a:xfrm>
            <a:off x="1935149" y="1692925"/>
            <a:ext cx="5273702" cy="175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52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THE STRATEGY OF JESUS </a:t>
            </a:r>
          </a:p>
        </p:txBody>
      </p:sp>
      <p:sp>
        <p:nvSpPr>
          <p:cNvPr id="115" name="Google Shape;56;p13"/>
          <p:cNvSpPr txBox="1"/>
          <p:nvPr/>
        </p:nvSpPr>
        <p:spPr>
          <a:xfrm>
            <a:off x="863350" y="3447450"/>
            <a:ext cx="7468800" cy="99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5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Principles from David Yonggi Cho's Cell Ministry</a:t>
            </a:r>
          </a:p>
          <a:p>
            <a:pPr algn="ctr">
              <a:lnSpc>
                <a:spcPct val="115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Pastor Israel Carlos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67;p29" descr="Google Shape;167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168;p29"/>
          <p:cNvSpPr txBox="1"/>
          <p:nvPr/>
        </p:nvSpPr>
        <p:spPr>
          <a:xfrm>
            <a:off x="2702573" y="899551"/>
            <a:ext cx="35940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8 </a:t>
            </a:r>
          </a:p>
        </p:txBody>
      </p:sp>
      <p:sp>
        <p:nvSpPr>
          <p:cNvPr id="192" name="Google Shape;169;p29"/>
          <p:cNvSpPr txBox="1"/>
          <p:nvPr/>
        </p:nvSpPr>
        <p:spPr>
          <a:xfrm>
            <a:off x="1660050" y="2303666"/>
            <a:ext cx="5823901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Woman can serve &amp; lead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74;p30" descr="Google Shape;174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Google Shape;175;p30"/>
          <p:cNvSpPr txBox="1"/>
          <p:nvPr/>
        </p:nvSpPr>
        <p:spPr>
          <a:xfrm>
            <a:off x="1702051" y="754694"/>
            <a:ext cx="5386812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9 </a:t>
            </a:r>
          </a:p>
        </p:txBody>
      </p:sp>
      <p:sp>
        <p:nvSpPr>
          <p:cNvPr id="196" name="Google Shape;176;p30"/>
          <p:cNvSpPr txBox="1"/>
          <p:nvPr/>
        </p:nvSpPr>
        <p:spPr>
          <a:xfrm>
            <a:off x="1551149" y="2303666"/>
            <a:ext cx="60417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Cells &amp; Celebration must work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81;p31" descr="Google Shape;181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Google Shape;182;p31"/>
          <p:cNvSpPr txBox="1"/>
          <p:nvPr/>
        </p:nvSpPr>
        <p:spPr>
          <a:xfrm>
            <a:off x="2027975" y="763748"/>
            <a:ext cx="4590108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Principle 10 </a:t>
            </a:r>
          </a:p>
        </p:txBody>
      </p:sp>
      <p:sp>
        <p:nvSpPr>
          <p:cNvPr id="200" name="Google Shape;183;p31"/>
          <p:cNvSpPr txBox="1"/>
          <p:nvPr/>
        </p:nvSpPr>
        <p:spPr>
          <a:xfrm>
            <a:off x="1258649" y="2303666"/>
            <a:ext cx="66267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Senior Pastor must champion the 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188;p32" descr="Google Shape;188;p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Google Shape;189;p32"/>
          <p:cNvSpPr txBox="1"/>
          <p:nvPr/>
        </p:nvSpPr>
        <p:spPr>
          <a:xfrm>
            <a:off x="796050" y="499014"/>
            <a:ext cx="7193699" cy="165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Leadership Multiplication Model</a:t>
            </a:r>
          </a:p>
        </p:txBody>
      </p:sp>
      <p:sp>
        <p:nvSpPr>
          <p:cNvPr id="204" name="Google Shape;190;p32"/>
          <p:cNvSpPr txBox="1"/>
          <p:nvPr/>
        </p:nvSpPr>
        <p:spPr>
          <a:xfrm>
            <a:off x="796049" y="2630240"/>
            <a:ext cx="7551902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Leader → Apprentice → New Cell → New Leaders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195;p33" descr="Google Shape;195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oogle Shape;196;p33"/>
          <p:cNvSpPr txBox="1"/>
          <p:nvPr/>
        </p:nvSpPr>
        <p:spPr>
          <a:xfrm>
            <a:off x="1483199" y="-1576"/>
            <a:ext cx="6177601" cy="165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Application for Smaller Churches </a:t>
            </a:r>
          </a:p>
        </p:txBody>
      </p:sp>
      <p:sp>
        <p:nvSpPr>
          <p:cNvPr id="208" name="Google Shape;197;p33"/>
          <p:cNvSpPr txBox="1"/>
          <p:nvPr/>
        </p:nvSpPr>
        <p:spPr>
          <a:xfrm>
            <a:off x="517049" y="1656970"/>
            <a:ext cx="8109902" cy="288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Even churches of 50–150 members can benefit from: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Home groups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Personal discipleship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Leadership development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Evangelistic outreach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02;p34" descr="Google Shape;202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Google Shape;203;p34"/>
          <p:cNvSpPr txBox="1"/>
          <p:nvPr/>
        </p:nvSpPr>
        <p:spPr>
          <a:xfrm>
            <a:off x="1018426" y="591793"/>
            <a:ext cx="6667966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Discussion Questions</a:t>
            </a:r>
          </a:p>
        </p:txBody>
      </p:sp>
      <p:sp>
        <p:nvSpPr>
          <p:cNvPr id="212" name="Google Shape;204;p34"/>
          <p:cNvSpPr txBox="1"/>
          <p:nvPr/>
        </p:nvSpPr>
        <p:spPr>
          <a:xfrm>
            <a:off x="1081799" y="2015729"/>
            <a:ext cx="6980402" cy="167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•Which principle is most needed in your church?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•What obstacles prevent multiplication?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•Who could be trained as future leaders?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09;p35" descr="Google Shape;209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Google Shape;210;p35"/>
          <p:cNvSpPr txBox="1"/>
          <p:nvPr/>
        </p:nvSpPr>
        <p:spPr>
          <a:xfrm>
            <a:off x="1723533" y="982825"/>
            <a:ext cx="5352901" cy="91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Final Challenge</a:t>
            </a:r>
          </a:p>
        </p:txBody>
      </p:sp>
      <p:sp>
        <p:nvSpPr>
          <p:cNvPr id="216" name="Google Shape;211;p35"/>
          <p:cNvSpPr txBox="1"/>
          <p:nvPr/>
        </p:nvSpPr>
        <p:spPr>
          <a:xfrm>
            <a:off x="1031849" y="2073307"/>
            <a:ext cx="7080302" cy="996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spcBef>
                <a:spcPts val="800"/>
              </a:spcBef>
              <a:defRPr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If your church doubled next year, could your current structure care for every new believer?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61;p14" descr="Google Shape;61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62;p14"/>
          <p:cNvSpPr txBox="1"/>
          <p:nvPr/>
        </p:nvSpPr>
        <p:spPr>
          <a:xfrm>
            <a:off x="905347" y="93949"/>
            <a:ext cx="6844418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Session Objectives </a:t>
            </a:r>
          </a:p>
        </p:txBody>
      </p:sp>
      <p:sp>
        <p:nvSpPr>
          <p:cNvPr id="119" name="Google Shape;63;p14"/>
          <p:cNvSpPr txBox="1"/>
          <p:nvPr/>
        </p:nvSpPr>
        <p:spPr>
          <a:xfrm>
            <a:off x="524250" y="1107350"/>
            <a:ext cx="8095499" cy="318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</a:t>
            </a:r>
            <a:r>
              <a:rPr sz="2600"/>
              <a:t> Understand the biblical foundation of house-to-house ministry</a:t>
            </a:r>
            <a:endParaRPr sz="2600"/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Learn key Biblical principles from David Yonggi Cho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Discover how churches can grow through discipleship and leadership multiplication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Apply these principles in local congregations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68;p15" descr="Google Shape;68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9;p15"/>
          <p:cNvSpPr txBox="1"/>
          <p:nvPr/>
        </p:nvSpPr>
        <p:spPr>
          <a:xfrm>
            <a:off x="1267483" y="402880"/>
            <a:ext cx="634648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I. Opening Questions </a:t>
            </a:r>
          </a:p>
        </p:txBody>
      </p:sp>
      <p:sp>
        <p:nvSpPr>
          <p:cNvPr id="123" name="Google Shape;70;p15"/>
          <p:cNvSpPr txBox="1"/>
          <p:nvPr/>
        </p:nvSpPr>
        <p:spPr>
          <a:xfrm>
            <a:off x="905850" y="1541855"/>
            <a:ext cx="7332300" cy="183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</a:defRPr>
            </a:pPr>
            <a:r>
              <a:t>•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Why do some churches grow while others plateau?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</a:defRPr>
            </a:pPr>
            <a:r>
              <a:t>•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Can every believer become involved in ministry?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</a:defRPr>
            </a:pPr>
            <a:r>
              <a:t>•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What structure is needed to care for growth?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75;p16" descr="Google Shape;75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oogle Shape;76;p16"/>
          <p:cNvSpPr txBox="1"/>
          <p:nvPr/>
        </p:nvSpPr>
        <p:spPr>
          <a:xfrm>
            <a:off x="814810" y="262274"/>
            <a:ext cx="7052651" cy="152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II. The Biblical Pattern </a:t>
            </a:r>
          </a:p>
          <a:p>
            <a:pPr algn="ctr">
              <a:defRPr sz="40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pPr>
            <a:r>
              <a:t>Acts 2:46-47</a:t>
            </a:r>
          </a:p>
        </p:txBody>
      </p:sp>
      <p:sp>
        <p:nvSpPr>
          <p:cNvPr id="127" name="Google Shape;77;p16"/>
          <p:cNvSpPr txBox="1"/>
          <p:nvPr/>
        </p:nvSpPr>
        <p:spPr>
          <a:xfrm>
            <a:off x="933399" y="1881601"/>
            <a:ext cx="3006302" cy="244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def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Temple Ministry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Worship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Apostolic preaching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Celebration</a:t>
            </a:r>
          </a:p>
        </p:txBody>
      </p:sp>
      <p:sp>
        <p:nvSpPr>
          <p:cNvPr id="128" name="Google Shape;78;p16"/>
          <p:cNvSpPr txBox="1"/>
          <p:nvPr/>
        </p:nvSpPr>
        <p:spPr>
          <a:xfrm>
            <a:off x="4828075" y="1881601"/>
            <a:ext cx="3399001" cy="244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def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House-to-House Ministry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Fellowship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Prayer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Evangelism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Discipleship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83;p17" descr="Google Shape;83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84;p17"/>
          <p:cNvSpPr txBox="1"/>
          <p:nvPr/>
        </p:nvSpPr>
        <p:spPr>
          <a:xfrm>
            <a:off x="2145671" y="753625"/>
            <a:ext cx="4725909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Key Principle </a:t>
            </a:r>
          </a:p>
        </p:txBody>
      </p:sp>
      <p:sp>
        <p:nvSpPr>
          <p:cNvPr id="132" name="Google Shape;85;p17"/>
          <p:cNvSpPr txBox="1"/>
          <p:nvPr/>
        </p:nvSpPr>
        <p:spPr>
          <a:xfrm>
            <a:off x="1894050" y="2097662"/>
            <a:ext cx="5355900" cy="94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early church grew through BOTH large gatherings and small gatherings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83;p17" descr="Google Shape;83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Google Shape;84;p17"/>
          <p:cNvSpPr txBox="1"/>
          <p:nvPr/>
        </p:nvSpPr>
        <p:spPr>
          <a:xfrm>
            <a:off x="706171" y="1118781"/>
            <a:ext cx="7152238" cy="152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4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III. The Case Study of David Yongii Chos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90;p18" descr="Google Shape;90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91;p18"/>
          <p:cNvSpPr txBox="1"/>
          <p:nvPr/>
        </p:nvSpPr>
        <p:spPr>
          <a:xfrm>
            <a:off x="276130" y="538162"/>
            <a:ext cx="8591740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Who was David Yonggi Cho? </a:t>
            </a:r>
          </a:p>
        </p:txBody>
      </p:sp>
      <p:sp>
        <p:nvSpPr>
          <p:cNvPr id="139" name="Google Shape;92;p18"/>
          <p:cNvSpPr txBox="1"/>
          <p:nvPr/>
        </p:nvSpPr>
        <p:spPr>
          <a:xfrm>
            <a:off x="661349" y="1734579"/>
            <a:ext cx="7821302" cy="167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Born in 1936 in South Korea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Converted to Christ as a young man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Began ministry in poverty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90;p18" descr="Google Shape;90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Google Shape;91;p18"/>
          <p:cNvSpPr txBox="1"/>
          <p:nvPr/>
        </p:nvSpPr>
        <p:spPr>
          <a:xfrm>
            <a:off x="199176" y="420466"/>
            <a:ext cx="8591740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</a:lstStyle>
          <a:p>
            <a:pPr/>
            <a:r>
              <a:t>Who was David Yonggi Cho? </a:t>
            </a:r>
          </a:p>
        </p:txBody>
      </p:sp>
      <p:sp>
        <p:nvSpPr>
          <p:cNvPr id="145" name="Google Shape;92;p18"/>
          <p:cNvSpPr txBox="1"/>
          <p:nvPr/>
        </p:nvSpPr>
        <p:spPr>
          <a:xfrm>
            <a:off x="452672" y="1270900"/>
            <a:ext cx="8029979" cy="318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Founder of Yoido Full Gospel Church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Leadership multiplication pioneer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• Developed one of history's most influential cell ministry models</a:t>
            </a:r>
          </a:p>
          <a:p>
            <a:pPr>
              <a:lnSpc>
                <a:spcPct val="115000"/>
              </a:lnSpc>
              <a:spcBef>
                <a:spcPts val="800"/>
              </a:spcBef>
              <a:defRPr b="1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Central Question: </a:t>
            </a:r>
            <a:r>
              <a:rPr b="0"/>
              <a:t>How can one pastor effectively grow &amp; care for a congregation?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