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80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 type="screen16x9"/>
  <p:notesSz cx="6858000" cy="9144000"/>
  <p:embeddedFontLst>
    <p:embeddedFont>
      <p:font typeface="Gilda Display" pitchFamily="2" charset="7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76"/>
  </p:normalViewPr>
  <p:slideViewPr>
    <p:cSldViewPr snapToGrid="0">
      <p:cViewPr varScale="1">
        <p:scale>
          <a:sx n="122" d="100"/>
          <a:sy n="122" d="100"/>
        </p:scale>
        <p:origin x="1264" y="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ea69f1f4a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2" name="Google Shape;52;g3ea69f1f4a4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ea69f1f4a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2" name="Google Shape;102;g3ea69f1f4a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a69f1f4a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9" name="Google Shape;109;g3ea69f1f4a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Church Sount Korea grew to estimated 830k to 850k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ea69f1f4a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16" name="Google Shape;116;g3ea69f1f4a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a69f1f4a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23" name="Google Shape;123;g3ea69f1f4a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ea69f1f4a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0" name="Google Shape;130;g3ea69f1f4a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ea69f1f4a4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37" name="Google Shape;137;g3ea69f1f4a4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ea69f1f4a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44" name="Google Shape;144;g3ea69f1f4a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a69f1f4a4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51" name="Google Shape;151;g3ea69f1f4a4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a69f1f4a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58" name="Google Shape;158;g3ea69f1f4a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a69f1f4a4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5" name="Google Shape;165;g3ea69f1f4a4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a69f1f4a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2" name="Google Shape;172;g3ea69f1f4a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a69f1f4a4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79" name="Google Shape;179;g3ea69f1f4a4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ea69f1f4a4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86" name="Google Shape;186;g3ea69f1f4a4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ea69f1f4a4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93" name="Google Shape;193;g3ea69f1f4a4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a69f1f4a4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0" name="Google Shape;200;g3ea69f1f4a4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a69f1f4a4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07" name="Google Shape;207;g3ea69f1f4a4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ea69f1f4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66" name="Google Shape;66;g3ea69f1f4a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a69f1f4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3" name="Google Shape;73;g3ea69f1f4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a69f1f4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1" name="Google Shape;81;g3ea69f1f4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>
          <a:extLst>
            <a:ext uri="{FF2B5EF4-FFF2-40B4-BE49-F238E27FC236}">
              <a16:creationId xmlns:a16="http://schemas.microsoft.com/office/drawing/2014/main" id="{09D3B8C1-41B7-CADA-0319-4D69B0F5D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a69f1f4a4_0_9:notes">
            <a:extLst>
              <a:ext uri="{FF2B5EF4-FFF2-40B4-BE49-F238E27FC236}">
                <a16:creationId xmlns:a16="http://schemas.microsoft.com/office/drawing/2014/main" id="{0F02808C-D808-339D-AE98-0C46612B54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1" name="Google Shape;81;g3ea69f1f4a4_0_9:notes">
            <a:extLst>
              <a:ext uri="{FF2B5EF4-FFF2-40B4-BE49-F238E27FC236}">
                <a16:creationId xmlns:a16="http://schemas.microsoft.com/office/drawing/2014/main" id="{99F91833-801A-F105-F0E5-35497A31E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03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a69f1f4a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8" name="Google Shape;88;g3ea69f1f4a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Died Sept 14, 2021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D022715E-AE2D-FF2F-ABDD-AE95863E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ea69f1f4a4_0_13:notes">
            <a:extLst>
              <a:ext uri="{FF2B5EF4-FFF2-40B4-BE49-F238E27FC236}">
                <a16:creationId xmlns:a16="http://schemas.microsoft.com/office/drawing/2014/main" id="{35927A1A-5F90-04E8-95E1-472F07CE1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88" name="Google Shape;88;g3ea69f1f4a4_0_13:notes">
            <a:extLst>
              <a:ext uri="{FF2B5EF4-FFF2-40B4-BE49-F238E27FC236}">
                <a16:creationId xmlns:a16="http://schemas.microsoft.com/office/drawing/2014/main" id="{B34FE41F-8767-14B7-F0DE-C9D06806F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8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ea69f1f4a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95" name="Google Shape;95;g3ea69f1f4a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08814" y="1026094"/>
            <a:ext cx="5273700" cy="17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2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LA ESTRATEGIA DE JESÚS</a:t>
            </a:r>
            <a:endParaRPr sz="52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8815" y="3447450"/>
            <a:ext cx="8322198" cy="113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Principios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Celular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David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Yonggi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Cho </a:t>
            </a: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Pastor Israel Carlos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1446835" y="838555"/>
            <a:ext cx="6076709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El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Descubrimiento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1318073" y="2204183"/>
            <a:ext cx="6363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Trasladar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púlpito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 pueblo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/>
        </p:nvSpPr>
        <p:spPr>
          <a:xfrm>
            <a:off x="1010400" y="1418999"/>
            <a:ext cx="7123200" cy="292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US" sz="32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• Miles de </a:t>
            </a:r>
            <a:r>
              <a:rPr lang="en-US" sz="3200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celulas</a:t>
            </a:r>
            <a:r>
              <a:rPr lang="en-US" sz="32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
• Miles de </a:t>
            </a:r>
            <a:r>
              <a:rPr lang="en-US" sz="3200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líderes</a:t>
            </a:r>
            <a:r>
              <a:rPr lang="en-US" sz="32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
• </a:t>
            </a:r>
            <a:r>
              <a:rPr lang="en-US" sz="3200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Evangelización</a:t>
            </a:r>
            <a:r>
              <a:rPr lang="en-US" sz="32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continua
• </a:t>
            </a:r>
            <a:r>
              <a:rPr lang="en-US" sz="3200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Discipulado</a:t>
            </a:r>
            <a:r>
              <a:rPr lang="en-US" sz="32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continuo</a:t>
            </a:r>
            <a:endParaRPr sz="3200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1285592" y="358500"/>
            <a:ext cx="4998048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El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Resultado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2657305" y="593093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1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1459200" y="2049150"/>
            <a:ext cx="62256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celulas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no solo de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edificios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2621091" y="971250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2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27" name="Google Shape;127;p23"/>
          <p:cNvSpPr txBox="1"/>
          <p:nvPr/>
        </p:nvSpPr>
        <p:spPr>
          <a:xfrm>
            <a:off x="1081200" y="2100450"/>
            <a:ext cx="6981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célula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unidad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básica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/>
        </p:nvSpPr>
        <p:spPr>
          <a:xfrm>
            <a:off x="2775000" y="971250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3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1081200" y="2100450"/>
            <a:ext cx="6981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célula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evangelizadora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 txBox="1"/>
          <p:nvPr/>
        </p:nvSpPr>
        <p:spPr>
          <a:xfrm>
            <a:off x="2775000" y="971250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4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081200" y="2100450"/>
            <a:ext cx="6981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2775000" y="971250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5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081200" y="2100450"/>
            <a:ext cx="6981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miembro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 un Ministro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2591867" y="822983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6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1081200" y="2100450"/>
            <a:ext cx="6981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motor del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celular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1469927" y="835015"/>
            <a:ext cx="5555562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7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740780" y="2122650"/>
            <a:ext cx="7245752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desarrollo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detiene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702573" y="794676"/>
            <a:ext cx="35940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</a:t>
            </a:r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8 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1660050" y="2122650"/>
            <a:ext cx="58239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liderar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905347" y="148075"/>
            <a:ext cx="6844419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Objetivos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de la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Sesión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24250" y="1107350"/>
            <a:ext cx="8095500" cy="2895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_tradnl" sz="26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Comprender la base bíblica del ministerio casa por casa</a:t>
            </a: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_tradnl" sz="26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Aprende principios bíblicos claves de David Yonggi Cho</a:t>
            </a: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_tradnl" sz="26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Descubre cómo las iglesias pueden crecer a través del discipulado y la multiplicación del liderazgo</a:t>
            </a: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_tradnl" sz="26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Aplicar estos principios en las congregaciones locales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 txBox="1"/>
          <p:nvPr/>
        </p:nvSpPr>
        <p:spPr>
          <a:xfrm>
            <a:off x="1702051" y="649820"/>
            <a:ext cx="5386812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</a:t>
            </a:r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9 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428263" y="2122650"/>
            <a:ext cx="8125428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Células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Celebración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trabajar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juntos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1"/>
          <p:cNvSpPr txBox="1"/>
          <p:nvPr/>
        </p:nvSpPr>
        <p:spPr>
          <a:xfrm>
            <a:off x="2027975" y="658873"/>
            <a:ext cx="4590107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</a:t>
            </a:r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10 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1258650" y="2122650"/>
            <a:ext cx="6626700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pastor principal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debe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dominar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visión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2"/>
          <p:cNvSpPr txBox="1"/>
          <p:nvPr/>
        </p:nvSpPr>
        <p:spPr>
          <a:xfrm>
            <a:off x="231493" y="586489"/>
            <a:ext cx="8530541" cy="14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Modelo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De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Multiplicación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</a:t>
            </a:r>
          </a:p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De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Liderazgo</a:t>
            </a:r>
            <a:endParaRPr lang="en-US" sz="4800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393539" y="2449225"/>
            <a:ext cx="8368495" cy="8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Líder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Aprendiz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→ Nueva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Célula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sz="2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endParaRPr sz="2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3"/>
          <p:cNvSpPr txBox="1"/>
          <p:nvPr/>
        </p:nvSpPr>
        <p:spPr>
          <a:xfrm>
            <a:off x="517050" y="299350"/>
            <a:ext cx="81099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4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Aplicación</a:t>
            </a:r>
            <a:r>
              <a:rPr lang="en-US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Para Iglesias Más </a:t>
            </a:r>
            <a:r>
              <a:rPr lang="en-US" sz="44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Pequeñas</a:t>
            </a:r>
            <a:endParaRPr lang="en-US" sz="44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335666" y="1551200"/>
            <a:ext cx="8495818" cy="30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 entre 50 y 150 </a:t>
            </a: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miembros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beneficiarse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de: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buClr>
                <a:schemeClr val="dk1"/>
              </a:buClr>
              <a:buSzPts val="1100"/>
            </a:pPr>
            <a:r>
              <a:rPr lang="en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casa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buClr>
                <a:schemeClr val="dk1"/>
              </a:buClr>
              <a:buSzPts val="1100"/>
            </a:pPr>
            <a:r>
              <a:rPr lang="en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personal</a:t>
            </a:r>
          </a:p>
          <a:p>
            <a:pPr lvl="0">
              <a:lnSpc>
                <a:spcPct val="115000"/>
              </a:lnSpc>
              <a:spcBef>
                <a:spcPts val="200"/>
              </a:spcBef>
              <a:buClr>
                <a:schemeClr val="dk1"/>
              </a:buClr>
              <a:buSzPts val="1100"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Desarrollo del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endParaRPr lang="en-US"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200"/>
              </a:spcBef>
              <a:buClr>
                <a:schemeClr val="dk1"/>
              </a:buClr>
              <a:buSzPts val="1100"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Alcance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evangelístico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 txBox="1"/>
          <p:nvPr/>
        </p:nvSpPr>
        <p:spPr>
          <a:xfrm>
            <a:off x="370389" y="486918"/>
            <a:ext cx="7940233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Preguntas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De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Discusión</a:t>
            </a:r>
            <a:endParaRPr lang="en-US"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204" name="Google Shape;204;p34"/>
          <p:cNvSpPr txBox="1"/>
          <p:nvPr/>
        </p:nvSpPr>
        <p:spPr>
          <a:xfrm>
            <a:off x="844952" y="1786999"/>
            <a:ext cx="7465670" cy="246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•¿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principio es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
• ¿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obstáculos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impiden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
• ¿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formarse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1723534" y="877950"/>
            <a:ext cx="53529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Desafío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final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462987" y="2320500"/>
            <a:ext cx="8218025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</a:pP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duplicara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año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estructura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actual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nuevo </a:t>
            </a:r>
            <a:r>
              <a:rPr lang="en-US" sz="27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7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1267484" y="440956"/>
            <a:ext cx="6346479" cy="8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I. </a:t>
            </a:r>
            <a:r>
              <a:rPr lang="es-ES_tradnl" sz="4800" b="1" noProof="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Preguntas Iniciales</a:t>
            </a:r>
          </a:p>
          <a:p>
            <a:pPr lvl="0" algn="ctr"/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905850" y="1352988"/>
            <a:ext cx="7332300" cy="290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s-ES_tradnl" sz="2600" noProof="0" dirty="0">
                <a:solidFill>
                  <a:schemeClr val="lt1"/>
                </a:solidFill>
              </a:rPr>
              <a:t>• </a:t>
            </a:r>
            <a:r>
              <a:rPr lang="es-ES_tradnl" sz="2600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¿Por qué algunas iglesias crecen mientras otras se estancan?
• ¿Puede todo creyente involucrarse en el ministerio?
• ¿Qué estructura se necesita para cuidar el crecimiento?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814811" y="360500"/>
            <a:ext cx="7052649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II. 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El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Patrón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bíblico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Hechos</a:t>
            </a:r>
            <a:r>
              <a:rPr lang="en" sz="4000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2:46-47</a:t>
            </a:r>
            <a:endParaRPr sz="4000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933400" y="2008450"/>
            <a:ext cx="3006300" cy="21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Templo</a:t>
            </a: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Adoración
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Predicación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apostólica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Celebración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828075" y="1693101"/>
            <a:ext cx="3399000" cy="250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casa </a:t>
            </a:r>
            <a:r>
              <a:rPr lang="en-US" sz="2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casa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Comunion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Evangelización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4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Discipulado</a:t>
            </a: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2145671" y="711150"/>
            <a:ext cx="4725909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Principio Clave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1894050" y="1715550"/>
            <a:ext cx="5355900" cy="1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primitiva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creció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tanto 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reunions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grandes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reuniones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pequeñas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>
          <a:extLst>
            <a:ext uri="{FF2B5EF4-FFF2-40B4-BE49-F238E27FC236}">
              <a16:creationId xmlns:a16="http://schemas.microsoft.com/office/drawing/2014/main" id="{6830B474-B4C6-D44B-0199-016AAE904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>
            <a:extLst>
              <a:ext uri="{FF2B5EF4-FFF2-40B4-BE49-F238E27FC236}">
                <a16:creationId xmlns:a16="http://schemas.microsoft.com/office/drawing/2014/main" id="{0B0A73D0-D756-9DAF-660D-02C5A38B0A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>
            <a:extLst>
              <a:ext uri="{FF2B5EF4-FFF2-40B4-BE49-F238E27FC236}">
                <a16:creationId xmlns:a16="http://schemas.microsoft.com/office/drawing/2014/main" id="{BB2A5D5A-50BE-A901-56D8-69B5B051D07E}"/>
              </a:ext>
            </a:extLst>
          </p:cNvPr>
          <p:cNvSpPr txBox="1"/>
          <p:nvPr/>
        </p:nvSpPr>
        <p:spPr>
          <a:xfrm>
            <a:off x="706171" y="1381107"/>
            <a:ext cx="7152238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III. </a:t>
            </a:r>
            <a:r>
              <a:rPr lang="en-US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El </a:t>
            </a:r>
            <a:r>
              <a:rPr lang="en-US" sz="44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Estudio</a:t>
            </a:r>
            <a:r>
              <a:rPr lang="en-US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de Caso de</a:t>
            </a:r>
            <a:r>
              <a:rPr lang="en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David </a:t>
            </a:r>
            <a:r>
              <a:rPr lang="en" sz="44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Yongii</a:t>
            </a:r>
            <a:r>
              <a:rPr lang="en" sz="44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Cho</a:t>
            </a:r>
            <a:endParaRPr sz="44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46546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276131" y="418437"/>
            <a:ext cx="8591738" cy="11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¿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Quién</a:t>
            </a:r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 era </a:t>
            </a:r>
          </a:p>
          <a:p>
            <a:pPr lvl="0" algn="ctr"/>
            <a:r>
              <a:rPr lang="en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David Yonggi Cho? 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661350" y="1334700"/>
            <a:ext cx="78213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Nacido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1936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Corea del Sur
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Convertido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Cristo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joven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pobreza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CF77C3EB-9317-F5A7-E4A6-EC7BB678A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>
            <a:extLst>
              <a:ext uri="{FF2B5EF4-FFF2-40B4-BE49-F238E27FC236}">
                <a16:creationId xmlns:a16="http://schemas.microsoft.com/office/drawing/2014/main" id="{A5DEC34C-AA6E-99E5-202C-7DA95DAFAC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>
            <a:extLst>
              <a:ext uri="{FF2B5EF4-FFF2-40B4-BE49-F238E27FC236}">
                <a16:creationId xmlns:a16="http://schemas.microsoft.com/office/drawing/2014/main" id="{80084D60-1FCA-D1C6-88AF-1E9FC00A212C}"/>
              </a:ext>
            </a:extLst>
          </p:cNvPr>
          <p:cNvSpPr txBox="1"/>
          <p:nvPr/>
        </p:nvSpPr>
        <p:spPr>
          <a:xfrm>
            <a:off x="452673" y="370390"/>
            <a:ext cx="8029977" cy="403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Fundador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Iglesia del Evangelio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Completo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Yoido
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Pionero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multiplicación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liderazgo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
•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Desarrolló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celular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influyentes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endParaRPr lang="en-US"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800"/>
              </a:spcBef>
            </a:pPr>
            <a:r>
              <a:rPr lang="en-US" sz="2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sz="2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Central: 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un pastor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eficazmente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congregación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43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880950" y="3386509"/>
            <a:ext cx="7382100" cy="120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solo pastor no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eficazmente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cientos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personas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solo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582503" y="206356"/>
            <a:ext cx="5479200" cy="10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4800" b="1" dirty="0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La </a:t>
            </a:r>
            <a:r>
              <a:rPr lang="en-US" sz="4800" b="1" dirty="0" err="1">
                <a:solidFill>
                  <a:schemeClr val="lt1"/>
                </a:solidFill>
                <a:latin typeface="Gilda Display"/>
                <a:ea typeface="Gilda Display"/>
                <a:cs typeface="Gilda Display"/>
                <a:sym typeface="Gilda Display"/>
              </a:rPr>
              <a:t>Situación</a:t>
            </a:r>
            <a:endParaRPr sz="4800" b="1" dirty="0">
              <a:solidFill>
                <a:schemeClr val="lt1"/>
              </a:solidFill>
              <a:latin typeface="Gilda Display"/>
              <a:ea typeface="Gilda Display"/>
              <a:cs typeface="Gilda Display"/>
              <a:sym typeface="Gilda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5A16B-AB00-AA72-6CA3-526425C16A53}"/>
              </a:ext>
            </a:extLst>
          </p:cNvPr>
          <p:cNvSpPr txBox="1"/>
          <p:nvPr/>
        </p:nvSpPr>
        <p:spPr>
          <a:xfrm>
            <a:off x="1302152" y="1208056"/>
            <a:ext cx="6539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Iglesia </a:t>
            </a:r>
            <a:r>
              <a:rPr lang="en-US" sz="2400" dirty="0" err="1">
                <a:solidFill>
                  <a:schemeClr val="bg1"/>
                </a:solidFill>
              </a:rPr>
              <a:t>pequeña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Deseo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llegar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más</a:t>
            </a:r>
            <a:r>
              <a:rPr lang="en-US" sz="2400" dirty="0">
                <a:solidFill>
                  <a:schemeClr val="bg1"/>
                </a:solidFill>
              </a:rPr>
              <a:t> personas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Capacidad</a:t>
            </a:r>
            <a:r>
              <a:rPr lang="en-US" sz="2400" dirty="0">
                <a:solidFill>
                  <a:schemeClr val="bg1"/>
                </a:solidFill>
              </a:rPr>
              <a:t> pastoral </a:t>
            </a:r>
            <a:r>
              <a:rPr lang="en-US" sz="2400" dirty="0" err="1">
                <a:solidFill>
                  <a:schemeClr val="bg1"/>
                </a:solidFill>
              </a:rPr>
              <a:t>limitada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505</Words>
  <Application>Microsoft Macintosh PowerPoint</Application>
  <PresentationFormat>On-screen Show (16:9)</PresentationFormat>
  <Paragraphs>67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Gilda Display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Israel Carlos</cp:lastModifiedBy>
  <cp:revision>3</cp:revision>
  <dcterms:modified xsi:type="dcterms:W3CDTF">2026-06-09T05:43:43Z</dcterms:modified>
</cp:coreProperties>
</file>