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18288000" cy="10287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6" name="Shape 96"/>
          <p:cNvSpPr/>
          <p:nvPr>
            <p:ph type="sldImg"/>
          </p:nvPr>
        </p:nvSpPr>
        <p:spPr>
          <a:prstGeom prst="rect">
            <a:avLst/>
          </a:prstGeom>
        </p:spPr>
        <p:txBody>
          <a:bodyPr/>
          <a:lstStyle/>
          <a:p>
            <a:pPr/>
          </a:p>
        </p:txBody>
      </p:sp>
      <p:sp>
        <p:nvSpPr>
          <p:cNvPr id="97" name="Shape 97"/>
          <p:cNvSpPr/>
          <p:nvPr>
            <p:ph type="body" sz="quarter" idx="1"/>
          </p:nvPr>
        </p:nvSpPr>
        <p:spPr>
          <a:prstGeom prst="rect">
            <a:avLst/>
          </a:prstGeom>
        </p:spPr>
        <p:txBody>
          <a:bodyPr/>
          <a:lstStyle/>
          <a:p>
            <a:pPr/>
            <a:r>
              <a:t>INTRODUCTION</a:t>
            </a:r>
          </a:p>
          <a:p>
            <a:pPr/>
            <a:r>
              <a:t>2</a:t>
            </a:r>
            <a:r>
              <a:rPr baseline="30000"/>
              <a:t>nd</a:t>
            </a:r>
            <a:r>
              <a:t> Timothy is the last letter penned by the Apostle Paul before he would leave this earth.  He’s writing from a prison in Rome where he has already understood that he’d be sentenced to death.</a:t>
            </a:r>
          </a:p>
          <a:p>
            <a:pPr/>
            <a:r>
              <a:t>The letter reveals that he knew that his execution was imminent (looming).</a:t>
            </a:r>
          </a:p>
          <a:p>
            <a:pPr/>
            <a:r>
              <a:t>Anyone’s last words should be classified as possibly the strongest indication of their vital interests &amp; concerns.  The last book of the Bible (Revelation) reveals the strongest classification of Jesus Christ.  He is overwhelming awesome!  </a:t>
            </a:r>
          </a:p>
          <a:p>
            <a:pPr/>
            <a:r>
              <a:t>So, here we have Paul’s last words (Inspired by The Holy Spirit) to Timothy.</a:t>
            </a:r>
          </a:p>
          <a:p>
            <a:pPr/>
            <a:r>
              <a:t>The are surely strong &amp; wisely chosen.</a:t>
            </a:r>
          </a:p>
          <a:p>
            <a:pPr/>
          </a:p>
          <a:p>
            <a:pPr/>
            <a:r>
              <a:t>Paul uses this final letter to exhort Timothy in his pastoral role within the Church.</a:t>
            </a:r>
          </a:p>
          <a:p>
            <a:pPr>
              <a:defRPr u="sng"/>
            </a:pPr>
            <a:r>
              <a:t>ONE KEY THEME:  </a:t>
            </a:r>
            <a:r>
              <a:rPr b="1"/>
              <a:t>THE CONTINUANCE OF THE WORK OF GOD’S TRUTH</a:t>
            </a:r>
            <a:endParaRPr b="1"/>
          </a:p>
          <a:p>
            <a:pPr/>
            <a:r>
              <a:t>→ A major part of this would be to “</a:t>
            </a:r>
            <a:r>
              <a:rPr b="1"/>
              <a:t>suffer</a:t>
            </a:r>
            <a:r>
              <a:t>” rejection, persecution, being misunderstood, being falsely attacked.  THERE WOULD BE A HIGH PRICE TO PAY.</a:t>
            </a:r>
          </a:p>
          <a:p>
            <a:pPr/>
          </a:p>
          <a:p>
            <a:pPr/>
            <a:r>
              <a:t>Let’s dive into some areas that I believe may help you in your endeavors to do the will of God.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Shape 169"/>
          <p:cNvSpPr/>
          <p:nvPr>
            <p:ph type="sldImg"/>
          </p:nvPr>
        </p:nvSpPr>
        <p:spPr>
          <a:prstGeom prst="rect">
            <a:avLst/>
          </a:prstGeom>
        </p:spPr>
        <p:txBody>
          <a:bodyPr/>
          <a:lstStyle/>
          <a:p>
            <a:pPr/>
          </a:p>
        </p:txBody>
      </p:sp>
      <p:sp>
        <p:nvSpPr>
          <p:cNvPr id="170" name="Shape 170"/>
          <p:cNvSpPr/>
          <p:nvPr>
            <p:ph type="body" sz="quarter" idx="1"/>
          </p:nvPr>
        </p:nvSpPr>
        <p:spPr>
          <a:prstGeom prst="rect">
            <a:avLst/>
          </a:prstGeom>
        </p:spPr>
        <p:txBody>
          <a:bodyPr/>
          <a:lstStyle/>
          <a:p>
            <a:pPr/>
            <a:r>
              <a:t>GOD’S HOUSE IS A GREAT HOUSE!  Planned, designed &amp; built by God.</a:t>
            </a:r>
          </a:p>
          <a:p>
            <a:pPr/>
            <a:r>
              <a:t>(</a:t>
            </a:r>
            <a:r>
              <a:rPr b="1" u="sng"/>
              <a:t>Matthew 16:18</a:t>
            </a:r>
            <a:r>
              <a:rPr b="1"/>
              <a:t> </a:t>
            </a:r>
            <a:r>
              <a:t>– Upon this rock I will build my church;  </a:t>
            </a:r>
            <a:r>
              <a:rPr b="1" u="sng"/>
              <a:t>1 Peter 2:5</a:t>
            </a:r>
            <a:r>
              <a:t> – We, as living stones, are built up a spiritual house)</a:t>
            </a:r>
          </a:p>
          <a:p>
            <a:pPr>
              <a:defRPr u="sng"/>
            </a:pPr>
            <a:r>
              <a:t>IN A GREAT HOUSE THERE ARE VESSELS OF HONOR &amp; DISHONOR</a:t>
            </a:r>
            <a:r>
              <a:rPr u="none"/>
              <a:t>:</a:t>
            </a:r>
            <a:endParaRPr u="none"/>
          </a:p>
          <a:p>
            <a:pPr>
              <a:defRPr b="1" u="sng"/>
            </a:pPr>
            <a:r>
              <a:t>Matthew 13:24-30</a:t>
            </a:r>
            <a:r>
              <a:rPr b="0" u="none"/>
              <a:t> – Parable of the field with good seed…an enemy sowed tares.  </a:t>
            </a:r>
            <a:endParaRPr b="0" u="none"/>
          </a:p>
          <a:p>
            <a:pPr>
              <a:defRPr i="1"/>
            </a:pPr>
            <a:r>
              <a:t>“Should we pull out the weeds?...No, you’ll uproot the wheat if you do”</a:t>
            </a:r>
          </a:p>
          <a:p>
            <a:pPr/>
            <a:r>
              <a:t>→ Don’t be surprised with the vessels of dishonor.  </a:t>
            </a:r>
          </a:p>
          <a:p>
            <a:pPr/>
            <a:r>
              <a:t>THE KEY THEME HERE TO GRASP IS THAT THE CHOICE IS OURS:</a:t>
            </a:r>
          </a:p>
          <a:p>
            <a:pPr>
              <a:defRPr b="1" i="1"/>
            </a:pPr>
            <a:r>
              <a:t>&lt;&lt;…if anyone cleanses himself…he will be a vessel of honor&gt;&gt;</a:t>
            </a:r>
          </a:p>
          <a:p>
            <a:pPr>
              <a:defRPr b="1" i="1" u="sng"/>
            </a:pPr>
            <a:r>
              <a:t>Jude 1:21</a:t>
            </a:r>
            <a:r>
              <a:rPr u="none"/>
              <a:t>  &lt;&lt;keep yourselves in the love of God…&gt;&gt;</a:t>
            </a:r>
            <a:endParaRPr u="none"/>
          </a:p>
          <a:p>
            <a:pPr>
              <a:defRPr b="1" i="1" u="sng"/>
            </a:pPr>
            <a:r>
              <a:t>Philippians 2:12</a:t>
            </a:r>
            <a:r>
              <a:rPr u="none"/>
              <a:t> &lt;&lt;…work out your own salvation with fear and trembling&gt;&gt;</a:t>
            </a:r>
            <a:endParaRPr u="none"/>
          </a:p>
          <a:p>
            <a:pPr>
              <a:defRPr b="1" i="1" u="sng"/>
            </a:pPr>
            <a:r>
              <a:t>1 Jn 3:3</a:t>
            </a:r>
            <a:r>
              <a:rPr u="none"/>
              <a:t>  &lt;&lt;…everyone who has this hope in Him purifies himself, just as He is pure&gt;</a:t>
            </a:r>
            <a:br>
              <a:rPr u="none"/>
            </a:br>
            <a:r>
              <a:rPr i="0"/>
              <a:t>2 Timothy 2:19</a:t>
            </a:r>
            <a:r>
              <a:rPr u="none"/>
              <a:t> = </a:t>
            </a:r>
            <a:r>
              <a:rPr b="0" i="0" u="none"/>
              <a:t>Dual seal on God’s foundation: 1</a:t>
            </a:r>
            <a:r>
              <a:rPr b="0" baseline="30000" i="0" u="none"/>
              <a:t>st</a:t>
            </a:r>
            <a:r>
              <a:rPr b="0" i="0" u="none"/>
              <a:t> The Lord knows who are His, 2</a:t>
            </a:r>
            <a:r>
              <a:rPr b="0" baseline="30000" i="0" u="none"/>
              <a:t>nd</a:t>
            </a:r>
            <a:r>
              <a:rPr b="0" i="0" u="none"/>
              <a:t> Depart from iniquity.</a:t>
            </a:r>
            <a:endParaRPr b="0" i="0" u="none"/>
          </a:p>
          <a:p>
            <a:pPr>
              <a:defRPr b="1" u="sng"/>
            </a:pPr>
            <a:r>
              <a:t>Matthew 25:31-32</a:t>
            </a:r>
            <a:r>
              <a:rPr u="none"/>
              <a:t> </a:t>
            </a:r>
            <a:r>
              <a:rPr b="0" u="none"/>
              <a:t>= When the Son of man returns with his angels, all nations gathered and </a:t>
            </a:r>
            <a:r>
              <a:rPr b="0"/>
              <a:t>as a shepherd separates the sheep &amp; the goats</a:t>
            </a:r>
            <a:r>
              <a:rPr b="0" u="none"/>
              <a:t>.  Sheep to the right and goats to the left.  </a:t>
            </a:r>
            <a:r>
              <a:rPr i="1" u="none"/>
              <a:t>&lt;&lt;AS A SHEPHERD&gt;&gt;  </a:t>
            </a:r>
            <a:r>
              <a:rPr b="0" u="none"/>
              <a:t>The shepherd doesn’t make them one way or another, he just separates them.</a:t>
            </a:r>
            <a:endParaRPr b="0" u="none"/>
          </a:p>
          <a:p>
            <a:pPr/>
            <a:r>
              <a:t>Who they are has already been determined…BY THEM!</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Shape 174"/>
          <p:cNvSpPr/>
          <p:nvPr>
            <p:ph type="sldImg"/>
          </p:nvPr>
        </p:nvSpPr>
        <p:spPr>
          <a:prstGeom prst="rect">
            <a:avLst/>
          </a:prstGeom>
        </p:spPr>
        <p:txBody>
          <a:bodyPr/>
          <a:lstStyle/>
          <a:p>
            <a:pPr/>
          </a:p>
        </p:txBody>
      </p:sp>
      <p:sp>
        <p:nvSpPr>
          <p:cNvPr id="175" name="Shape 175"/>
          <p:cNvSpPr/>
          <p:nvPr>
            <p:ph type="body" sz="quarter" idx="1"/>
          </p:nvPr>
        </p:nvSpPr>
        <p:spPr>
          <a:prstGeom prst="rect">
            <a:avLst/>
          </a:prstGeom>
        </p:spPr>
        <p:txBody>
          <a:bodyPr/>
          <a:lstStyle/>
          <a:p>
            <a:pPr/>
            <a:r>
              <a:t>NO NEW INGREDIENT…IT’S ALREADY IN YOU!  JUST STIR IT UP.</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5" name="Shape 105"/>
          <p:cNvSpPr/>
          <p:nvPr>
            <p:ph type="sldImg"/>
          </p:nvPr>
        </p:nvSpPr>
        <p:spPr>
          <a:prstGeom prst="rect">
            <a:avLst/>
          </a:prstGeom>
        </p:spPr>
        <p:txBody>
          <a:bodyPr/>
          <a:lstStyle/>
          <a:p>
            <a:pPr/>
          </a:p>
        </p:txBody>
      </p:sp>
      <p:sp>
        <p:nvSpPr>
          <p:cNvPr id="106" name="Shape 106"/>
          <p:cNvSpPr/>
          <p:nvPr>
            <p:ph type="body" sz="quarter" idx="1"/>
          </p:nvPr>
        </p:nvSpPr>
        <p:spPr>
          <a:prstGeom prst="rect">
            <a:avLst/>
          </a:prstGeom>
        </p:spPr>
        <p:txBody>
          <a:bodyPr/>
          <a:lstStyle/>
          <a:p>
            <a:pPr>
              <a:defRPr b="1" u="sng"/>
            </a:pPr>
            <a:r>
              <a:t>1 Tim. 1:2 &amp; 2 Tim. 1:2</a:t>
            </a:r>
            <a:r>
              <a:rPr b="0" u="none"/>
              <a:t> = I’d like to highlight this difference from the first letter to the second, final letter.  I pose to you that our theme:  “</a:t>
            </a:r>
            <a:r>
              <a:t>Rightly Dividing The Word</a:t>
            </a:r>
            <a:r>
              <a:rPr b="0" u="none"/>
              <a:t>”, is a theme of course of </a:t>
            </a:r>
            <a:r>
              <a:t>Hermeneutical</a:t>
            </a:r>
            <a:r>
              <a:rPr b="0" u="none"/>
              <a:t> refinement &amp; proper </a:t>
            </a:r>
            <a:r>
              <a:t>exegesis</a:t>
            </a:r>
            <a:r>
              <a:rPr b="0" u="none"/>
              <a:t>.</a:t>
            </a:r>
            <a:endParaRPr b="0" u="none"/>
          </a:p>
          <a:p>
            <a:pPr/>
          </a:p>
          <a:p>
            <a:pPr>
              <a:defRPr u="sng"/>
            </a:pPr>
            <a:r>
              <a:t>And yet, there’s a deeper tone happening here that we need to capture</a:t>
            </a:r>
            <a:r>
              <a:rPr u="none"/>
              <a:t>.  </a:t>
            </a:r>
            <a:endParaRPr u="none"/>
          </a:p>
          <a:p>
            <a:pPr/>
          </a:p>
          <a:p>
            <a:pPr>
              <a:defRPr u="sng"/>
            </a:pPr>
            <a:r>
              <a:t>First letter</a:t>
            </a:r>
            <a:r>
              <a:rPr u="none"/>
              <a:t>:  </a:t>
            </a:r>
            <a:r>
              <a:rPr b="1" i="1" u="none"/>
              <a:t>&lt;&lt;A </a:t>
            </a:r>
            <a:r>
              <a:rPr b="1" i="1"/>
              <a:t>TRUE</a:t>
            </a:r>
            <a:r>
              <a:rPr b="1" i="1" u="none"/>
              <a:t> SON&gt;&gt;</a:t>
            </a:r>
            <a:r>
              <a:rPr u="none"/>
              <a:t>, </a:t>
            </a:r>
            <a:r>
              <a:t>Second letter</a:t>
            </a:r>
            <a:r>
              <a:rPr u="none"/>
              <a:t>:  </a:t>
            </a:r>
            <a:r>
              <a:rPr b="1" i="1" u="none"/>
              <a:t>&lt;&lt;A </a:t>
            </a:r>
            <a:r>
              <a:rPr b="1" i="1"/>
              <a:t>BELOVED</a:t>
            </a:r>
            <a:r>
              <a:rPr b="1" i="1" u="none"/>
              <a:t> SON&gt;&gt;</a:t>
            </a:r>
            <a:endParaRPr b="1" i="1" u="none"/>
          </a:p>
          <a:p>
            <a:pPr/>
            <a:r>
              <a:t>→ I pose to you that there’s a deeper tone, a heightened, echoing word from Paul to Timothy.  Paul knows he’s leaving…he’s now </a:t>
            </a:r>
            <a:r>
              <a:rPr u="sng"/>
              <a:t>reassessed</a:t>
            </a:r>
            <a:r>
              <a:t>, </a:t>
            </a:r>
            <a:r>
              <a:rPr u="sng"/>
              <a:t>reappraised</a:t>
            </a:r>
            <a:r>
              <a:t> Timothy’s value.</a:t>
            </a:r>
          </a:p>
          <a:p>
            <a:pPr>
              <a:defRPr b="1" i="1"/>
            </a:pPr>
            <a:r>
              <a:t>&lt;&lt;</a:t>
            </a:r>
            <a:r>
              <a:rPr u="sng"/>
              <a:t>BELOVED</a:t>
            </a:r>
            <a:r>
              <a:t>&gt;&gt; </a:t>
            </a:r>
            <a:r>
              <a:rPr b="0" i="0"/>
              <a:t>is his chosen word. (Much loved, dearly loved)</a:t>
            </a:r>
            <a:endParaRPr b="0" i="0"/>
          </a:p>
          <a:p>
            <a:pPr/>
          </a:p>
          <a:p>
            <a:pPr/>
            <a:r>
              <a:t>YOU ARE BEING TAUGHT BY OLDER MEN…SOME POSSIBLY ON THEIR WAY OUT.   </a:t>
            </a:r>
          </a:p>
          <a:p>
            <a:pPr/>
            <a:r>
              <a:t>→ You are extremely precious to us.  </a:t>
            </a:r>
            <a:r>
              <a:rPr b="1" i="1"/>
              <a:t>&lt;&lt;BELOVED&gt;&gt;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 name="Shape 112"/>
          <p:cNvSpPr/>
          <p:nvPr>
            <p:ph type="sldImg"/>
          </p:nvPr>
        </p:nvSpPr>
        <p:spPr>
          <a:prstGeom prst="rect">
            <a:avLst/>
          </a:prstGeom>
        </p:spPr>
        <p:txBody>
          <a:bodyPr/>
          <a:lstStyle/>
          <a:p>
            <a:pPr/>
          </a:p>
        </p:txBody>
      </p:sp>
      <p:sp>
        <p:nvSpPr>
          <p:cNvPr id="113" name="Shape 113"/>
          <p:cNvSpPr/>
          <p:nvPr>
            <p:ph type="body" sz="quarter" idx="1"/>
          </p:nvPr>
        </p:nvSpPr>
        <p:spPr>
          <a:prstGeom prst="rect">
            <a:avLst/>
          </a:prstGeom>
        </p:spPr>
        <p:txBody>
          <a:bodyPr/>
          <a:lstStyle/>
          <a:p>
            <a:pPr>
              <a:defRPr u="sng"/>
            </a:pPr>
            <a:r>
              <a:t>Paul’s Paternal Care</a:t>
            </a:r>
            <a:r>
              <a:rPr u="none"/>
              <a:t>:  </a:t>
            </a:r>
            <a:endParaRPr u="none"/>
          </a:p>
          <a:p>
            <a:pPr>
              <a:defRPr b="1" u="sng"/>
            </a:pPr>
            <a:r>
              <a:t>1 Corinthians 4:14-15</a:t>
            </a:r>
            <a:r>
              <a:rPr i="1" u="none"/>
              <a:t>  &lt;&lt;I do not write these things to shame you, </a:t>
            </a:r>
            <a:r>
              <a:rPr i="1"/>
              <a:t>but as my beloved children</a:t>
            </a:r>
            <a:r>
              <a:rPr i="1" u="none"/>
              <a:t> I warn you. 15 For </a:t>
            </a:r>
            <a:r>
              <a:rPr i="1"/>
              <a:t>though you might have ten thousand instructors</a:t>
            </a:r>
            <a:r>
              <a:rPr i="1" u="none"/>
              <a:t> in Christ, </a:t>
            </a:r>
            <a:r>
              <a:rPr i="1"/>
              <a:t>yet you do not have many fathers</a:t>
            </a:r>
            <a:r>
              <a:rPr i="1" u="none"/>
              <a:t>; for in Christ Jesus I have begotten you through the gospel.&gt;&gt;  </a:t>
            </a:r>
            <a:r>
              <a:rPr b="0" u="none"/>
              <a:t>(2 Tim. 4:6 = Drink offering; Philip. 2:17)</a:t>
            </a:r>
            <a:endParaRPr b="0" u="none"/>
          </a:p>
          <a:p>
            <a:pPr/>
          </a:p>
          <a:p>
            <a:pPr/>
            <a:r>
              <a:t>Paul knows what’s at stake here, and the answer to the situation is TIMOTHY.</a:t>
            </a:r>
          </a:p>
          <a:p>
            <a:pPr/>
          </a:p>
          <a:p>
            <a:pPr>
              <a:defRPr b="1" u="sng"/>
            </a:pPr>
            <a:r>
              <a:t>2 TIMOTHY 2:1</a:t>
            </a:r>
            <a:r>
              <a:rPr i="1" u="none"/>
              <a:t> = </a:t>
            </a:r>
            <a:r>
              <a:rPr b="0" u="none"/>
              <a:t>Paul  admonishes Timothy to </a:t>
            </a:r>
            <a:r>
              <a:rPr i="1" u="none"/>
              <a:t>&lt;&lt;BE STRONG&gt;&gt;.  </a:t>
            </a:r>
            <a:r>
              <a:rPr b="0" u="none"/>
              <a:t>This would not be an automatic thing for Timothy, nor for anyone of us.  It requires a </a:t>
            </a:r>
            <a:r>
              <a:rPr b="0"/>
              <a:t>deliberate</a:t>
            </a:r>
            <a:r>
              <a:rPr b="0" u="none"/>
              <a:t> &amp; </a:t>
            </a:r>
            <a:r>
              <a:rPr b="0"/>
              <a:t>intentional</a:t>
            </a:r>
            <a:r>
              <a:rPr b="0" u="none"/>
              <a:t> effort from Timothy.  (Pastoral role is not “automatic”).  </a:t>
            </a:r>
            <a:endParaRPr b="0" u="none"/>
          </a:p>
          <a:p>
            <a:pPr/>
            <a:r>
              <a:t>Some say Timothy was timid.  Whether that’s true or not, BEING STRONG is not an automatic thing for anyone pursuing the pastoral role.</a:t>
            </a:r>
          </a:p>
          <a:p>
            <a:pPr/>
            <a:r>
              <a:t>(We’re not here to discourage your endeavor, but if we do…you shouldn’t be in this)</a:t>
            </a:r>
          </a:p>
          <a:p>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 name="Shape 120"/>
          <p:cNvSpPr/>
          <p:nvPr>
            <p:ph type="sldImg"/>
          </p:nvPr>
        </p:nvSpPr>
        <p:spPr>
          <a:prstGeom prst="rect">
            <a:avLst/>
          </a:prstGeom>
        </p:spPr>
        <p:txBody>
          <a:bodyPr/>
          <a:lstStyle/>
          <a:p>
            <a:pPr/>
          </a:p>
        </p:txBody>
      </p:sp>
      <p:sp>
        <p:nvSpPr>
          <p:cNvPr id="121" name="Shape 121"/>
          <p:cNvSpPr/>
          <p:nvPr>
            <p:ph type="body" sz="quarter" idx="1"/>
          </p:nvPr>
        </p:nvSpPr>
        <p:spPr>
          <a:prstGeom prst="rect">
            <a:avLst/>
          </a:prstGeom>
        </p:spPr>
        <p:txBody>
          <a:bodyPr/>
          <a:lstStyle/>
          <a:p>
            <a:pPr>
              <a:defRPr b="1" u="sng"/>
            </a:pPr>
            <a:r>
              <a:t>1 TIMOTHY 1:6</a:t>
            </a:r>
            <a:r>
              <a:rPr b="0" u="none"/>
              <a:t> = The pastoral role is not an automatic thing.  Yet, we should we should consider a familiar Scripture.  </a:t>
            </a:r>
            <a:r>
              <a:rPr i="1" u="none"/>
              <a:t>&lt;&lt;Therefore I remind you </a:t>
            </a:r>
            <a:r>
              <a:rPr i="1"/>
              <a:t>TO STIR UP THE GIFT OF GOD WHICH IS IN YOU </a:t>
            </a:r>
            <a:r>
              <a:rPr i="1" u="none"/>
              <a:t>through the laying on of my hands.&gt;&gt; </a:t>
            </a:r>
            <a:r>
              <a:rPr b="0" i="1" u="none"/>
              <a:t>“fan the flame”</a:t>
            </a:r>
            <a:endParaRPr b="0" i="1" u="none"/>
          </a:p>
          <a:p>
            <a:pPr>
              <a:defRPr u="sng"/>
            </a:pPr>
          </a:p>
          <a:p>
            <a:pPr>
              <a:defRPr u="sng"/>
            </a:pPr>
            <a:r>
              <a:t>NOTE</a:t>
            </a:r>
            <a:r>
              <a:rPr u="none"/>
              <a:t>:  Paul is </a:t>
            </a:r>
            <a:r>
              <a:t>NOT</a:t>
            </a:r>
            <a:r>
              <a:rPr u="none"/>
              <a:t> introducing a “</a:t>
            </a:r>
            <a:r>
              <a:rPr i="1"/>
              <a:t>new ingredient</a:t>
            </a:r>
            <a:r>
              <a:rPr u="none"/>
              <a:t>” to accomplish the task.  The ingredient is already in Timothy, but he must stir it up.  The ingredient is THE HOLY SPIRIT.  Older weathered men &amp; women can assist, but we accomplish nothing without the Holy Spirit! </a:t>
            </a:r>
            <a:endParaRPr u="none"/>
          </a:p>
          <a:p>
            <a:pPr/>
            <a:r>
              <a:t>(</a:t>
            </a:r>
            <a:r>
              <a:rPr u="sng"/>
              <a:t>John 15:5 </a:t>
            </a:r>
            <a:r>
              <a:t>without Me; </a:t>
            </a:r>
            <a:r>
              <a:rPr u="sng"/>
              <a:t>Ps. 127:1</a:t>
            </a:r>
            <a:r>
              <a:t> House; </a:t>
            </a:r>
            <a:r>
              <a:rPr u="sng"/>
              <a:t>Pr. 21:31</a:t>
            </a:r>
            <a:r>
              <a:t> Horse)</a:t>
            </a:r>
          </a:p>
          <a:p>
            <a:pPr/>
          </a:p>
          <a:p>
            <a:pPr/>
            <a:r>
              <a:t>WHAT YOU NEED IS ALREADY IN YOU, JUST STIR IT UP!</a:t>
            </a:r>
          </a:p>
          <a:p>
            <a:pPr>
              <a:defRPr b="1" u="sng"/>
            </a:pPr>
            <a:r>
              <a:t>1 Corinthians 9:27</a:t>
            </a:r>
            <a:r>
              <a:rPr b="0" u="none"/>
              <a:t> = I discipline my body, bringing it into subjection, lest after I’ve preached to others, I myself am disqualified.  I keep myself right with God.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 name="Shape 128"/>
          <p:cNvSpPr/>
          <p:nvPr>
            <p:ph type="sldImg"/>
          </p:nvPr>
        </p:nvSpPr>
        <p:spPr>
          <a:prstGeom prst="rect">
            <a:avLst/>
          </a:prstGeom>
        </p:spPr>
        <p:txBody>
          <a:bodyPr/>
          <a:lstStyle/>
          <a:p>
            <a:pPr/>
          </a:p>
        </p:txBody>
      </p:sp>
      <p:sp>
        <p:nvSpPr>
          <p:cNvPr id="129" name="Shape 129"/>
          <p:cNvSpPr/>
          <p:nvPr>
            <p:ph type="body" sz="quarter" idx="1"/>
          </p:nvPr>
        </p:nvSpPr>
        <p:spPr>
          <a:prstGeom prst="rect">
            <a:avLst/>
          </a:prstGeom>
        </p:spPr>
        <p:txBody>
          <a:bodyPr/>
          <a:lstStyle/>
          <a:p>
            <a:pPr>
              <a:defRPr b="1" u="sng"/>
            </a:pPr>
            <a:r>
              <a:t>PROVERBS 29:25</a:t>
            </a:r>
            <a:r>
              <a:rPr b="0" u="none"/>
              <a:t> = The old adage is true, “</a:t>
            </a:r>
            <a:r>
              <a:rPr b="0" i="1" u="none"/>
              <a:t>Stand for nothing, you fall for anything</a:t>
            </a:r>
            <a:r>
              <a:rPr b="0" u="none"/>
              <a:t>”.  </a:t>
            </a:r>
            <a:r>
              <a:rPr i="1" u="none"/>
              <a:t>&lt;&lt;The fear of man brings a snare, But whoever trusts in the Lord shall be safe.&gt;&gt; </a:t>
            </a:r>
            <a:endParaRPr i="1" u="none"/>
          </a:p>
          <a:p>
            <a:pPr/>
          </a:p>
          <a:p>
            <a:pPr/>
            <a:r>
              <a:t>***</a:t>
            </a:r>
            <a:r>
              <a:rPr u="sng"/>
              <a:t>Partaking of Communion</a:t>
            </a:r>
            <a:r>
              <a:t>. Exclusivity.  Minister’s mother-in-law visiting.  Don’t hurt her feelings.  We gave brief study. She asked for notes for her pastor.***</a:t>
            </a:r>
          </a:p>
          <a:p>
            <a:pPr/>
          </a:p>
          <a:p>
            <a:pPr>
              <a:defRPr b="1" u="sng"/>
            </a:pPr>
            <a:r>
              <a:t>Acts 4:18-20</a:t>
            </a:r>
            <a:r>
              <a:rPr b="0" u="none"/>
              <a:t> = The disciples were threatened to not speak of the Name of Jesus, but they said, “</a:t>
            </a:r>
            <a:r>
              <a:rPr b="0" i="1" u="none"/>
              <a:t>Judge for yourselves, should we listen to God or man?”  </a:t>
            </a:r>
            <a:endParaRPr b="0" i="1" u="none"/>
          </a:p>
          <a:p>
            <a:pPr>
              <a:defRPr i="1"/>
            </a:pPr>
          </a:p>
          <a:p>
            <a:pPr>
              <a:defRPr b="1" u="sng"/>
            </a:pPr>
            <a:r>
              <a:t>Mark 8:38</a:t>
            </a:r>
            <a:r>
              <a:rPr b="0" u="none"/>
              <a:t> – </a:t>
            </a:r>
            <a:r>
              <a:rPr b="0"/>
              <a:t>The alternative is dreadful</a:t>
            </a:r>
            <a:r>
              <a:rPr b="0" u="none"/>
              <a:t>:  </a:t>
            </a:r>
            <a:r>
              <a:rPr i="1" u="none"/>
              <a:t>&lt;&lt;For whoever is ashamed of Me and My words in this adulterous and sinful generation, of him the Son of Man also will be ashamed when He comes in the glory of His Father with the holy angels.”&gt;&gt; </a:t>
            </a:r>
            <a:r>
              <a:rPr b="0" u="none"/>
              <a:t> </a:t>
            </a:r>
            <a:endParaRPr b="0" u="none"/>
          </a:p>
          <a:p>
            <a:pPr/>
            <a:r>
              <a:t>STAND FOR AN AUDIENCE OF ONE.  </a:t>
            </a:r>
            <a:r>
              <a:rPr b="1"/>
              <a:t>&lt;&lt;</a:t>
            </a:r>
            <a:r>
              <a:rPr b="1" i="1"/>
              <a:t>APPROVED TO GOD</a:t>
            </a:r>
            <a:r>
              <a:rPr b="1"/>
              <a:t>&gt;&gt;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Shape 137"/>
          <p:cNvSpPr/>
          <p:nvPr>
            <p:ph type="sldImg"/>
          </p:nvPr>
        </p:nvSpPr>
        <p:spPr>
          <a:prstGeom prst="rect">
            <a:avLst/>
          </a:prstGeom>
        </p:spPr>
        <p:txBody>
          <a:bodyPr/>
          <a:lstStyle/>
          <a:p>
            <a:pPr/>
          </a:p>
        </p:txBody>
      </p:sp>
      <p:sp>
        <p:nvSpPr>
          <p:cNvPr id="138" name="Shape 138"/>
          <p:cNvSpPr/>
          <p:nvPr>
            <p:ph type="body" sz="quarter" idx="1"/>
          </p:nvPr>
        </p:nvSpPr>
        <p:spPr>
          <a:prstGeom prst="rect">
            <a:avLst/>
          </a:prstGeom>
        </p:spPr>
        <p:txBody>
          <a:bodyPr/>
          <a:lstStyle/>
          <a:p>
            <a:pPr>
              <a:defRPr b="1" u="sng"/>
            </a:pPr>
            <a:r>
              <a:t>2 TIMOTHY 2:15</a:t>
            </a:r>
            <a:r>
              <a:rPr b="0" u="none"/>
              <a:t> = The term “</a:t>
            </a:r>
            <a:r>
              <a:rPr b="0"/>
              <a:t>RIGHTLY DIVIDING</a:t>
            </a:r>
            <a:r>
              <a:rPr b="0" u="none"/>
              <a:t>” is “</a:t>
            </a:r>
            <a:r>
              <a:t>to cut straight</a:t>
            </a:r>
            <a:r>
              <a:rPr b="0" u="none"/>
              <a:t>”.  Associated with: Skillful wielding of a sword, the farmer cutting straight furrows, a priest dissecting the sacrificial animal.  Skillful work.  CUT STRAIGHT.</a:t>
            </a:r>
            <a:endParaRPr b="0" u="none"/>
          </a:p>
          <a:p>
            <a:pPr/>
          </a:p>
          <a:p>
            <a:pPr>
              <a:defRPr u="sng"/>
            </a:pPr>
            <a:r>
              <a:t>Timothy was handling a cutting device set on people’s eternity</a:t>
            </a:r>
            <a:r>
              <a:rPr u="none"/>
              <a:t>: </a:t>
            </a:r>
            <a:r>
              <a:rPr b="1" i="1"/>
              <a:t>Hebrews 4:12</a:t>
            </a:r>
            <a:r>
              <a:rPr b="1" i="1" u="none"/>
              <a:t> </a:t>
            </a:r>
            <a:endParaRPr b="1" i="1" u="none"/>
          </a:p>
          <a:p>
            <a:pPr>
              <a:defRPr b="1" i="1"/>
            </a:pPr>
            <a:r>
              <a:t>&lt;&lt;For the word of God is living and powerful, and </a:t>
            </a:r>
            <a:r>
              <a:rPr u="sng"/>
              <a:t>sharper than any two-edged sword</a:t>
            </a:r>
            <a:r>
              <a:t>, piercing even to the division of soul and spirit, and of joints and marrow, and is a discerner of the thoughts and intents of the heart.&gt;&gt;</a:t>
            </a:r>
          </a:p>
          <a:p>
            <a:pPr/>
          </a:p>
          <a:p>
            <a:pPr/>
            <a:r>
              <a:t>(</a:t>
            </a:r>
            <a:r>
              <a:rPr u="sng"/>
              <a:t>Luke 22; John 18</a:t>
            </a:r>
            <a:r>
              <a:t> – </a:t>
            </a:r>
            <a:r>
              <a:rPr b="1" u="sng"/>
              <a:t>Peter had a sword</a:t>
            </a:r>
            <a:r>
              <a:t>…cut of the priest’s servant’s ear, the Lord reattached it.  </a:t>
            </a:r>
            <a:r>
              <a:rPr u="sng"/>
              <a:t>Rom. 10:17</a:t>
            </a:r>
            <a:r>
              <a:t> – How many ears haven’t been mistakenly slashed?)</a:t>
            </a:r>
          </a:p>
          <a:p>
            <a:pPr/>
          </a:p>
          <a:p>
            <a:pPr/>
            <a:r>
              <a:t>CUT STRAIGHT, DON’T SWERVE! – </a:t>
            </a:r>
            <a:r>
              <a:rPr b="1" u="sng"/>
              <a:t>Proverbs 4:25-27</a:t>
            </a:r>
            <a:r>
              <a:t> (If the salt loses its saltiness)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Shape 145"/>
          <p:cNvSpPr/>
          <p:nvPr>
            <p:ph type="sldImg"/>
          </p:nvPr>
        </p:nvSpPr>
        <p:spPr>
          <a:prstGeom prst="rect">
            <a:avLst/>
          </a:prstGeom>
        </p:spPr>
        <p:txBody>
          <a:bodyPr/>
          <a:lstStyle/>
          <a:p>
            <a:pPr/>
          </a:p>
        </p:txBody>
      </p:sp>
      <p:sp>
        <p:nvSpPr>
          <p:cNvPr id="146" name="Shape 146"/>
          <p:cNvSpPr/>
          <p:nvPr>
            <p:ph type="body" sz="quarter" idx="1"/>
          </p:nvPr>
        </p:nvSpPr>
        <p:spPr>
          <a:prstGeom prst="rect">
            <a:avLst/>
          </a:prstGeom>
        </p:spPr>
        <p:txBody>
          <a:bodyPr/>
          <a:lstStyle/>
          <a:p>
            <a:pPr>
              <a:defRPr b="1" u="sng"/>
            </a:pPr>
          </a:p>
          <a:p>
            <a:pPr/>
            <a:r>
              <a:t>(If the salt loses its saltiness)</a:t>
            </a:r>
          </a:p>
          <a:p>
            <a:pPr>
              <a:defRPr b="1" u="sng"/>
            </a:pPr>
            <a:r>
              <a:t>2 TIM. 2:17-18</a:t>
            </a:r>
            <a:r>
              <a:rPr b="0" u="none"/>
              <a:t> = Two who swerved &lt;&lt;strayed&gt;&gt;, and the damage will spread.</a:t>
            </a:r>
            <a:endParaRPr b="0" u="none"/>
          </a:p>
          <a:p>
            <a:pPr/>
            <a:r>
              <a:t>Salvation is at stake for all if we swerve!  </a:t>
            </a:r>
            <a:r>
              <a:rPr b="1" u="sng"/>
              <a:t>1 Timothy 4:16</a:t>
            </a:r>
            <a:endParaRPr b="1" u="sng"/>
          </a:p>
          <a:p>
            <a:pPr>
              <a:defRPr b="1" i="1"/>
            </a:pPr>
            <a:r>
              <a:t>&lt;&lt;Take heed to yourself and to the doctrine. Continue in them, for in doing this you will save both yourself and those who hear you.&gt;&gt;</a:t>
            </a:r>
          </a:p>
          <a:p>
            <a:pPr>
              <a:defRPr b="1" i="1"/>
            </a:pPr>
          </a:p>
          <a:p>
            <a:pPr>
              <a:defRPr b="1" u="sng"/>
            </a:pPr>
            <a:r>
              <a:t>Daniel 12:3</a:t>
            </a:r>
            <a:r>
              <a:rPr b="0" u="none"/>
              <a:t> = In ancient times, true navigation was found in elements of the sky.</a:t>
            </a:r>
            <a:endParaRPr b="0" u="none"/>
          </a:p>
          <a:p>
            <a:pPr>
              <a:defRPr b="1" i="1"/>
            </a:pPr>
            <a:r>
              <a:t>&lt;&lt;Those who are wise shall shine Like the brightness of the firmament, And those who turn many to righteousness Like the stars forever and ever.&gt;&gt;  </a:t>
            </a:r>
            <a:r>
              <a:rPr b="0" i="0"/>
              <a:t>Sure markers!</a:t>
            </a:r>
            <a:endParaRPr b="0" i="0"/>
          </a:p>
          <a:p>
            <a:pPr/>
          </a:p>
          <a:p>
            <a:pPr>
              <a:defRPr b="1" u="sng"/>
            </a:pPr>
            <a:r>
              <a:t>Ecclesiastes 12:11</a:t>
            </a:r>
            <a:r>
              <a:rPr b="0" u="none"/>
              <a:t> </a:t>
            </a:r>
            <a:r>
              <a:rPr i="1" u="none"/>
              <a:t>&lt;&lt;The words of the wise are like goads, and the words of scholars are like well-driven nails, given by one Shepherd.&gt;&gt;  </a:t>
            </a:r>
            <a:endParaRPr i="1" u="none"/>
          </a:p>
          <a:p>
            <a:pPr/>
            <a:r>
              <a:t>(</a:t>
            </a:r>
            <a:r>
              <a:rPr u="sng"/>
              <a:t>Acts 20:25-31 </a:t>
            </a:r>
            <a:r>
              <a:t>– Not shunned to declare the whole counsel of God; </a:t>
            </a:r>
            <a:r>
              <a:rPr u="sng"/>
              <a:t>2 Tim. 3:16-17 </a:t>
            </a:r>
            <a:r>
              <a:t>–All Scripture inspired by God; </a:t>
            </a:r>
            <a:r>
              <a:rPr u="sng"/>
              <a:t>Prov. 4:25-27</a:t>
            </a:r>
            <a:r>
              <a:t> – Don’t turn to right or left; </a:t>
            </a:r>
            <a:r>
              <a:rPr u="sng"/>
              <a:t>Is. 40:6-8</a:t>
            </a:r>
            <a:r>
              <a:t> The flower fades).  IT ALL MATTERS FOR YOU, YOUR FAMILY &amp; OTHERS…</a:t>
            </a:r>
          </a:p>
          <a:p>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Shape 154"/>
          <p:cNvSpPr/>
          <p:nvPr>
            <p:ph type="sldImg"/>
          </p:nvPr>
        </p:nvSpPr>
        <p:spPr>
          <a:prstGeom prst="rect">
            <a:avLst/>
          </a:prstGeom>
        </p:spPr>
        <p:txBody>
          <a:bodyPr/>
          <a:lstStyle/>
          <a:p>
            <a:pPr/>
          </a:p>
        </p:txBody>
      </p:sp>
      <p:sp>
        <p:nvSpPr>
          <p:cNvPr id="155" name="Shape 155"/>
          <p:cNvSpPr/>
          <p:nvPr>
            <p:ph type="body" sz="quarter" idx="1"/>
          </p:nvPr>
        </p:nvSpPr>
        <p:spPr>
          <a:prstGeom prst="rect">
            <a:avLst/>
          </a:prstGeom>
        </p:spPr>
        <p:txBody>
          <a:bodyPr/>
          <a:lstStyle/>
          <a:p>
            <a:pPr>
              <a:defRPr u="sng"/>
            </a:pPr>
            <a:r>
              <a:t>Paul brings forth these three examples of an approved characteristic</a:t>
            </a:r>
            <a:r>
              <a:rPr u="none"/>
              <a:t>:</a:t>
            </a:r>
            <a:endParaRPr u="none"/>
          </a:p>
          <a:p>
            <a:pPr/>
          </a:p>
          <a:p>
            <a:pPr marL="171450" indent="-171450">
              <a:buSzPct val="100000"/>
              <a:buFont typeface="Arial"/>
              <a:buChar char="•"/>
              <a:defRPr b="1" u="sng"/>
            </a:pPr>
            <a:r>
              <a:t>Good Soldier</a:t>
            </a:r>
            <a:r>
              <a:rPr b="0" u="none"/>
              <a:t> – </a:t>
            </a:r>
            <a:r>
              <a:rPr i="1" u="none"/>
              <a:t>&lt;&lt;</a:t>
            </a:r>
            <a:r>
              <a:rPr i="1"/>
              <a:t>MUST</a:t>
            </a:r>
            <a:r>
              <a:rPr i="1" u="none"/>
              <a:t> endure hardship&gt;&gt; </a:t>
            </a:r>
            <a:r>
              <a:rPr b="0" u="none"/>
              <a:t>His commitment is not optional, can’t get entangled in civilian commitments.  It’s more than just wearing a uniform a parade. Expression formed during war-time, “</a:t>
            </a:r>
            <a:r>
              <a:rPr b="0"/>
              <a:t>There’s a war is going on</a:t>
            </a:r>
            <a:r>
              <a:rPr b="0" u="none"/>
              <a:t>.”</a:t>
            </a:r>
            <a:endParaRPr b="0" u="none"/>
          </a:p>
          <a:p>
            <a:pPr>
              <a:defRPr b="1" u="sng"/>
            </a:pPr>
            <a:r>
              <a:t>Joshua 5:13-14</a:t>
            </a:r>
            <a:r>
              <a:rPr b="0" u="none"/>
              <a:t> – The Lord presented Himself before Joshua.  “Are you with us or our enemy?”  </a:t>
            </a:r>
            <a:r>
              <a:rPr i="1" u="none"/>
              <a:t>&lt;&lt;…“No, but as Commander of the army of the Lord…And Joshua fell on his face to the earth and worshiped…&gt;&gt;  </a:t>
            </a:r>
            <a:r>
              <a:rPr b="0" u="none"/>
              <a:t>A good soldiers knows who’s in control!</a:t>
            </a:r>
            <a:endParaRPr b="0" u="none"/>
          </a:p>
          <a:p>
            <a:pPr>
              <a:defRPr b="1" i="1"/>
            </a:pPr>
          </a:p>
          <a:p>
            <a:pPr marL="171450" indent="-171450">
              <a:buSzPct val="100000"/>
              <a:buFont typeface="Arial"/>
              <a:buChar char="•"/>
              <a:defRPr b="1" u="sng"/>
            </a:pPr>
            <a:r>
              <a:t>Compliant Athlete</a:t>
            </a:r>
            <a:r>
              <a:rPr b="0" u="none"/>
              <a:t> - </a:t>
            </a:r>
            <a:r>
              <a:rPr u="none"/>
              <a:t>&lt;&lt;…</a:t>
            </a:r>
            <a:r>
              <a:rPr i="1" u="none"/>
              <a:t>not crowned </a:t>
            </a:r>
            <a:r>
              <a:rPr i="1"/>
              <a:t>UNLESS</a:t>
            </a:r>
            <a:r>
              <a:rPr i="1" u="none"/>
              <a:t> he competes according to the rules&gt;&gt; </a:t>
            </a:r>
            <a:r>
              <a:rPr b="0" u="none"/>
              <a:t>Paul mentioned </a:t>
            </a:r>
            <a:r>
              <a:rPr b="0"/>
              <a:t>track &amp; field </a:t>
            </a:r>
            <a:r>
              <a:rPr b="0" u="none"/>
              <a:t>(1 Cor. 9:24); </a:t>
            </a:r>
            <a:r>
              <a:rPr b="0"/>
              <a:t>Boxing</a:t>
            </a:r>
            <a:r>
              <a:rPr b="0" u="none"/>
              <a:t> (1 Cor. 9:26); </a:t>
            </a:r>
            <a:r>
              <a:rPr b="0"/>
              <a:t>wrestling</a:t>
            </a:r>
            <a:r>
              <a:rPr b="0" u="none"/>
              <a:t> (Eph. 6:12).  We’ve all heard individuals disqualified…cheating, drug enhancement, false documentation.  Shamefully stripped of medals. </a:t>
            </a:r>
            <a:endParaRPr b="0" u="none"/>
          </a:p>
          <a:p>
            <a:pPr marL="171450" indent="-171450">
              <a:buSzPct val="100000"/>
              <a:buFont typeface="Arial"/>
              <a:buChar char="•"/>
            </a:pPr>
          </a:p>
          <a:p>
            <a:pPr marL="171450" indent="-171450">
              <a:buSzPct val="100000"/>
              <a:buFont typeface="Arial"/>
              <a:buChar char="•"/>
              <a:defRPr b="1" u="sng"/>
            </a:pPr>
            <a:r>
              <a:t>Diligent Farmer</a:t>
            </a:r>
            <a:r>
              <a:rPr b="0" u="none"/>
              <a:t> - </a:t>
            </a:r>
            <a:r>
              <a:rPr i="1" u="none"/>
              <a:t>&lt;&lt;…</a:t>
            </a:r>
            <a:r>
              <a:rPr i="1"/>
              <a:t>MUST</a:t>
            </a:r>
            <a:r>
              <a:rPr i="1" u="none"/>
              <a:t> be first to partake of the crops.&gt;&gt;</a:t>
            </a:r>
            <a:r>
              <a:rPr b="0" u="none"/>
              <a:t>  The season doesn’t align to the farmer, the farmer MUST align to the season.  Plowing, seeding, watering.  YOU MUST STAY SUBJECT TO THE SEASON!</a:t>
            </a:r>
            <a:endParaRPr b="0" u="non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Shape 162"/>
          <p:cNvSpPr/>
          <p:nvPr>
            <p:ph type="sldImg"/>
          </p:nvPr>
        </p:nvSpPr>
        <p:spPr>
          <a:prstGeom prst="rect">
            <a:avLst/>
          </a:prstGeom>
        </p:spPr>
        <p:txBody>
          <a:bodyPr/>
          <a:lstStyle/>
          <a:p>
            <a:pPr/>
          </a:p>
        </p:txBody>
      </p:sp>
      <p:sp>
        <p:nvSpPr>
          <p:cNvPr id="163" name="Shape 163"/>
          <p:cNvSpPr/>
          <p:nvPr>
            <p:ph type="body" sz="quarter" idx="1"/>
          </p:nvPr>
        </p:nvSpPr>
        <p:spPr>
          <a:prstGeom prst="rect">
            <a:avLst/>
          </a:prstGeom>
        </p:spPr>
        <p:txBody>
          <a:bodyPr/>
          <a:lstStyle/>
          <a:p>
            <a:pPr>
              <a:defRPr b="1" u="sng"/>
            </a:pPr>
            <a:r>
              <a:t>1 Corinthians 9:27</a:t>
            </a:r>
            <a:r>
              <a:rPr b="0" u="none"/>
              <a:t> = I discipline my body, bringing it into subjection, lest after I’ve preached to others, I myself am disqualified.  KEEP YOURSELF COMPLIANT!</a:t>
            </a:r>
            <a:endParaRPr b="0" u="none"/>
          </a:p>
          <a:p>
            <a:pPr marL="171450" indent="-171450">
              <a:buSzPct val="100000"/>
              <a:buFont typeface="Arial"/>
              <a:buChar char="•"/>
            </a:pPr>
          </a:p>
          <a:p>
            <a:pPr>
              <a:defRPr b="1" u="sng"/>
            </a:pPr>
            <a:r>
              <a:t>2 Timothy 4:1-3</a:t>
            </a:r>
            <a:r>
              <a:rPr b="0" u="none"/>
              <a:t> – Season to preach!  </a:t>
            </a:r>
            <a:r>
              <a:rPr i="1" u="none"/>
              <a:t>&lt;&lt;Preach the word! Be ready in season and out of season. Convince, rebuke, exhort, with all longsuffering and teaching.&gt;&gt;</a:t>
            </a:r>
            <a:endParaRPr i="1" u="none"/>
          </a:p>
          <a:p>
            <a:pPr/>
            <a:r>
              <a:t>(</a:t>
            </a:r>
            <a:r>
              <a:rPr u="sng"/>
              <a:t>Matt. 16:24</a:t>
            </a:r>
            <a:r>
              <a:t> – Take up your cross; </a:t>
            </a:r>
            <a:r>
              <a:rPr u="sng"/>
              <a:t>Jn. 8:32</a:t>
            </a:r>
            <a:r>
              <a:t> – Ashamed of Son; </a:t>
            </a:r>
            <a:r>
              <a:rPr u="sng"/>
              <a:t>Ecc. 11:4</a:t>
            </a:r>
            <a:r>
              <a:t> – Watch wind will not plow; </a:t>
            </a:r>
            <a:r>
              <a:rPr u="sng"/>
              <a:t>Matt. 25:23</a:t>
            </a:r>
            <a:r>
              <a:t> – Good and faithful servant)</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685800" y="2130425"/>
            <a:ext cx="7772400" cy="1470025"/>
          </a:xfrm>
          <a:prstGeom prst="rect">
            <a:avLst/>
          </a:prstGeom>
        </p:spPr>
        <p:txBody>
          <a:bodyPr/>
          <a:lstStyle/>
          <a:p>
            <a:pPr/>
            <a:r>
              <a:t>Title Text</a:t>
            </a:r>
          </a:p>
        </p:txBody>
      </p:sp>
      <p:sp>
        <p:nvSpPr>
          <p:cNvPr id="12" name="Body Level One…"/>
          <p:cNvSpPr txBox="1"/>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xfrm>
            <a:off x="457200" y="274638"/>
            <a:ext cx="8229600" cy="1143001"/>
          </a:xfrm>
          <a:prstGeom prst="rect">
            <a:avLst/>
          </a:prstGeom>
        </p:spPr>
        <p:txBody>
          <a:bodyPr/>
          <a:lstStyle/>
          <a:p>
            <a:pPr/>
            <a:r>
              <a:t>Title Text</a:t>
            </a:r>
          </a:p>
        </p:txBody>
      </p:sp>
      <p:sp>
        <p:nvSpPr>
          <p:cNvPr id="21" name="Body Level One…"/>
          <p:cNvSpPr txBox="1"/>
          <p:nvPr>
            <p:ph type="body" sz="quarter" idx="1"/>
          </p:nvPr>
        </p:nvSpPr>
        <p:spPr>
          <a:xfrm>
            <a:off x="457200" y="1600200"/>
            <a:ext cx="8229600" cy="452596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722312" y="4406900"/>
            <a:ext cx="7772401" cy="1362075"/>
          </a:xfrm>
          <a:prstGeom prst="rect">
            <a:avLst/>
          </a:prstGeom>
        </p:spPr>
        <p:txBody>
          <a:bodyPr anchor="t"/>
          <a:lstStyle>
            <a:lvl1pPr algn="l">
              <a:defRPr b="1" cap="all" sz="4000"/>
            </a:lvl1pPr>
          </a:lstStyle>
          <a:p>
            <a:pPr/>
            <a:r>
              <a:t>Title Text</a:t>
            </a:r>
          </a:p>
        </p:txBody>
      </p:sp>
      <p:sp>
        <p:nvSpPr>
          <p:cNvPr id="30" name="Body Level One…"/>
          <p:cNvSpPr txBox="1"/>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xfrm>
            <a:off x="457200" y="274638"/>
            <a:ext cx="8229600" cy="1143001"/>
          </a:xfrm>
          <a:prstGeom prst="rect">
            <a:avLst/>
          </a:prstGeom>
        </p:spPr>
        <p:txBody>
          <a:bodyPr/>
          <a:lstStyle/>
          <a:p>
            <a:pPr/>
            <a:r>
              <a:t>Title Text</a:t>
            </a:r>
          </a:p>
        </p:txBody>
      </p:sp>
      <p:sp>
        <p:nvSpPr>
          <p:cNvPr id="39" name="Body Level One…"/>
          <p:cNvSpPr txBox="1"/>
          <p:nvPr>
            <p:ph type="body" sz="quarter"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457200" y="274638"/>
            <a:ext cx="8229600" cy="1143001"/>
          </a:xfrm>
          <a:prstGeom prst="rect">
            <a:avLst/>
          </a:prstGeom>
        </p:spPr>
        <p:txBody>
          <a:bodyPr/>
          <a:lstStyle/>
          <a:p>
            <a:pPr/>
            <a:r>
              <a:t>Title Text</a:t>
            </a:r>
          </a:p>
        </p:txBody>
      </p:sp>
      <p:sp>
        <p:nvSpPr>
          <p:cNvPr id="48" name="Body Level One…"/>
          <p:cNvSpPr txBox="1"/>
          <p:nvPr>
            <p:ph type="body" sz="quarter" idx="1"/>
          </p:nvPr>
        </p:nvSpPr>
        <p:spPr>
          <a:xfrm>
            <a:off x="457200" y="1535112"/>
            <a:ext cx="4040188" cy="639763"/>
          </a:xfrm>
          <a:prstGeom prst="rect">
            <a:avLst/>
          </a:prstGeom>
        </p:spPr>
        <p:txBody>
          <a:bodyPr anchor="b"/>
          <a:lstStyle>
            <a:lvl1pPr marL="0" indent="0">
              <a:spcBef>
                <a:spcPts val="500"/>
              </a:spcBef>
              <a:buSzTx/>
              <a:buFontTx/>
              <a:buNone/>
              <a:defRPr b="1" sz="2400"/>
            </a:lvl1pPr>
            <a:lvl2pPr marL="0" indent="457200">
              <a:spcBef>
                <a:spcPts val="500"/>
              </a:spcBef>
              <a:buSzTx/>
              <a:buFontTx/>
              <a:buNone/>
              <a:defRPr b="1" sz="2400"/>
            </a:lvl2pPr>
            <a:lvl3pPr marL="0" indent="914400">
              <a:spcBef>
                <a:spcPts val="500"/>
              </a:spcBef>
              <a:buSzTx/>
              <a:buFontTx/>
              <a:buNone/>
              <a:defRPr b="1" sz="2400"/>
            </a:lvl3pPr>
            <a:lvl4pPr marL="0" indent="1371600">
              <a:spcBef>
                <a:spcPts val="500"/>
              </a:spcBef>
              <a:buSzTx/>
              <a:buFontTx/>
              <a:buNone/>
              <a:defRPr b="1" sz="2400"/>
            </a:lvl4pPr>
            <a:lvl5pPr marL="0" indent="1828800">
              <a:spcBef>
                <a:spcPts val="5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4645025" y="1535112"/>
            <a:ext cx="4041775" cy="639763"/>
          </a:xfrm>
          <a:prstGeom prst="rect">
            <a:avLst/>
          </a:prstGeom>
        </p:spPr>
        <p:txBody>
          <a:bodyPr anchor="b"/>
          <a:lstStyle/>
          <a:p>
            <a:pPr marL="0" indent="0">
              <a:spcBef>
                <a:spcPts val="500"/>
              </a:spcBef>
              <a:buSzTx/>
              <a:buFontTx/>
              <a:buNone/>
              <a:defRPr b="1" sz="24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xfrm>
            <a:off x="457200" y="274638"/>
            <a:ext cx="8229600" cy="1143001"/>
          </a:xfrm>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457200" y="273050"/>
            <a:ext cx="3008314" cy="1162050"/>
          </a:xfrm>
          <a:prstGeom prst="rect">
            <a:avLst/>
          </a:prstGeom>
        </p:spPr>
        <p:txBody>
          <a:bodyPr anchor="b"/>
          <a:lstStyle>
            <a:lvl1pPr algn="l">
              <a:defRPr b="1" sz="2000"/>
            </a:lvl1pPr>
          </a:lstStyle>
          <a:p>
            <a:pPr/>
            <a:r>
              <a:t>Title Text</a:t>
            </a:r>
          </a:p>
        </p:txBody>
      </p:sp>
      <p:sp>
        <p:nvSpPr>
          <p:cNvPr id="73" name="Body Level One…"/>
          <p:cNvSpPr txBox="1"/>
          <p:nvPr>
            <p:ph type="body" sz="quarter" idx="1"/>
          </p:nvPr>
        </p:nvSpPr>
        <p:spPr>
          <a:xfrm>
            <a:off x="3575050" y="273050"/>
            <a:ext cx="5111750" cy="585311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457199" y="1435100"/>
            <a:ext cx="3008315" cy="4691063"/>
          </a:xfrm>
          <a:prstGeom prst="rect">
            <a:avLst/>
          </a:prstGeom>
        </p:spPr>
        <p:txBody>
          <a:bodyPr/>
          <a:lstStyle/>
          <a:p>
            <a:pPr marL="0" indent="0">
              <a:spcBef>
                <a:spcPts val="300"/>
              </a:spcBef>
              <a:buSzTx/>
              <a:buFontTx/>
              <a:buNone/>
              <a:defRPr sz="14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1792288" y="4800600"/>
            <a:ext cx="5486401" cy="566738"/>
          </a:xfrm>
          <a:prstGeom prst="rect">
            <a:avLst/>
          </a:prstGeom>
        </p:spPr>
        <p:txBody>
          <a:bodyPr anchor="b"/>
          <a:lstStyle>
            <a:lvl1pPr algn="l">
              <a:defRPr b="1" sz="2000"/>
            </a:lvl1pPr>
          </a:lstStyle>
          <a:p>
            <a:pPr/>
            <a:r>
              <a:t>Title Text</a:t>
            </a:r>
          </a:p>
        </p:txBody>
      </p:sp>
      <p:sp>
        <p:nvSpPr>
          <p:cNvPr id="83" name="Picture Placeholder 2"/>
          <p:cNvSpPr/>
          <p:nvPr>
            <p:ph type="pic" sz="quarter" idx="21"/>
          </p:nvPr>
        </p:nvSpPr>
        <p:spPr>
          <a:xfrm>
            <a:off x="1792288" y="612775"/>
            <a:ext cx="5486401" cy="4114800"/>
          </a:xfrm>
          <a:prstGeom prst="rect">
            <a:avLst/>
          </a:prstGeom>
        </p:spPr>
        <p:txBody>
          <a:bodyPr lIns="91439" rIns="91439">
            <a:noAutofit/>
          </a:bodyPr>
          <a:lstStyle/>
          <a:p>
            <a:pPr/>
          </a:p>
        </p:txBody>
      </p:sp>
      <p:sp>
        <p:nvSpPr>
          <p:cNvPr id="84" name="Body Level One…"/>
          <p:cNvSpPr txBox="1"/>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914400" y="138112"/>
            <a:ext cx="16459200" cy="2262188"/>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914400" y="2400300"/>
            <a:ext cx="16459200" cy="78867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428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3.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3.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3.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3.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4" name="sopf slides.033.jpeg" descr="sopf slides.033.jpeg"/>
          <p:cNvPicPr>
            <a:picLocks noChangeAspect="1"/>
          </p:cNvPicPr>
          <p:nvPr/>
        </p:nvPicPr>
        <p:blipFill>
          <a:blip r:embed="rId3">
            <a:extLst/>
          </a:blip>
          <a:stretch>
            <a:fillRect/>
          </a:stretch>
        </p:blipFill>
        <p:spPr>
          <a:xfrm>
            <a:off x="0" y="0"/>
            <a:ext cx="18288000" cy="10287000"/>
          </a:xfrm>
          <a:prstGeom prst="rect">
            <a:avLst/>
          </a:prstGeom>
          <a:ln w="12700">
            <a:miter lim="400000"/>
          </a:ln>
        </p:spPr>
      </p:pic>
      <p:sp>
        <p:nvSpPr>
          <p:cNvPr id="95" name="TextBox 4"/>
          <p:cNvSpPr txBox="1"/>
          <p:nvPr/>
        </p:nvSpPr>
        <p:spPr>
          <a:xfrm>
            <a:off x="11722607" y="6465316"/>
            <a:ext cx="3718562" cy="549335"/>
          </a:xfrm>
          <a:prstGeom prst="rect">
            <a:avLst/>
          </a:prstGeom>
          <a:ln w="12700">
            <a:miter lim="400000"/>
          </a:ln>
          <a:effectLst>
            <a:outerShdw sx="100000" sy="100000" kx="0" ky="0" algn="b" rotWithShape="0" blurRad="50800" dist="50800" dir="5400000">
              <a:srgbClr val="000000">
                <a:alpha val="99000"/>
              </a:srgbClr>
            </a:outerShdw>
          </a:effectLst>
          <a:extLst>
            <a:ext uri="{C572A759-6A51-4108-AA02-DFA0A04FC94B}">
              <ma14:wrappingTextBoxFlag xmlns:ma14="http://schemas.microsoft.com/office/mac/drawingml/2011/main" val="1"/>
            </a:ext>
          </a:extLst>
        </p:spPr>
        <p:txBody>
          <a:bodyPr lIns="45719" rIns="45719">
            <a:spAutoFit/>
          </a:bodyPr>
          <a:lstStyle>
            <a:lvl1pPr algn="ctr">
              <a:defRPr sz="3600">
                <a:solidFill>
                  <a:srgbClr val="FFFFFF"/>
                </a:solidFill>
              </a:defRPr>
            </a:lvl1pPr>
          </a:lstStyle>
          <a:p>
            <a:pPr/>
            <a:r>
              <a:t>2 TIMOTHY 2:15</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5" name="Picture 1" descr="Picture 1"/>
          <p:cNvPicPr>
            <a:picLocks noChangeAspect="1"/>
          </p:cNvPicPr>
          <p:nvPr/>
        </p:nvPicPr>
        <p:blipFill>
          <a:blip r:embed="rId3">
            <a:extLst/>
          </a:blip>
          <a:stretch>
            <a:fillRect/>
          </a:stretch>
        </p:blipFill>
        <p:spPr>
          <a:xfrm>
            <a:off x="0" y="0"/>
            <a:ext cx="18288000" cy="10287000"/>
          </a:xfrm>
          <a:prstGeom prst="rect">
            <a:avLst/>
          </a:prstGeom>
          <a:ln w="12700">
            <a:miter lim="400000"/>
          </a:ln>
        </p:spPr>
      </p:pic>
      <p:sp>
        <p:nvSpPr>
          <p:cNvPr id="166" name="TextBox 2"/>
          <p:cNvSpPr txBox="1"/>
          <p:nvPr/>
        </p:nvSpPr>
        <p:spPr>
          <a:xfrm>
            <a:off x="1493519" y="1790699"/>
            <a:ext cx="15834362" cy="1232104"/>
          </a:xfrm>
          <a:prstGeom prst="rect">
            <a:avLst/>
          </a:prstGeom>
          <a:ln w="12700">
            <a:miter lim="400000"/>
          </a:ln>
          <a:effectLst>
            <a:outerShdw sx="100000" sy="100000" kx="0" ky="0" algn="b" rotWithShape="0" blurRad="50800" dist="50800" dir="5400000">
              <a:srgbClr val="000000">
                <a:alpha val="99000"/>
              </a:srgbClr>
            </a:outerShdw>
          </a:effectLst>
          <a:extLst>
            <a:ext uri="{C572A759-6A51-4108-AA02-DFA0A04FC94B}">
              <ma14:wrappingTextBoxFlag xmlns:ma14="http://schemas.microsoft.com/office/mac/drawingml/2011/main" val="1"/>
            </a:ext>
          </a:extLst>
        </p:spPr>
        <p:txBody>
          <a:bodyPr lIns="45719" rIns="45719">
            <a:spAutoFit/>
          </a:bodyPr>
          <a:lstStyle/>
          <a:p>
            <a:pPr>
              <a:defRPr sz="9600">
                <a:solidFill>
                  <a:srgbClr val="FFC000"/>
                </a:solidFill>
                <a:latin typeface="AgencyFB"/>
                <a:ea typeface="AgencyFB"/>
                <a:cs typeface="AgencyFB"/>
                <a:sym typeface="AgencyFB"/>
              </a:defRPr>
            </a:pPr>
            <a:r>
              <a:t>IV. C</a:t>
            </a:r>
            <a:r>
              <a:rPr sz="8000"/>
              <a:t>HOOSING OUR OWN STEWARDSHIP DESIGN</a:t>
            </a:r>
          </a:p>
        </p:txBody>
      </p:sp>
      <p:sp>
        <p:nvSpPr>
          <p:cNvPr id="167" name="TextBox 3"/>
          <p:cNvSpPr txBox="1"/>
          <p:nvPr/>
        </p:nvSpPr>
        <p:spPr>
          <a:xfrm>
            <a:off x="5379719" y="3695700"/>
            <a:ext cx="12106912" cy="5021223"/>
          </a:xfrm>
          <a:prstGeom prst="rect">
            <a:avLst/>
          </a:prstGeom>
          <a:ln w="12700">
            <a:miter lim="400000"/>
          </a:ln>
          <a:effectLst>
            <a:outerShdw sx="100000" sy="100000" kx="0" ky="0" algn="b" rotWithShape="0" blurRad="50800" dist="50800" dir="5400000">
              <a:srgbClr val="000000">
                <a:alpha val="99000"/>
              </a:srgbClr>
            </a:outerShdw>
          </a:effectLst>
          <a:extLst>
            <a:ext uri="{C572A759-6A51-4108-AA02-DFA0A04FC94B}">
              <ma14:wrappingTextBoxFlag xmlns:ma14="http://schemas.microsoft.com/office/mac/drawingml/2011/main" val="1"/>
            </a:ext>
          </a:extLst>
        </p:spPr>
        <p:txBody>
          <a:bodyPr lIns="45719" rIns="45719">
            <a:spAutoFit/>
          </a:bodyPr>
          <a:lstStyle/>
          <a:p>
            <a:pPr algn="ctr">
              <a:defRPr sz="4000">
                <a:solidFill>
                  <a:srgbClr val="FFFFFF"/>
                </a:solidFill>
              </a:defRPr>
            </a:pPr>
            <a:r>
              <a:t>2 Timothy 2:20-21 NKJV</a:t>
            </a:r>
          </a:p>
          <a:p>
            <a:pPr algn="ctr">
              <a:defRPr i="1" sz="4000">
                <a:solidFill>
                  <a:srgbClr val="FFFFFF"/>
                </a:solidFill>
              </a:defRPr>
            </a:pPr>
            <a:r>
              <a:t>But </a:t>
            </a:r>
            <a:r>
              <a:rPr>
                <a:solidFill>
                  <a:srgbClr val="FFFF00"/>
                </a:solidFill>
              </a:rPr>
              <a:t>IN A GREAT HOUSE</a:t>
            </a:r>
            <a:r>
              <a:t> there are not only vessels </a:t>
            </a:r>
          </a:p>
          <a:p>
            <a:pPr algn="ctr">
              <a:defRPr i="1" sz="4000">
                <a:solidFill>
                  <a:srgbClr val="FFFFFF"/>
                </a:solidFill>
              </a:defRPr>
            </a:pPr>
            <a:r>
              <a:t>of gold and silver, but also of wood and clay, </a:t>
            </a:r>
          </a:p>
          <a:p>
            <a:pPr algn="ctr">
              <a:defRPr i="1" sz="4000">
                <a:solidFill>
                  <a:srgbClr val="FFFF00"/>
                </a:solidFill>
              </a:defRPr>
            </a:pPr>
            <a:r>
              <a:t>some for </a:t>
            </a:r>
            <a:r>
              <a:rPr u="sng"/>
              <a:t>HONOR</a:t>
            </a:r>
            <a:r>
              <a:t> and some for </a:t>
            </a:r>
            <a:r>
              <a:rPr u="sng"/>
              <a:t>DISHONOR</a:t>
            </a:r>
            <a:r>
              <a:t>. </a:t>
            </a:r>
          </a:p>
          <a:p>
            <a:pPr algn="ctr">
              <a:defRPr i="1" sz="4000">
                <a:solidFill>
                  <a:srgbClr val="FFFFFF"/>
                </a:solidFill>
              </a:defRPr>
            </a:pPr>
            <a:r>
              <a:t>21 Therefore if anyone </a:t>
            </a:r>
            <a:r>
              <a:rPr sz="4400" u="sng">
                <a:solidFill>
                  <a:srgbClr val="FFFF00"/>
                </a:solidFill>
              </a:rPr>
              <a:t>CLEANSES HIMSELF</a:t>
            </a:r>
            <a:r>
              <a:t> from </a:t>
            </a:r>
          </a:p>
          <a:p>
            <a:pPr algn="ctr">
              <a:defRPr i="1" sz="4000">
                <a:solidFill>
                  <a:srgbClr val="FFFFFF"/>
                </a:solidFill>
              </a:defRPr>
            </a:pPr>
            <a:r>
              <a:t>the latter, he will be a vessel for honor, </a:t>
            </a:r>
          </a:p>
          <a:p>
            <a:pPr algn="ctr">
              <a:defRPr i="1" sz="4000">
                <a:solidFill>
                  <a:srgbClr val="FFFFFF"/>
                </a:solidFill>
              </a:defRPr>
            </a:pPr>
            <a:r>
              <a:t>sanctified and useful for the Master, </a:t>
            </a:r>
          </a:p>
          <a:p>
            <a:pPr algn="ctr">
              <a:defRPr i="1" sz="4000">
                <a:solidFill>
                  <a:srgbClr val="FFFFFF"/>
                </a:solidFill>
              </a:defRPr>
            </a:pPr>
            <a:r>
              <a:t>prepared for every good work.</a:t>
            </a:r>
          </a:p>
        </p:txBody>
      </p:sp>
      <p:pic>
        <p:nvPicPr>
          <p:cNvPr id="168" name="Picture 4" descr="Picture 4"/>
          <p:cNvPicPr>
            <a:picLocks noChangeAspect="1"/>
          </p:cNvPicPr>
          <p:nvPr/>
        </p:nvPicPr>
        <p:blipFill>
          <a:blip r:embed="rId4">
            <a:extLst/>
          </a:blip>
          <a:stretch>
            <a:fillRect/>
          </a:stretch>
        </p:blipFill>
        <p:spPr>
          <a:xfrm>
            <a:off x="152400" y="5952242"/>
            <a:ext cx="5638800" cy="4310375"/>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Freeform 2"/>
          <p:cNvSpPr/>
          <p:nvPr/>
        </p:nvSpPr>
        <p:spPr>
          <a:xfrm>
            <a:off x="17929" y="-2241"/>
            <a:ext cx="18288001" cy="10287001"/>
          </a:xfrm>
          <a:prstGeom prst="rect">
            <a:avLst/>
          </a:prstGeom>
          <a:blipFill>
            <a:blip r:embed="rId3"/>
            <a:stretch>
              <a:fillRect/>
            </a:stretch>
          </a:blipFill>
          <a:ln w="12700">
            <a:miter lim="400000"/>
          </a:ln>
        </p:spPr>
        <p:txBody>
          <a:bodyPr lIns="45719" rIns="45719"/>
          <a:lstStyle/>
          <a:p>
            <a:pPr/>
          </a:p>
        </p:txBody>
      </p:sp>
      <p:sp>
        <p:nvSpPr>
          <p:cNvPr id="173" name="TextBox 2"/>
          <p:cNvSpPr txBox="1"/>
          <p:nvPr/>
        </p:nvSpPr>
        <p:spPr>
          <a:xfrm>
            <a:off x="2788919" y="2171699"/>
            <a:ext cx="12710162" cy="2204801"/>
          </a:xfrm>
          <a:prstGeom prst="rect">
            <a:avLst/>
          </a:prstGeom>
          <a:ln w="12700">
            <a:miter lim="400000"/>
          </a:ln>
          <a:effectLst>
            <a:outerShdw sx="100000" sy="100000" kx="0" ky="0" algn="b" rotWithShape="0" blurRad="50800" dist="50800" dir="5400000">
              <a:srgbClr val="000000">
                <a:alpha val="99000"/>
              </a:srgbClr>
            </a:outerShdw>
          </a:effectLst>
          <a:extLst>
            <a:ext uri="{C572A759-6A51-4108-AA02-DFA0A04FC94B}">
              <ma14:wrappingTextBoxFlag xmlns:ma14="http://schemas.microsoft.com/office/mac/drawingml/2011/main" val="1"/>
            </a:ext>
          </a:extLst>
        </p:spPr>
        <p:txBody>
          <a:bodyPr lIns="45719" rIns="45719">
            <a:spAutoFit/>
          </a:bodyPr>
          <a:lstStyle/>
          <a:p>
            <a:pPr algn="ctr">
              <a:defRPr sz="4800">
                <a:solidFill>
                  <a:srgbClr val="FFFF00"/>
                </a:solidFill>
              </a:defRPr>
            </a:pPr>
            <a:r>
              <a:t>2 Timothy 1:7 NKJ</a:t>
            </a:r>
          </a:p>
          <a:p>
            <a:pPr algn="ctr">
              <a:defRPr i="1" sz="4800">
                <a:solidFill>
                  <a:srgbClr val="FFFF00"/>
                </a:solidFill>
              </a:defRPr>
            </a:pPr>
            <a:r>
              <a:t>	For God has not given us a spirit of fear, </a:t>
            </a:r>
          </a:p>
          <a:p>
            <a:pPr algn="ctr">
              <a:defRPr i="1" sz="4800">
                <a:solidFill>
                  <a:srgbClr val="FFFF00"/>
                </a:solidFill>
              </a:defRPr>
            </a:pPr>
            <a:r>
              <a:t>but of power and of love and of a sound mind.</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9" name="Picture 1" descr="Picture 1"/>
          <p:cNvPicPr>
            <a:picLocks noChangeAspect="1"/>
          </p:cNvPicPr>
          <p:nvPr/>
        </p:nvPicPr>
        <p:blipFill>
          <a:blip r:embed="rId3">
            <a:extLst/>
          </a:blip>
          <a:stretch>
            <a:fillRect/>
          </a:stretch>
        </p:blipFill>
        <p:spPr>
          <a:xfrm>
            <a:off x="0" y="0"/>
            <a:ext cx="18288000" cy="10287000"/>
          </a:xfrm>
          <a:prstGeom prst="rect">
            <a:avLst/>
          </a:prstGeom>
          <a:ln w="12700">
            <a:miter lim="400000"/>
          </a:ln>
        </p:spPr>
      </p:pic>
      <p:pic>
        <p:nvPicPr>
          <p:cNvPr id="100" name="Picture 4" descr="Picture 4"/>
          <p:cNvPicPr>
            <a:picLocks noChangeAspect="1"/>
          </p:cNvPicPr>
          <p:nvPr/>
        </p:nvPicPr>
        <p:blipFill>
          <a:blip r:embed="rId4">
            <a:extLst/>
          </a:blip>
          <a:stretch>
            <a:fillRect/>
          </a:stretch>
        </p:blipFill>
        <p:spPr>
          <a:xfrm>
            <a:off x="228600" y="4513922"/>
            <a:ext cx="7569200" cy="5781448"/>
          </a:xfrm>
          <a:prstGeom prst="rect">
            <a:avLst/>
          </a:prstGeom>
          <a:ln w="12700">
            <a:miter lim="400000"/>
          </a:ln>
        </p:spPr>
      </p:pic>
      <p:sp>
        <p:nvSpPr>
          <p:cNvPr id="101" name="TextBox 6"/>
          <p:cNvSpPr txBox="1"/>
          <p:nvPr/>
        </p:nvSpPr>
        <p:spPr>
          <a:xfrm>
            <a:off x="1585594" y="1054100"/>
            <a:ext cx="13497562" cy="956463"/>
          </a:xfrm>
          <a:prstGeom prst="rect">
            <a:avLst/>
          </a:prstGeom>
          <a:ln w="12700">
            <a:miter lim="400000"/>
          </a:ln>
          <a:effectLst>
            <a:outerShdw sx="100000" sy="100000" kx="0" ky="0" algn="b" rotWithShape="0" blurRad="50800" dist="50800" dir="5400000">
              <a:srgbClr val="000000">
                <a:alpha val="99000"/>
              </a:srgbClr>
            </a:outerShdw>
          </a:effectLst>
          <a:extLst>
            <a:ext uri="{C572A759-6A51-4108-AA02-DFA0A04FC94B}">
              <ma14:wrappingTextBoxFlag xmlns:ma14="http://schemas.microsoft.com/office/mac/drawingml/2011/main" val="1"/>
            </a:ext>
          </a:extLst>
        </p:spPr>
        <p:txBody>
          <a:bodyPr lIns="45719" rIns="45719">
            <a:spAutoFit/>
          </a:bodyPr>
          <a:lstStyle>
            <a:lvl1pPr>
              <a:defRPr sz="7200">
                <a:solidFill>
                  <a:srgbClr val="FFC000"/>
                </a:solidFill>
                <a:latin typeface="AgencyFB"/>
                <a:ea typeface="AgencyFB"/>
                <a:cs typeface="AgencyFB"/>
                <a:sym typeface="AgencyFB"/>
              </a:defRPr>
            </a:lvl1pPr>
          </a:lstStyle>
          <a:p>
            <a:pPr/>
            <a:r>
              <a:t>A final endearing word to a son…</a:t>
            </a:r>
          </a:p>
        </p:txBody>
      </p:sp>
      <p:sp>
        <p:nvSpPr>
          <p:cNvPr id="102" name="TextBox 2"/>
          <p:cNvSpPr txBox="1"/>
          <p:nvPr/>
        </p:nvSpPr>
        <p:spPr>
          <a:xfrm>
            <a:off x="7208519" y="2784011"/>
            <a:ext cx="10195562" cy="1108135"/>
          </a:xfrm>
          <a:prstGeom prst="rect">
            <a:avLst/>
          </a:prstGeom>
          <a:ln w="12700">
            <a:miter lim="400000"/>
          </a:ln>
          <a:effectLst>
            <a:outerShdw sx="100000" sy="100000" kx="0" ky="0" algn="b" rotWithShape="0" blurRad="50800" dist="50800" dir="5400000">
              <a:srgbClr val="000000">
                <a:alpha val="99000"/>
              </a:srgbClr>
            </a:outerShdw>
          </a:effectLst>
          <a:extLst>
            <a:ext uri="{C572A759-6A51-4108-AA02-DFA0A04FC94B}">
              <ma14:wrappingTextBoxFlag xmlns:ma14="http://schemas.microsoft.com/office/mac/drawingml/2011/main" val="1"/>
            </a:ext>
          </a:extLst>
        </p:spPr>
        <p:txBody>
          <a:bodyPr lIns="45719" rIns="45719">
            <a:spAutoFit/>
          </a:bodyPr>
          <a:lstStyle/>
          <a:p>
            <a:pPr>
              <a:defRPr sz="3600">
                <a:solidFill>
                  <a:srgbClr val="FFFFFF"/>
                </a:solidFill>
              </a:defRPr>
            </a:pPr>
            <a:r>
              <a:t>1 Timothy 1:2 NKJ</a:t>
            </a:r>
          </a:p>
          <a:p>
            <a:pPr>
              <a:defRPr i="1" sz="3600">
                <a:solidFill>
                  <a:srgbClr val="FFFFFF"/>
                </a:solidFill>
              </a:defRPr>
            </a:pPr>
            <a:r>
              <a:t>	To Timothy, </a:t>
            </a:r>
            <a:r>
              <a:rPr>
                <a:solidFill>
                  <a:srgbClr val="FFFF00"/>
                </a:solidFill>
              </a:rPr>
              <a:t>A TRUE SON</a:t>
            </a:r>
            <a:r>
              <a:t> in the faith...</a:t>
            </a:r>
          </a:p>
        </p:txBody>
      </p:sp>
      <p:sp>
        <p:nvSpPr>
          <p:cNvPr id="103" name="TextBox 5"/>
          <p:cNvSpPr txBox="1"/>
          <p:nvPr/>
        </p:nvSpPr>
        <p:spPr>
          <a:xfrm>
            <a:off x="7208519" y="4305300"/>
            <a:ext cx="10195562" cy="1108135"/>
          </a:xfrm>
          <a:prstGeom prst="rect">
            <a:avLst/>
          </a:prstGeom>
          <a:ln w="12700">
            <a:miter lim="400000"/>
          </a:ln>
          <a:effectLst>
            <a:outerShdw sx="100000" sy="100000" kx="0" ky="0" algn="b" rotWithShape="0" blurRad="50800" dist="50800" dir="5400000">
              <a:srgbClr val="000000">
                <a:alpha val="99000"/>
              </a:srgbClr>
            </a:outerShdw>
          </a:effectLst>
          <a:extLst>
            <a:ext uri="{C572A759-6A51-4108-AA02-DFA0A04FC94B}">
              <ma14:wrappingTextBoxFlag xmlns:ma14="http://schemas.microsoft.com/office/mac/drawingml/2011/main" val="1"/>
            </a:ext>
          </a:extLst>
        </p:spPr>
        <p:txBody>
          <a:bodyPr lIns="45719" rIns="45719">
            <a:spAutoFit/>
          </a:bodyPr>
          <a:lstStyle/>
          <a:p>
            <a:pPr>
              <a:defRPr sz="3600">
                <a:solidFill>
                  <a:srgbClr val="FFFFFF"/>
                </a:solidFill>
              </a:defRPr>
            </a:pPr>
            <a:r>
              <a:t>2 Timothy 1:2 NKJ</a:t>
            </a:r>
          </a:p>
          <a:p>
            <a:pPr>
              <a:defRPr i="1" sz="3600">
                <a:solidFill>
                  <a:srgbClr val="FFFFFF"/>
                </a:solidFill>
              </a:defRPr>
            </a:pPr>
            <a:r>
              <a:t>	To Timothy, </a:t>
            </a:r>
            <a:r>
              <a:rPr>
                <a:solidFill>
                  <a:srgbClr val="FFFF00"/>
                </a:solidFill>
              </a:rPr>
              <a:t>A BELOVED SON</a:t>
            </a:r>
            <a:r>
              <a:t>…</a:t>
            </a:r>
          </a:p>
        </p:txBody>
      </p:sp>
      <p:sp>
        <p:nvSpPr>
          <p:cNvPr id="104" name="TextBox 7"/>
          <p:cNvSpPr txBox="1"/>
          <p:nvPr/>
        </p:nvSpPr>
        <p:spPr>
          <a:xfrm>
            <a:off x="8072120" y="6527482"/>
            <a:ext cx="9530434" cy="1666935"/>
          </a:xfrm>
          <a:prstGeom prst="rect">
            <a:avLst/>
          </a:prstGeom>
          <a:ln w="12700">
            <a:miter lim="400000"/>
          </a:ln>
          <a:effectLst>
            <a:outerShdw sx="100000" sy="100000" kx="0" ky="0" algn="b" rotWithShape="0" blurRad="50800" dist="50800" dir="5400000">
              <a:srgbClr val="000000">
                <a:alpha val="99000"/>
              </a:srgbClr>
            </a:outerShdw>
          </a:effectLst>
          <a:extLst>
            <a:ext uri="{C572A759-6A51-4108-AA02-DFA0A04FC94B}">
              <ma14:wrappingTextBoxFlag xmlns:ma14="http://schemas.microsoft.com/office/mac/drawingml/2011/main" val="1"/>
            </a:ext>
          </a:extLst>
        </p:spPr>
        <p:txBody>
          <a:bodyPr lIns="45719" rIns="45719">
            <a:spAutoFit/>
          </a:bodyPr>
          <a:lstStyle/>
          <a:p>
            <a:pPr algn="ctr">
              <a:defRPr sz="3600">
                <a:solidFill>
                  <a:srgbClr val="FFFFFF"/>
                </a:solidFill>
              </a:defRPr>
            </a:pPr>
            <a:r>
              <a:t>2 Timothy 2:1 NKJ</a:t>
            </a:r>
          </a:p>
          <a:p>
            <a:pPr algn="ctr">
              <a:defRPr i="1" sz="3600">
                <a:solidFill>
                  <a:srgbClr val="FFFFFF"/>
                </a:solidFill>
              </a:defRPr>
            </a:pPr>
            <a:r>
              <a:t>You therefore, MY SON, </a:t>
            </a:r>
          </a:p>
          <a:p>
            <a:pPr algn="ctr">
              <a:defRPr i="1" sz="3600">
                <a:solidFill>
                  <a:srgbClr val="FFFF00"/>
                </a:solidFill>
              </a:defRPr>
            </a:pPr>
            <a:r>
              <a:t>BE STRONG IN THE GRACE</a:t>
            </a:r>
            <a:r>
              <a:rPr>
                <a:solidFill>
                  <a:srgbClr val="FFFFFF"/>
                </a:solidFill>
              </a:rPr>
              <a:t> that is in Christ Jesus.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8" name="Picture 1" descr="Picture 1"/>
          <p:cNvPicPr>
            <a:picLocks noChangeAspect="1"/>
          </p:cNvPicPr>
          <p:nvPr/>
        </p:nvPicPr>
        <p:blipFill>
          <a:blip r:embed="rId3">
            <a:extLst/>
          </a:blip>
          <a:stretch>
            <a:fillRect/>
          </a:stretch>
        </p:blipFill>
        <p:spPr>
          <a:xfrm>
            <a:off x="0" y="0"/>
            <a:ext cx="18288000" cy="10287000"/>
          </a:xfrm>
          <a:prstGeom prst="rect">
            <a:avLst/>
          </a:prstGeom>
          <a:ln w="12700">
            <a:miter lim="400000"/>
          </a:ln>
        </p:spPr>
      </p:pic>
      <p:pic>
        <p:nvPicPr>
          <p:cNvPr id="109" name="Picture 4" descr="Picture 4"/>
          <p:cNvPicPr>
            <a:picLocks noChangeAspect="1"/>
          </p:cNvPicPr>
          <p:nvPr/>
        </p:nvPicPr>
        <p:blipFill>
          <a:blip r:embed="rId4">
            <a:extLst/>
          </a:blip>
          <a:stretch>
            <a:fillRect/>
          </a:stretch>
        </p:blipFill>
        <p:spPr>
          <a:xfrm>
            <a:off x="228600" y="5813776"/>
            <a:ext cx="5867400" cy="4481593"/>
          </a:xfrm>
          <a:prstGeom prst="rect">
            <a:avLst/>
          </a:prstGeom>
          <a:ln w="12700">
            <a:miter lim="400000"/>
          </a:ln>
        </p:spPr>
      </p:pic>
      <p:sp>
        <p:nvSpPr>
          <p:cNvPr id="110" name="TextBox 6"/>
          <p:cNvSpPr txBox="1"/>
          <p:nvPr/>
        </p:nvSpPr>
        <p:spPr>
          <a:xfrm>
            <a:off x="1585594" y="1054100"/>
            <a:ext cx="13497562" cy="956463"/>
          </a:xfrm>
          <a:prstGeom prst="rect">
            <a:avLst/>
          </a:prstGeom>
          <a:ln w="12700">
            <a:miter lim="400000"/>
          </a:ln>
          <a:effectLst>
            <a:outerShdw sx="100000" sy="100000" kx="0" ky="0" algn="b" rotWithShape="0" blurRad="50800" dist="50800" dir="5400000">
              <a:srgbClr val="000000">
                <a:alpha val="99000"/>
              </a:srgbClr>
            </a:outerShdw>
          </a:effectLst>
          <a:extLst>
            <a:ext uri="{C572A759-6A51-4108-AA02-DFA0A04FC94B}">
              <ma14:wrappingTextBoxFlag xmlns:ma14="http://schemas.microsoft.com/office/mac/drawingml/2011/main" val="1"/>
            </a:ext>
          </a:extLst>
        </p:spPr>
        <p:txBody>
          <a:bodyPr lIns="45719" rIns="45719">
            <a:spAutoFit/>
          </a:bodyPr>
          <a:lstStyle>
            <a:lvl1pPr>
              <a:defRPr sz="7200">
                <a:solidFill>
                  <a:srgbClr val="FFC000"/>
                </a:solidFill>
                <a:latin typeface="AgencyFB"/>
                <a:ea typeface="AgencyFB"/>
                <a:cs typeface="AgencyFB"/>
                <a:sym typeface="AgencyFB"/>
              </a:defRPr>
            </a:lvl1pPr>
          </a:lstStyle>
          <a:p>
            <a:pPr/>
            <a:r>
              <a:t>Paul’s Paternal Care…</a:t>
            </a:r>
          </a:p>
        </p:txBody>
      </p:sp>
      <p:sp>
        <p:nvSpPr>
          <p:cNvPr id="111" name="TextBox 7"/>
          <p:cNvSpPr txBox="1"/>
          <p:nvPr/>
        </p:nvSpPr>
        <p:spPr>
          <a:xfrm>
            <a:off x="3703319" y="3162299"/>
            <a:ext cx="13853162" cy="3470336"/>
          </a:xfrm>
          <a:prstGeom prst="rect">
            <a:avLst/>
          </a:prstGeom>
          <a:ln w="12700">
            <a:miter lim="400000"/>
          </a:ln>
          <a:effectLst>
            <a:outerShdw sx="100000" sy="100000" kx="0" ky="0" algn="b" rotWithShape="0" blurRad="50800" dist="50800" dir="5400000">
              <a:srgbClr val="000000">
                <a:alpha val="99000"/>
              </a:srgbClr>
            </a:outerShdw>
          </a:effectLst>
          <a:extLst>
            <a:ext uri="{C572A759-6A51-4108-AA02-DFA0A04FC94B}">
              <ma14:wrappingTextBoxFlag xmlns:ma14="http://schemas.microsoft.com/office/mac/drawingml/2011/main" val="1"/>
            </a:ext>
          </a:extLst>
        </p:spPr>
        <p:txBody>
          <a:bodyPr lIns="45719" rIns="45719">
            <a:spAutoFit/>
          </a:bodyPr>
          <a:lstStyle/>
          <a:p>
            <a:pPr algn="ctr">
              <a:defRPr i="1" sz="3600">
                <a:solidFill>
                  <a:srgbClr val="FFFFFF"/>
                </a:solidFill>
              </a:defRPr>
            </a:pPr>
            <a:r>
              <a:t>I do not write these things to shame you, </a:t>
            </a:r>
          </a:p>
          <a:p>
            <a:pPr algn="ctr">
              <a:defRPr i="1" sz="3600">
                <a:solidFill>
                  <a:srgbClr val="FFFFFF"/>
                </a:solidFill>
              </a:defRPr>
            </a:pPr>
            <a:r>
              <a:t>but as my beloved children I warn you. </a:t>
            </a:r>
          </a:p>
          <a:p>
            <a:pPr algn="ctr">
              <a:defRPr i="1" sz="3600">
                <a:solidFill>
                  <a:srgbClr val="FFFFFF"/>
                </a:solidFill>
              </a:defRPr>
            </a:pPr>
            <a:r>
              <a:t>15 For though you might have TEN THOUSAND INSTRUCTORS IN CHRIST, </a:t>
            </a:r>
            <a:r>
              <a:rPr sz="4000" u="sng">
                <a:solidFill>
                  <a:srgbClr val="FFFF00"/>
                </a:solidFill>
              </a:rPr>
              <a:t>YET YOU DO NOT HAVE MANY </a:t>
            </a:r>
            <a:r>
              <a:rPr sz="4400" u="sng">
                <a:solidFill>
                  <a:srgbClr val="FFFF00"/>
                </a:solidFill>
              </a:rPr>
              <a:t>FATHERS</a:t>
            </a:r>
            <a:r>
              <a:t>; </a:t>
            </a:r>
          </a:p>
          <a:p>
            <a:pPr algn="ctr">
              <a:defRPr i="1" sz="3600">
                <a:solidFill>
                  <a:srgbClr val="FFFFFF"/>
                </a:solidFill>
              </a:defRPr>
            </a:pPr>
            <a:r>
              <a:t>for in Christ Jesus I have begotten you through the gospel.</a:t>
            </a:r>
          </a:p>
          <a:p>
            <a:pPr algn="ctr">
              <a:defRPr i="1" sz="3600">
                <a:solidFill>
                  <a:srgbClr val="FFFFFF"/>
                </a:solidFill>
              </a:defRPr>
            </a:pPr>
            <a:r>
              <a:t>1 Corinthians 4:14-15 NKJ</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5" name="Picture 1" descr="Picture 1"/>
          <p:cNvPicPr>
            <a:picLocks noChangeAspect="1"/>
          </p:cNvPicPr>
          <p:nvPr/>
        </p:nvPicPr>
        <p:blipFill>
          <a:blip r:embed="rId3">
            <a:extLst/>
          </a:blip>
          <a:stretch>
            <a:fillRect/>
          </a:stretch>
        </p:blipFill>
        <p:spPr>
          <a:xfrm>
            <a:off x="-26895" y="36239"/>
            <a:ext cx="18288001" cy="10287001"/>
          </a:xfrm>
          <a:prstGeom prst="rect">
            <a:avLst/>
          </a:prstGeom>
          <a:ln w="12700">
            <a:miter lim="400000"/>
          </a:ln>
        </p:spPr>
      </p:pic>
      <p:sp>
        <p:nvSpPr>
          <p:cNvPr id="116" name="TextBox 2"/>
          <p:cNvSpPr txBox="1"/>
          <p:nvPr/>
        </p:nvSpPr>
        <p:spPr>
          <a:xfrm>
            <a:off x="2179319" y="1836147"/>
            <a:ext cx="13497562" cy="1232104"/>
          </a:xfrm>
          <a:prstGeom prst="rect">
            <a:avLst/>
          </a:prstGeom>
          <a:ln w="12700">
            <a:miter lim="400000"/>
          </a:ln>
          <a:effectLst>
            <a:outerShdw sx="100000" sy="100000" kx="0" ky="0" algn="b" rotWithShape="0" blurRad="50800" dist="50800" dir="5400000">
              <a:srgbClr val="000000">
                <a:alpha val="99000"/>
              </a:srgbClr>
            </a:outerShdw>
          </a:effectLst>
          <a:extLst>
            <a:ext uri="{C572A759-6A51-4108-AA02-DFA0A04FC94B}">
              <ma14:wrappingTextBoxFlag xmlns:ma14="http://schemas.microsoft.com/office/mac/drawingml/2011/main" val="1"/>
            </a:ext>
          </a:extLst>
        </p:spPr>
        <p:txBody>
          <a:bodyPr lIns="45719" rIns="45719">
            <a:spAutoFit/>
          </a:bodyPr>
          <a:lstStyle/>
          <a:p>
            <a:pPr>
              <a:defRPr sz="9600">
                <a:solidFill>
                  <a:srgbClr val="FFC000"/>
                </a:solidFill>
                <a:latin typeface="AgencyFB"/>
                <a:ea typeface="AgencyFB"/>
                <a:cs typeface="AgencyFB"/>
                <a:sym typeface="AgencyFB"/>
              </a:defRPr>
            </a:pPr>
            <a:r>
              <a:t>I. S</a:t>
            </a:r>
            <a:r>
              <a:rPr sz="8000"/>
              <a:t>TAND FOR AN AUDIENCE OF </a:t>
            </a:r>
            <a:r>
              <a:rPr u="sng"/>
              <a:t>ONE</a:t>
            </a:r>
          </a:p>
        </p:txBody>
      </p:sp>
      <p:sp>
        <p:nvSpPr>
          <p:cNvPr id="117" name="TextBox 4"/>
          <p:cNvSpPr txBox="1"/>
          <p:nvPr/>
        </p:nvSpPr>
        <p:spPr>
          <a:xfrm>
            <a:off x="1311462" y="4265108"/>
            <a:ext cx="3505201" cy="3927734"/>
          </a:xfrm>
          <a:prstGeom prst="rect">
            <a:avLst/>
          </a:prstGeom>
          <a:ln w="28575">
            <a:solidFill>
              <a:srgbClr val="FFC000"/>
            </a:solidFill>
          </a:ln>
          <a:effectLst>
            <a:outerShdw sx="100000" sy="100000" kx="0" ky="0" algn="b" rotWithShape="0" blurRad="50800" dist="50800" dir="5400000">
              <a:srgbClr val="000000">
                <a:alpha val="99000"/>
              </a:srgbClr>
            </a:outerShdw>
          </a:effectLst>
          <a:extLst>
            <a:ext uri="{C572A759-6A51-4108-AA02-DFA0A04FC94B}">
              <ma14:wrappingTextBoxFlag xmlns:ma14="http://schemas.microsoft.com/office/mac/drawingml/2011/main" val="1"/>
            </a:ext>
          </a:extLst>
        </p:spPr>
        <p:txBody>
          <a:bodyPr lIns="45719" rIns="45719">
            <a:spAutoFit/>
          </a:bodyPr>
          <a:lstStyle/>
          <a:p>
            <a:pPr>
              <a:defRPr sz="2800">
                <a:solidFill>
                  <a:srgbClr val="FFFFFF"/>
                </a:solidFill>
              </a:defRPr>
            </a:pPr>
            <a:r>
              <a:t>Galatians 1:10</a:t>
            </a:r>
          </a:p>
          <a:p>
            <a:pPr>
              <a:defRPr sz="2800">
                <a:solidFill>
                  <a:srgbClr val="FFFFFF"/>
                </a:solidFill>
              </a:defRPr>
            </a:pPr>
            <a:r>
              <a:t>1 Thessalonians 2:4</a:t>
            </a:r>
          </a:p>
          <a:p>
            <a:pPr>
              <a:defRPr sz="2800">
                <a:solidFill>
                  <a:srgbClr val="FFFF00"/>
                </a:solidFill>
              </a:defRPr>
            </a:pPr>
            <a:r>
              <a:t>2 Timothy 1:6</a:t>
            </a:r>
          </a:p>
          <a:p>
            <a:pPr>
              <a:defRPr sz="2800">
                <a:solidFill>
                  <a:srgbClr val="FFFF00"/>
                </a:solidFill>
              </a:defRPr>
            </a:pPr>
            <a:r>
              <a:t>Proverbs 29:25</a:t>
            </a:r>
          </a:p>
          <a:p>
            <a:pPr>
              <a:defRPr sz="2800">
                <a:solidFill>
                  <a:srgbClr val="FFFFFF"/>
                </a:solidFill>
              </a:defRPr>
            </a:pPr>
            <a:r>
              <a:t>Romans 10:17</a:t>
            </a:r>
          </a:p>
          <a:p>
            <a:pPr>
              <a:defRPr sz="2800">
                <a:solidFill>
                  <a:srgbClr val="FFFFFF"/>
                </a:solidFill>
              </a:defRPr>
            </a:pPr>
            <a:r>
              <a:t>Joshua 1:8</a:t>
            </a:r>
          </a:p>
          <a:p>
            <a:pPr>
              <a:defRPr sz="2800">
                <a:solidFill>
                  <a:srgbClr val="FFFFFF"/>
                </a:solidFill>
              </a:defRPr>
            </a:pPr>
            <a:r>
              <a:t>Matthew 4:4</a:t>
            </a:r>
          </a:p>
          <a:p>
            <a:pPr>
              <a:defRPr sz="2800">
                <a:solidFill>
                  <a:srgbClr val="FFFFFF"/>
                </a:solidFill>
              </a:defRPr>
            </a:pPr>
            <a:r>
              <a:t>Acts 4:18-20</a:t>
            </a:r>
          </a:p>
          <a:p>
            <a:pPr>
              <a:defRPr sz="2800">
                <a:solidFill>
                  <a:srgbClr val="FFFF00"/>
                </a:solidFill>
              </a:defRPr>
            </a:pPr>
            <a:r>
              <a:t>Mark 8:38</a:t>
            </a:r>
          </a:p>
        </p:txBody>
      </p:sp>
      <p:sp>
        <p:nvSpPr>
          <p:cNvPr id="118" name="TextBox 5"/>
          <p:cNvSpPr txBox="1"/>
          <p:nvPr/>
        </p:nvSpPr>
        <p:spPr>
          <a:xfrm>
            <a:off x="5074919" y="3820061"/>
            <a:ext cx="11878312" cy="1223923"/>
          </a:xfrm>
          <a:prstGeom prst="rect">
            <a:avLst/>
          </a:prstGeom>
          <a:ln w="12700">
            <a:miter lim="400000"/>
          </a:ln>
          <a:effectLst>
            <a:outerShdw sx="100000" sy="100000" kx="0" ky="0" algn="b" rotWithShape="0" blurRad="50800" dist="50800" dir="5400000">
              <a:srgbClr val="000000">
                <a:alpha val="99000"/>
              </a:srgbClr>
            </a:outerShdw>
          </a:effectLst>
          <a:extLst>
            <a:ext uri="{C572A759-6A51-4108-AA02-DFA0A04FC94B}">
              <ma14:wrappingTextBoxFlag xmlns:ma14="http://schemas.microsoft.com/office/mac/drawingml/2011/main" val="1"/>
            </a:ext>
          </a:extLst>
        </p:spPr>
        <p:txBody>
          <a:bodyPr lIns="45719" rIns="45719">
            <a:spAutoFit/>
          </a:bodyPr>
          <a:lstStyle/>
          <a:p>
            <a:pPr algn="ctr">
              <a:defRPr sz="4000">
                <a:solidFill>
                  <a:srgbClr val="FFFFFF"/>
                </a:solidFill>
              </a:defRPr>
            </a:pPr>
            <a:r>
              <a:t>2 Timothy 2:15 NKJV</a:t>
            </a:r>
          </a:p>
          <a:p>
            <a:pPr algn="ctr">
              <a:defRPr i="1" sz="4000">
                <a:solidFill>
                  <a:srgbClr val="FFFFFF"/>
                </a:solidFill>
              </a:defRPr>
            </a:pPr>
            <a:r>
              <a:t>Be diligent to present yourself </a:t>
            </a:r>
            <a:r>
              <a:rPr>
                <a:solidFill>
                  <a:srgbClr val="FFFF00"/>
                </a:solidFill>
              </a:rPr>
              <a:t>APPROVED TO GOD</a:t>
            </a:r>
            <a:r>
              <a:t>…</a:t>
            </a:r>
          </a:p>
        </p:txBody>
      </p:sp>
      <p:pic>
        <p:nvPicPr>
          <p:cNvPr id="119" name="Picture 6" descr="Picture 6"/>
          <p:cNvPicPr>
            <a:picLocks noChangeAspect="1"/>
          </p:cNvPicPr>
          <p:nvPr/>
        </p:nvPicPr>
        <p:blipFill>
          <a:blip r:embed="rId4">
            <a:extLst/>
          </a:blip>
          <a:stretch>
            <a:fillRect/>
          </a:stretch>
        </p:blipFill>
        <p:spPr>
          <a:xfrm>
            <a:off x="12039600" y="5461841"/>
            <a:ext cx="6134223" cy="4685395"/>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3" name="Picture 1" descr="Picture 1"/>
          <p:cNvPicPr>
            <a:picLocks noChangeAspect="1"/>
          </p:cNvPicPr>
          <p:nvPr/>
        </p:nvPicPr>
        <p:blipFill>
          <a:blip r:embed="rId3">
            <a:extLst/>
          </a:blip>
          <a:stretch>
            <a:fillRect/>
          </a:stretch>
        </p:blipFill>
        <p:spPr>
          <a:xfrm>
            <a:off x="-26895" y="36239"/>
            <a:ext cx="18288001" cy="10287001"/>
          </a:xfrm>
          <a:prstGeom prst="rect">
            <a:avLst/>
          </a:prstGeom>
          <a:ln w="12700">
            <a:miter lim="400000"/>
          </a:ln>
        </p:spPr>
      </p:pic>
      <p:sp>
        <p:nvSpPr>
          <p:cNvPr id="124" name="TextBox 5"/>
          <p:cNvSpPr txBox="1"/>
          <p:nvPr/>
        </p:nvSpPr>
        <p:spPr>
          <a:xfrm>
            <a:off x="1091168" y="5524499"/>
            <a:ext cx="11414761" cy="3713124"/>
          </a:xfrm>
          <a:prstGeom prst="rect">
            <a:avLst/>
          </a:prstGeom>
          <a:ln w="12700">
            <a:miter lim="400000"/>
          </a:ln>
          <a:effectLst>
            <a:outerShdw sx="100000" sy="100000" kx="0" ky="0" algn="b" rotWithShape="0" blurRad="50800" dist="50800" dir="5400000">
              <a:srgbClr val="000000">
                <a:alpha val="99000"/>
              </a:srgbClr>
            </a:outerShdw>
          </a:effectLst>
          <a:extLst>
            <a:ext uri="{C572A759-6A51-4108-AA02-DFA0A04FC94B}">
              <ma14:wrappingTextBoxFlag xmlns:ma14="http://schemas.microsoft.com/office/mac/drawingml/2011/main" val="1"/>
            </a:ext>
          </a:extLst>
        </p:spPr>
        <p:txBody>
          <a:bodyPr lIns="45719" rIns="45719">
            <a:spAutoFit/>
          </a:bodyPr>
          <a:lstStyle/>
          <a:p>
            <a:pPr algn="ctr">
              <a:defRPr i="1" sz="4000">
                <a:solidFill>
                  <a:srgbClr val="FFFFFF"/>
                </a:solidFill>
              </a:defRPr>
            </a:pPr>
            <a:r>
              <a:t>For whoever is ashamed of Me and My words </a:t>
            </a:r>
          </a:p>
          <a:p>
            <a:pPr algn="ctr">
              <a:defRPr i="1" sz="4000">
                <a:solidFill>
                  <a:srgbClr val="FFFFFF"/>
                </a:solidFill>
              </a:defRPr>
            </a:pPr>
            <a:r>
              <a:t>in this adulterous and sinful generation, </a:t>
            </a:r>
          </a:p>
          <a:p>
            <a:pPr algn="ctr">
              <a:defRPr i="1" sz="4000">
                <a:solidFill>
                  <a:srgbClr val="FFFF00"/>
                </a:solidFill>
              </a:defRPr>
            </a:pPr>
            <a:r>
              <a:t>OF HIM THE SON OF MAN ALSO WILL BE ASHAMED </a:t>
            </a:r>
          </a:p>
          <a:p>
            <a:pPr algn="ctr">
              <a:defRPr i="1" sz="4000">
                <a:solidFill>
                  <a:srgbClr val="FFFFFF"/>
                </a:solidFill>
              </a:defRPr>
            </a:pPr>
            <a:r>
              <a:t>when He comes in the glory of His Father </a:t>
            </a:r>
          </a:p>
          <a:p>
            <a:pPr algn="ctr">
              <a:defRPr i="1" sz="4000">
                <a:solidFill>
                  <a:srgbClr val="FFFFFF"/>
                </a:solidFill>
              </a:defRPr>
            </a:pPr>
            <a:r>
              <a:t>with the holy angels.”</a:t>
            </a:r>
          </a:p>
          <a:p>
            <a:pPr algn="ctr">
              <a:defRPr i="1" sz="4000">
                <a:solidFill>
                  <a:srgbClr val="FFFFFF"/>
                </a:solidFill>
              </a:defRPr>
            </a:pPr>
            <a:r>
              <a:t>Mark 8:38 NKJ</a:t>
            </a:r>
          </a:p>
        </p:txBody>
      </p:sp>
      <p:pic>
        <p:nvPicPr>
          <p:cNvPr id="125" name="Picture 6" descr="Picture 6"/>
          <p:cNvPicPr>
            <a:picLocks noChangeAspect="1"/>
          </p:cNvPicPr>
          <p:nvPr/>
        </p:nvPicPr>
        <p:blipFill>
          <a:blip r:embed="rId4">
            <a:extLst/>
          </a:blip>
          <a:stretch>
            <a:fillRect/>
          </a:stretch>
        </p:blipFill>
        <p:spPr>
          <a:xfrm>
            <a:off x="12268200" y="5636447"/>
            <a:ext cx="5905623" cy="4510788"/>
          </a:xfrm>
          <a:prstGeom prst="rect">
            <a:avLst/>
          </a:prstGeom>
          <a:ln w="12700">
            <a:miter lim="400000"/>
          </a:ln>
        </p:spPr>
      </p:pic>
      <p:sp>
        <p:nvSpPr>
          <p:cNvPr id="126" name="TextBox 7"/>
          <p:cNvSpPr txBox="1"/>
          <p:nvPr/>
        </p:nvSpPr>
        <p:spPr>
          <a:xfrm>
            <a:off x="807719" y="1331688"/>
            <a:ext cx="13497562" cy="706201"/>
          </a:xfrm>
          <a:prstGeom prst="rect">
            <a:avLst/>
          </a:prstGeom>
          <a:ln w="12700">
            <a:miter lim="400000"/>
          </a:ln>
          <a:effectLst>
            <a:outerShdw sx="100000" sy="100000" kx="0" ky="0" algn="b" rotWithShape="0" blurRad="50800" dist="50800" dir="5400000">
              <a:srgbClr val="000000">
                <a:alpha val="99000"/>
              </a:srgbClr>
            </a:outerShdw>
          </a:effectLst>
          <a:extLst>
            <a:ext uri="{C572A759-6A51-4108-AA02-DFA0A04FC94B}">
              <ma14:wrappingTextBoxFlag xmlns:ma14="http://schemas.microsoft.com/office/mac/drawingml/2011/main" val="1"/>
            </a:ext>
          </a:extLst>
        </p:spPr>
        <p:txBody>
          <a:bodyPr lIns="45719" rIns="45719">
            <a:spAutoFit/>
          </a:bodyPr>
          <a:lstStyle>
            <a:lvl1pPr>
              <a:defRPr i="1" sz="4800">
                <a:solidFill>
                  <a:srgbClr val="FFC000"/>
                </a:solidFill>
              </a:defRPr>
            </a:lvl1pPr>
          </a:lstStyle>
          <a:p>
            <a:pPr/>
            <a:r>
              <a:t>I. Stand for an Audience of One (cont.)</a:t>
            </a:r>
          </a:p>
        </p:txBody>
      </p:sp>
      <p:sp>
        <p:nvSpPr>
          <p:cNvPr id="127" name="TextBox 8"/>
          <p:cNvSpPr txBox="1"/>
          <p:nvPr/>
        </p:nvSpPr>
        <p:spPr>
          <a:xfrm>
            <a:off x="2179319" y="2811439"/>
            <a:ext cx="11414762" cy="1909723"/>
          </a:xfrm>
          <a:prstGeom prst="rect">
            <a:avLst/>
          </a:prstGeom>
          <a:ln w="12700">
            <a:miter lim="400000"/>
          </a:ln>
          <a:effectLst>
            <a:outerShdw sx="100000" sy="100000" kx="0" ky="0" algn="b" rotWithShape="0" blurRad="50800" dist="50800" dir="5400000">
              <a:srgbClr val="000000">
                <a:alpha val="99000"/>
              </a:srgbClr>
            </a:outerShdw>
          </a:effectLst>
          <a:extLst>
            <a:ext uri="{C572A759-6A51-4108-AA02-DFA0A04FC94B}">
              <ma14:wrappingTextBoxFlag xmlns:ma14="http://schemas.microsoft.com/office/mac/drawingml/2011/main" val="1"/>
            </a:ext>
          </a:extLst>
        </p:spPr>
        <p:txBody>
          <a:bodyPr lIns="45719" rIns="45719">
            <a:spAutoFit/>
          </a:bodyPr>
          <a:lstStyle/>
          <a:p>
            <a:pPr algn="ctr">
              <a:defRPr i="1" sz="4000">
                <a:solidFill>
                  <a:srgbClr val="FFFF00"/>
                </a:solidFill>
              </a:defRPr>
            </a:pPr>
            <a:r>
              <a:t>THE FEAR OF MAN BRINGS </a:t>
            </a:r>
            <a:r>
              <a:rPr sz="4400" u="sng"/>
              <a:t>A SNARE</a:t>
            </a:r>
            <a:r>
              <a:t>,</a:t>
            </a:r>
          </a:p>
          <a:p>
            <a:pPr algn="ctr">
              <a:defRPr i="1" sz="4000">
                <a:solidFill>
                  <a:srgbClr val="FFFFFF"/>
                </a:solidFill>
              </a:defRPr>
            </a:pPr>
            <a:r>
              <a:t>But whoever trusts in the Lord shall be safe.</a:t>
            </a:r>
          </a:p>
          <a:p>
            <a:pPr algn="ctr">
              <a:defRPr i="1" sz="4000">
                <a:solidFill>
                  <a:srgbClr val="FFFFFF"/>
                </a:solidFill>
              </a:defRPr>
            </a:pPr>
            <a:r>
              <a:t>Proverbs 29:25 NKJ</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1" name="Picture 1" descr="Picture 1"/>
          <p:cNvPicPr>
            <a:picLocks noChangeAspect="1"/>
          </p:cNvPicPr>
          <p:nvPr/>
        </p:nvPicPr>
        <p:blipFill>
          <a:blip r:embed="rId3">
            <a:extLst/>
          </a:blip>
          <a:stretch>
            <a:fillRect/>
          </a:stretch>
        </p:blipFill>
        <p:spPr>
          <a:xfrm>
            <a:off x="0" y="0"/>
            <a:ext cx="18288000" cy="10287000"/>
          </a:xfrm>
          <a:prstGeom prst="rect">
            <a:avLst/>
          </a:prstGeom>
          <a:ln w="12700">
            <a:miter lim="400000"/>
          </a:ln>
        </p:spPr>
      </p:pic>
      <p:sp>
        <p:nvSpPr>
          <p:cNvPr id="132" name="TextBox 2"/>
          <p:cNvSpPr txBox="1"/>
          <p:nvPr/>
        </p:nvSpPr>
        <p:spPr>
          <a:xfrm>
            <a:off x="1569719" y="1790700"/>
            <a:ext cx="14843762" cy="1148690"/>
          </a:xfrm>
          <a:prstGeom prst="rect">
            <a:avLst/>
          </a:prstGeom>
          <a:ln w="12700">
            <a:miter lim="400000"/>
          </a:ln>
          <a:effectLst>
            <a:outerShdw sx="100000" sy="100000" kx="0" ky="0" algn="b" rotWithShape="0" blurRad="50800" dist="50800" dir="5400000">
              <a:srgbClr val="000000">
                <a:alpha val="99000"/>
              </a:srgbClr>
            </a:outerShdw>
          </a:effectLst>
          <a:extLst>
            <a:ext uri="{C572A759-6A51-4108-AA02-DFA0A04FC94B}">
              <ma14:wrappingTextBoxFlag xmlns:ma14="http://schemas.microsoft.com/office/mac/drawingml/2011/main" val="1"/>
            </a:ext>
          </a:extLst>
        </p:spPr>
        <p:txBody>
          <a:bodyPr lIns="45719" rIns="45719">
            <a:spAutoFit/>
          </a:bodyPr>
          <a:lstStyle/>
          <a:p>
            <a:pPr>
              <a:defRPr sz="8800">
                <a:solidFill>
                  <a:srgbClr val="FFC000"/>
                </a:solidFill>
                <a:latin typeface="AgencyFB"/>
                <a:ea typeface="AgencyFB"/>
                <a:cs typeface="AgencyFB"/>
                <a:sym typeface="AgencyFB"/>
              </a:defRPr>
            </a:pPr>
            <a:r>
              <a:t>II. W</a:t>
            </a:r>
            <a:r>
              <a:rPr sz="7200"/>
              <a:t>HY IT MATTERS TO </a:t>
            </a:r>
            <a:r>
              <a:t>S</a:t>
            </a:r>
            <a:r>
              <a:rPr sz="7200"/>
              <a:t>TAND, AND NOT </a:t>
            </a:r>
            <a:r>
              <a:t>S</a:t>
            </a:r>
            <a:r>
              <a:rPr sz="7200"/>
              <a:t>WERVE</a:t>
            </a:r>
          </a:p>
        </p:txBody>
      </p:sp>
      <p:sp>
        <p:nvSpPr>
          <p:cNvPr id="133" name="TextBox 3"/>
          <p:cNvSpPr txBox="1"/>
          <p:nvPr/>
        </p:nvSpPr>
        <p:spPr>
          <a:xfrm>
            <a:off x="5684519" y="3924300"/>
            <a:ext cx="11878312" cy="1223923"/>
          </a:xfrm>
          <a:prstGeom prst="rect">
            <a:avLst/>
          </a:prstGeom>
          <a:ln w="12700">
            <a:miter lim="400000"/>
          </a:ln>
          <a:effectLst>
            <a:outerShdw sx="100000" sy="100000" kx="0" ky="0" algn="b" rotWithShape="0" blurRad="50800" dist="50800" dir="5400000">
              <a:srgbClr val="000000">
                <a:alpha val="99000"/>
              </a:srgbClr>
            </a:outerShdw>
          </a:effectLst>
          <a:extLst>
            <a:ext uri="{C572A759-6A51-4108-AA02-DFA0A04FC94B}">
              <ma14:wrappingTextBoxFlag xmlns:ma14="http://schemas.microsoft.com/office/mac/drawingml/2011/main" val="1"/>
            </a:ext>
          </a:extLst>
        </p:spPr>
        <p:txBody>
          <a:bodyPr lIns="45719" rIns="45719">
            <a:spAutoFit/>
          </a:bodyPr>
          <a:lstStyle/>
          <a:p>
            <a:pPr algn="ctr">
              <a:defRPr sz="4000">
                <a:solidFill>
                  <a:srgbClr val="FFFFFF"/>
                </a:solidFill>
              </a:defRPr>
            </a:pPr>
            <a:r>
              <a:t>2 Timothy 2:15 NKJV</a:t>
            </a:r>
          </a:p>
          <a:p>
            <a:pPr algn="ctr">
              <a:defRPr i="1" sz="4000">
                <a:solidFill>
                  <a:srgbClr val="FFFFFF"/>
                </a:solidFill>
              </a:defRPr>
            </a:pPr>
            <a:r>
              <a:t>Be diligent……</a:t>
            </a:r>
            <a:r>
              <a:rPr>
                <a:solidFill>
                  <a:srgbClr val="FFFF00"/>
                </a:solidFill>
              </a:rPr>
              <a:t>RIGHTLY DIVIDING</a:t>
            </a:r>
            <a:r>
              <a:t> the word of truth.</a:t>
            </a:r>
          </a:p>
        </p:txBody>
      </p:sp>
      <p:sp>
        <p:nvSpPr>
          <p:cNvPr id="134" name="TextBox 5"/>
          <p:cNvSpPr txBox="1"/>
          <p:nvPr/>
        </p:nvSpPr>
        <p:spPr>
          <a:xfrm>
            <a:off x="990600" y="3928681"/>
            <a:ext cx="3505200" cy="3495934"/>
          </a:xfrm>
          <a:prstGeom prst="rect">
            <a:avLst/>
          </a:prstGeom>
          <a:ln w="28575">
            <a:solidFill>
              <a:srgbClr val="FFC000"/>
            </a:solidFill>
          </a:ln>
          <a:effectLst>
            <a:outerShdw sx="100000" sy="100000" kx="0" ky="0" algn="b" rotWithShape="0" blurRad="50800" dist="50800" dir="5400000">
              <a:srgbClr val="000000">
                <a:alpha val="99000"/>
              </a:srgbClr>
            </a:outerShdw>
          </a:effectLst>
          <a:extLst>
            <a:ext uri="{C572A759-6A51-4108-AA02-DFA0A04FC94B}">
              <ma14:wrappingTextBoxFlag xmlns:ma14="http://schemas.microsoft.com/office/mac/drawingml/2011/main" val="1"/>
            </a:ext>
          </a:extLst>
        </p:spPr>
        <p:txBody>
          <a:bodyPr lIns="45719" rIns="45719">
            <a:spAutoFit/>
          </a:bodyPr>
          <a:lstStyle/>
          <a:p>
            <a:pPr>
              <a:defRPr sz="2800">
                <a:solidFill>
                  <a:srgbClr val="FFFF00"/>
                </a:solidFill>
              </a:defRPr>
            </a:pPr>
            <a:r>
              <a:t>Hebrews 4:12</a:t>
            </a:r>
          </a:p>
          <a:p>
            <a:pPr>
              <a:defRPr sz="2800">
                <a:solidFill>
                  <a:srgbClr val="FFFFFF"/>
                </a:solidFill>
              </a:defRPr>
            </a:pPr>
            <a:r>
              <a:t>Acts 20:25-31</a:t>
            </a:r>
          </a:p>
          <a:p>
            <a:pPr>
              <a:defRPr sz="2800">
                <a:solidFill>
                  <a:srgbClr val="FFFFFF"/>
                </a:solidFill>
              </a:defRPr>
            </a:pPr>
            <a:r>
              <a:t>2 Timothy 3:16-17</a:t>
            </a:r>
          </a:p>
          <a:p>
            <a:pPr>
              <a:defRPr sz="2800">
                <a:solidFill>
                  <a:srgbClr val="FFFFFF"/>
                </a:solidFill>
              </a:defRPr>
            </a:pPr>
            <a:r>
              <a:t>Proverbs 4:25-27</a:t>
            </a:r>
          </a:p>
          <a:p>
            <a:pPr>
              <a:defRPr sz="2800">
                <a:solidFill>
                  <a:srgbClr val="FFFF00"/>
                </a:solidFill>
              </a:defRPr>
            </a:pPr>
            <a:r>
              <a:t>1 Timothy 4:16</a:t>
            </a:r>
          </a:p>
          <a:p>
            <a:pPr>
              <a:defRPr sz="2800">
                <a:solidFill>
                  <a:srgbClr val="FFFFFF"/>
                </a:solidFill>
              </a:defRPr>
            </a:pPr>
            <a:r>
              <a:t>Isaiah 40:6-8</a:t>
            </a:r>
          </a:p>
          <a:p>
            <a:pPr>
              <a:defRPr sz="2800">
                <a:solidFill>
                  <a:srgbClr val="FFFF00"/>
                </a:solidFill>
              </a:defRPr>
            </a:pPr>
            <a:r>
              <a:t>Daniel 12:3</a:t>
            </a:r>
          </a:p>
          <a:p>
            <a:pPr>
              <a:defRPr sz="2800">
                <a:solidFill>
                  <a:srgbClr val="FFFFFF"/>
                </a:solidFill>
              </a:defRPr>
            </a:pPr>
            <a:r>
              <a:t>Ecclesiastes 12:11</a:t>
            </a:r>
          </a:p>
        </p:txBody>
      </p:sp>
      <p:pic>
        <p:nvPicPr>
          <p:cNvPr id="135" name="Picture 6" descr="Picture 6"/>
          <p:cNvPicPr>
            <a:picLocks noChangeAspect="1"/>
          </p:cNvPicPr>
          <p:nvPr/>
        </p:nvPicPr>
        <p:blipFill>
          <a:blip r:embed="rId4">
            <a:extLst/>
          </a:blip>
          <a:stretch>
            <a:fillRect/>
          </a:stretch>
        </p:blipFill>
        <p:spPr>
          <a:xfrm>
            <a:off x="11963400" y="5574386"/>
            <a:ext cx="6133108" cy="4688231"/>
          </a:xfrm>
          <a:prstGeom prst="rect">
            <a:avLst/>
          </a:prstGeom>
          <a:ln w="12700">
            <a:miter lim="400000"/>
          </a:ln>
        </p:spPr>
      </p:pic>
      <p:sp>
        <p:nvSpPr>
          <p:cNvPr id="136" name="TextBox 7"/>
          <p:cNvSpPr txBox="1"/>
          <p:nvPr/>
        </p:nvSpPr>
        <p:spPr>
          <a:xfrm>
            <a:off x="4846319" y="6839256"/>
            <a:ext cx="7241691" cy="1740159"/>
          </a:xfrm>
          <a:prstGeom prst="rect">
            <a:avLst/>
          </a:prstGeom>
          <a:ln w="12700">
            <a:miter lim="400000"/>
          </a:ln>
          <a:effectLst>
            <a:outerShdw sx="100000" sy="100000" kx="0" ky="0" algn="b" rotWithShape="0" blurRad="50800" dist="50800" dir="5400000">
              <a:srgbClr val="000000">
                <a:alpha val="99000"/>
              </a:srgbClr>
            </a:outerShdw>
          </a:effectLst>
          <a:extLst>
            <a:ext uri="{C572A759-6A51-4108-AA02-DFA0A04FC94B}">
              <ma14:wrappingTextBoxFlag xmlns:ma14="http://schemas.microsoft.com/office/mac/drawingml/2011/main" val="1"/>
            </a:ext>
          </a:extLst>
        </p:spPr>
        <p:txBody>
          <a:bodyPr lIns="45719" rIns="45719">
            <a:spAutoFit/>
          </a:bodyPr>
          <a:lstStyle/>
          <a:p>
            <a:pPr>
              <a:defRPr i="1" sz="2800">
                <a:solidFill>
                  <a:srgbClr val="FFFFFF"/>
                </a:solidFill>
              </a:defRPr>
            </a:pPr>
            <a:r>
              <a:t>(Vs. 17-18) </a:t>
            </a:r>
          </a:p>
          <a:p>
            <a:pPr algn="ctr">
              <a:defRPr i="1" sz="2800">
                <a:solidFill>
                  <a:srgbClr val="FFFFFF"/>
                </a:solidFill>
              </a:defRPr>
            </a:pPr>
            <a:r>
              <a:t>…</a:t>
            </a:r>
            <a:r>
              <a:rPr>
                <a:solidFill>
                  <a:srgbClr val="FFFF00"/>
                </a:solidFill>
              </a:rPr>
              <a:t>their message will SPREAD LIKE CANCER</a:t>
            </a:r>
            <a:r>
              <a:t>. </a:t>
            </a:r>
          </a:p>
          <a:p>
            <a:pPr algn="ctr">
              <a:defRPr i="1" sz="2800">
                <a:solidFill>
                  <a:srgbClr val="FFFFFF"/>
                </a:solidFill>
              </a:defRPr>
            </a:pPr>
            <a:r>
              <a:t>Hymenaeus and Philetus are of this sort, </a:t>
            </a:r>
          </a:p>
          <a:p>
            <a:pPr algn="ctr">
              <a:defRPr i="1" sz="2800">
                <a:solidFill>
                  <a:srgbClr val="FFFFFF"/>
                </a:solidFill>
              </a:defRPr>
            </a:pPr>
            <a:r>
              <a:t>18 who have strayed concerning the truth…</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0" name="Picture 1" descr="Picture 1"/>
          <p:cNvPicPr>
            <a:picLocks noChangeAspect="1"/>
          </p:cNvPicPr>
          <p:nvPr/>
        </p:nvPicPr>
        <p:blipFill>
          <a:blip r:embed="rId3">
            <a:extLst/>
          </a:blip>
          <a:stretch>
            <a:fillRect/>
          </a:stretch>
        </p:blipFill>
        <p:spPr>
          <a:xfrm>
            <a:off x="0" y="0"/>
            <a:ext cx="18288000" cy="10287000"/>
          </a:xfrm>
          <a:prstGeom prst="rect">
            <a:avLst/>
          </a:prstGeom>
          <a:ln w="12700">
            <a:miter lim="400000"/>
          </a:ln>
        </p:spPr>
      </p:pic>
      <p:sp>
        <p:nvSpPr>
          <p:cNvPr id="141" name="TextBox 3"/>
          <p:cNvSpPr txBox="1"/>
          <p:nvPr/>
        </p:nvSpPr>
        <p:spPr>
          <a:xfrm>
            <a:off x="2331719" y="2857500"/>
            <a:ext cx="11878312" cy="2532023"/>
          </a:xfrm>
          <a:prstGeom prst="rect">
            <a:avLst/>
          </a:prstGeom>
          <a:ln w="12700">
            <a:miter lim="400000"/>
          </a:ln>
          <a:effectLst>
            <a:outerShdw sx="100000" sy="100000" kx="0" ky="0" algn="b" rotWithShape="0" blurRad="50800" dist="50800" dir="5400000">
              <a:srgbClr val="000000">
                <a:alpha val="99000"/>
              </a:srgbClr>
            </a:outerShdw>
          </a:effectLst>
          <a:extLst>
            <a:ext uri="{C572A759-6A51-4108-AA02-DFA0A04FC94B}">
              <ma14:wrappingTextBoxFlag xmlns:ma14="http://schemas.microsoft.com/office/mac/drawingml/2011/main" val="1"/>
            </a:ext>
          </a:extLst>
        </p:spPr>
        <p:txBody>
          <a:bodyPr lIns="45719" rIns="45719">
            <a:spAutoFit/>
          </a:bodyPr>
          <a:lstStyle/>
          <a:p>
            <a:pPr algn="ctr">
              <a:defRPr i="1" sz="4000">
                <a:solidFill>
                  <a:srgbClr val="FFFFFF"/>
                </a:solidFill>
              </a:defRPr>
            </a:pPr>
            <a:r>
              <a:t>Take heed to yourself and to the doctrine. </a:t>
            </a:r>
          </a:p>
          <a:p>
            <a:pPr algn="ctr">
              <a:defRPr i="1" sz="4000">
                <a:solidFill>
                  <a:srgbClr val="FFFFFF"/>
                </a:solidFill>
              </a:defRPr>
            </a:pPr>
            <a:r>
              <a:t>Continue in them, for in doing this you will </a:t>
            </a:r>
          </a:p>
          <a:p>
            <a:pPr algn="ctr">
              <a:defRPr i="1" sz="4400" u="sng">
                <a:solidFill>
                  <a:srgbClr val="FFFF00"/>
                </a:solidFill>
              </a:defRPr>
            </a:pPr>
            <a:r>
              <a:t>SAVE BOTH</a:t>
            </a:r>
            <a:r>
              <a:rPr sz="4000" u="none"/>
              <a:t> YOURSELF AND THOSE WHO HEAR YOU.</a:t>
            </a:r>
            <a:endParaRPr sz="4000" u="none"/>
          </a:p>
          <a:p>
            <a:pPr algn="ctr">
              <a:defRPr i="1" sz="4000">
                <a:solidFill>
                  <a:srgbClr val="FFFFFF"/>
                </a:solidFill>
              </a:defRPr>
            </a:pPr>
            <a:r>
              <a:t>1 Timothy 4:16 NKJ</a:t>
            </a:r>
          </a:p>
        </p:txBody>
      </p:sp>
      <p:pic>
        <p:nvPicPr>
          <p:cNvPr id="142" name="Picture 6" descr="Picture 6"/>
          <p:cNvPicPr>
            <a:picLocks noChangeAspect="1"/>
          </p:cNvPicPr>
          <p:nvPr/>
        </p:nvPicPr>
        <p:blipFill>
          <a:blip r:embed="rId4">
            <a:extLst/>
          </a:blip>
          <a:stretch>
            <a:fillRect/>
          </a:stretch>
        </p:blipFill>
        <p:spPr>
          <a:xfrm>
            <a:off x="11963400" y="5574386"/>
            <a:ext cx="6133108" cy="4688231"/>
          </a:xfrm>
          <a:prstGeom prst="rect">
            <a:avLst/>
          </a:prstGeom>
          <a:ln w="12700">
            <a:miter lim="400000"/>
          </a:ln>
        </p:spPr>
      </p:pic>
      <p:sp>
        <p:nvSpPr>
          <p:cNvPr id="143" name="TextBox 8"/>
          <p:cNvSpPr txBox="1"/>
          <p:nvPr/>
        </p:nvSpPr>
        <p:spPr>
          <a:xfrm>
            <a:off x="807719" y="1331688"/>
            <a:ext cx="13497562" cy="706201"/>
          </a:xfrm>
          <a:prstGeom prst="rect">
            <a:avLst/>
          </a:prstGeom>
          <a:ln w="12700">
            <a:miter lim="400000"/>
          </a:ln>
          <a:effectLst>
            <a:outerShdw sx="100000" sy="100000" kx="0" ky="0" algn="b" rotWithShape="0" blurRad="50800" dist="50800" dir="5400000">
              <a:srgbClr val="000000">
                <a:alpha val="99000"/>
              </a:srgbClr>
            </a:outerShdw>
          </a:effectLst>
          <a:extLst>
            <a:ext uri="{C572A759-6A51-4108-AA02-DFA0A04FC94B}">
              <ma14:wrappingTextBoxFlag xmlns:ma14="http://schemas.microsoft.com/office/mac/drawingml/2011/main" val="1"/>
            </a:ext>
          </a:extLst>
        </p:spPr>
        <p:txBody>
          <a:bodyPr lIns="45719" rIns="45719">
            <a:spAutoFit/>
          </a:bodyPr>
          <a:lstStyle>
            <a:lvl1pPr>
              <a:defRPr i="1" sz="4800">
                <a:solidFill>
                  <a:srgbClr val="FFC000"/>
                </a:solidFill>
              </a:defRPr>
            </a:lvl1pPr>
          </a:lstStyle>
          <a:p>
            <a:pPr/>
            <a:r>
              <a:t>II. Why it matters to Stand, and Not Swerve (cont.)</a:t>
            </a:r>
          </a:p>
        </p:txBody>
      </p:sp>
      <p:sp>
        <p:nvSpPr>
          <p:cNvPr id="144" name="TextBox 9"/>
          <p:cNvSpPr txBox="1"/>
          <p:nvPr/>
        </p:nvSpPr>
        <p:spPr>
          <a:xfrm>
            <a:off x="960119" y="5905499"/>
            <a:ext cx="11878312" cy="3154324"/>
          </a:xfrm>
          <a:prstGeom prst="rect">
            <a:avLst/>
          </a:prstGeom>
          <a:ln w="12700">
            <a:miter lim="400000"/>
          </a:ln>
          <a:effectLst>
            <a:outerShdw sx="100000" sy="100000" kx="0" ky="0" algn="b" rotWithShape="0" blurRad="50800" dist="50800" dir="5400000">
              <a:srgbClr val="000000">
                <a:alpha val="99000"/>
              </a:srgbClr>
            </a:outerShdw>
          </a:effectLst>
          <a:extLst>
            <a:ext uri="{C572A759-6A51-4108-AA02-DFA0A04FC94B}">
              <ma14:wrappingTextBoxFlag xmlns:ma14="http://schemas.microsoft.com/office/mac/drawingml/2011/main" val="1"/>
            </a:ext>
          </a:extLst>
        </p:spPr>
        <p:txBody>
          <a:bodyPr lIns="45719" rIns="45719">
            <a:spAutoFit/>
          </a:bodyPr>
          <a:lstStyle/>
          <a:p>
            <a:pPr algn="ctr">
              <a:defRPr i="1" sz="4000">
                <a:solidFill>
                  <a:srgbClr val="FFFFFF"/>
                </a:solidFill>
              </a:defRPr>
            </a:pPr>
            <a:r>
              <a:t>Those who are wise shall shine</a:t>
            </a:r>
          </a:p>
          <a:p>
            <a:pPr algn="ctr">
              <a:defRPr i="1" sz="4000">
                <a:solidFill>
                  <a:srgbClr val="FFFFFF"/>
                </a:solidFill>
              </a:defRPr>
            </a:pPr>
            <a:r>
              <a:t>Like the brightness of the firmament,</a:t>
            </a:r>
          </a:p>
          <a:p>
            <a:pPr algn="ctr">
              <a:defRPr i="1" sz="4000">
                <a:solidFill>
                  <a:srgbClr val="FFFFFF"/>
                </a:solidFill>
              </a:defRPr>
            </a:pPr>
            <a:r>
              <a:t>And those who turn many to righteousness</a:t>
            </a:r>
          </a:p>
          <a:p>
            <a:pPr algn="ctr">
              <a:defRPr i="1" sz="4400" u="sng">
                <a:solidFill>
                  <a:srgbClr val="FFFF00"/>
                </a:solidFill>
              </a:defRPr>
            </a:pPr>
            <a:r>
              <a:t>LIKE THE STARS</a:t>
            </a:r>
            <a:r>
              <a:rPr u="none"/>
              <a:t> </a:t>
            </a:r>
            <a:r>
              <a:rPr sz="4000" u="none"/>
              <a:t>FOREVER AND EVER.</a:t>
            </a:r>
            <a:endParaRPr sz="4000" u="none"/>
          </a:p>
          <a:p>
            <a:pPr algn="ctr">
              <a:defRPr i="1" sz="4000">
                <a:solidFill>
                  <a:srgbClr val="FFFFFF"/>
                </a:solidFill>
              </a:defRPr>
            </a:pPr>
            <a:r>
              <a:t>Daniel 12:13 NKJ</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8" name="Picture 1" descr="Picture 1"/>
          <p:cNvPicPr>
            <a:picLocks noChangeAspect="1"/>
          </p:cNvPicPr>
          <p:nvPr/>
        </p:nvPicPr>
        <p:blipFill>
          <a:blip r:embed="rId3">
            <a:extLst/>
          </a:blip>
          <a:stretch>
            <a:fillRect/>
          </a:stretch>
        </p:blipFill>
        <p:spPr>
          <a:xfrm>
            <a:off x="0" y="0"/>
            <a:ext cx="18288000" cy="10287000"/>
          </a:xfrm>
          <a:prstGeom prst="rect">
            <a:avLst/>
          </a:prstGeom>
          <a:ln w="12700">
            <a:miter lim="400000"/>
          </a:ln>
        </p:spPr>
      </p:pic>
      <p:sp>
        <p:nvSpPr>
          <p:cNvPr id="149" name="TextBox 2"/>
          <p:cNvSpPr txBox="1"/>
          <p:nvPr/>
        </p:nvSpPr>
        <p:spPr>
          <a:xfrm>
            <a:off x="1334769" y="1790700"/>
            <a:ext cx="15993112" cy="1148690"/>
          </a:xfrm>
          <a:prstGeom prst="rect">
            <a:avLst/>
          </a:prstGeom>
          <a:ln w="12700">
            <a:miter lim="400000"/>
          </a:ln>
          <a:effectLst>
            <a:outerShdw sx="100000" sy="100000" kx="0" ky="0" algn="b" rotWithShape="0" blurRad="50800" dist="50800" dir="5400000">
              <a:srgbClr val="000000">
                <a:alpha val="99000"/>
              </a:srgbClr>
            </a:outerShdw>
          </a:effectLst>
          <a:extLst>
            <a:ext uri="{C572A759-6A51-4108-AA02-DFA0A04FC94B}">
              <ma14:wrappingTextBoxFlag xmlns:ma14="http://schemas.microsoft.com/office/mac/drawingml/2011/main" val="1"/>
            </a:ext>
          </a:extLst>
        </p:spPr>
        <p:txBody>
          <a:bodyPr lIns="45719" rIns="45719">
            <a:spAutoFit/>
          </a:bodyPr>
          <a:lstStyle/>
          <a:p>
            <a:pPr>
              <a:defRPr sz="8800">
                <a:solidFill>
                  <a:srgbClr val="FFC000"/>
                </a:solidFill>
                <a:latin typeface="AgencyFB"/>
                <a:ea typeface="AgencyFB"/>
                <a:cs typeface="AgencyFB"/>
                <a:sym typeface="AgencyFB"/>
              </a:defRPr>
            </a:pPr>
            <a:r>
              <a:t>III. C</a:t>
            </a:r>
            <a:r>
              <a:rPr sz="7200"/>
              <a:t>HARACTERISTICS OF AN </a:t>
            </a:r>
            <a:r>
              <a:t>A</a:t>
            </a:r>
            <a:r>
              <a:rPr sz="7200"/>
              <a:t>PPROVED </a:t>
            </a:r>
            <a:r>
              <a:t>W</a:t>
            </a:r>
            <a:r>
              <a:rPr sz="7200"/>
              <a:t>ORKMAN</a:t>
            </a:r>
          </a:p>
        </p:txBody>
      </p:sp>
      <p:sp>
        <p:nvSpPr>
          <p:cNvPr id="150" name="TextBox 3"/>
          <p:cNvSpPr txBox="1"/>
          <p:nvPr/>
        </p:nvSpPr>
        <p:spPr>
          <a:xfrm>
            <a:off x="5074919" y="3619706"/>
            <a:ext cx="11878312" cy="1846224"/>
          </a:xfrm>
          <a:prstGeom prst="rect">
            <a:avLst/>
          </a:prstGeom>
          <a:ln w="12700">
            <a:miter lim="400000"/>
          </a:ln>
          <a:effectLst>
            <a:outerShdw sx="100000" sy="100000" kx="0" ky="0" algn="b" rotWithShape="0" blurRad="50800" dist="50800" dir="5400000">
              <a:srgbClr val="000000">
                <a:alpha val="99000"/>
              </a:srgbClr>
            </a:outerShdw>
          </a:effectLst>
          <a:extLst>
            <a:ext uri="{C572A759-6A51-4108-AA02-DFA0A04FC94B}">
              <ma14:wrappingTextBoxFlag xmlns:ma14="http://schemas.microsoft.com/office/mac/drawingml/2011/main" val="1"/>
            </a:ext>
          </a:extLst>
        </p:spPr>
        <p:txBody>
          <a:bodyPr lIns="45719" rIns="45719">
            <a:spAutoFit/>
          </a:bodyPr>
          <a:lstStyle/>
          <a:p>
            <a:pPr algn="ctr">
              <a:defRPr sz="4000">
                <a:solidFill>
                  <a:srgbClr val="FFFFFF"/>
                </a:solidFill>
              </a:defRPr>
            </a:pPr>
            <a:r>
              <a:t>2 Timothy 2:15 NKJV</a:t>
            </a:r>
          </a:p>
          <a:p>
            <a:pPr algn="ctr">
              <a:defRPr i="1" sz="4000">
                <a:solidFill>
                  <a:srgbClr val="FFFFFF"/>
                </a:solidFill>
              </a:defRPr>
            </a:pPr>
            <a:r>
              <a:t>Be diligent to present yourself….</a:t>
            </a:r>
          </a:p>
          <a:p>
            <a:pPr algn="ctr">
              <a:defRPr i="1" sz="4000">
                <a:solidFill>
                  <a:srgbClr val="FFFFFF"/>
                </a:solidFill>
              </a:defRPr>
            </a:pPr>
            <a:r>
              <a:t>…</a:t>
            </a:r>
            <a:r>
              <a:rPr>
                <a:solidFill>
                  <a:srgbClr val="FFFF00"/>
                </a:solidFill>
              </a:rPr>
              <a:t>A WORKER</a:t>
            </a:r>
            <a:r>
              <a:t> who does </a:t>
            </a:r>
            <a:r>
              <a:rPr>
                <a:solidFill>
                  <a:srgbClr val="FFFF00"/>
                </a:solidFill>
              </a:rPr>
              <a:t>NOT</a:t>
            </a:r>
            <a:r>
              <a:t> need to be </a:t>
            </a:r>
            <a:r>
              <a:rPr>
                <a:solidFill>
                  <a:srgbClr val="FFFF00"/>
                </a:solidFill>
              </a:rPr>
              <a:t>ASHAMED</a:t>
            </a:r>
            <a:r>
              <a:t>…</a:t>
            </a:r>
          </a:p>
        </p:txBody>
      </p:sp>
      <p:pic>
        <p:nvPicPr>
          <p:cNvPr id="151" name="Picture 4" descr="Picture 4"/>
          <p:cNvPicPr>
            <a:picLocks noChangeAspect="1"/>
          </p:cNvPicPr>
          <p:nvPr/>
        </p:nvPicPr>
        <p:blipFill>
          <a:blip r:embed="rId4">
            <a:extLst/>
          </a:blip>
          <a:stretch>
            <a:fillRect/>
          </a:stretch>
        </p:blipFill>
        <p:spPr>
          <a:xfrm>
            <a:off x="12268200" y="5807378"/>
            <a:ext cx="5828308" cy="4455238"/>
          </a:xfrm>
          <a:prstGeom prst="rect">
            <a:avLst/>
          </a:prstGeom>
          <a:ln w="12700">
            <a:miter lim="400000"/>
          </a:ln>
        </p:spPr>
      </p:pic>
      <p:sp>
        <p:nvSpPr>
          <p:cNvPr id="152" name="TextBox 5"/>
          <p:cNvSpPr txBox="1"/>
          <p:nvPr/>
        </p:nvSpPr>
        <p:spPr>
          <a:xfrm>
            <a:off x="1289050" y="4229099"/>
            <a:ext cx="3505200" cy="3064134"/>
          </a:xfrm>
          <a:prstGeom prst="rect">
            <a:avLst/>
          </a:prstGeom>
          <a:ln w="28575">
            <a:solidFill>
              <a:srgbClr val="FFC000"/>
            </a:solidFill>
          </a:ln>
          <a:effectLst>
            <a:outerShdw sx="100000" sy="100000" kx="0" ky="0" algn="b" rotWithShape="0" blurRad="50800" dist="50800" dir="5400000">
              <a:srgbClr val="000000">
                <a:alpha val="99000"/>
              </a:srgbClr>
            </a:outerShdw>
          </a:effectLst>
          <a:extLst>
            <a:ext uri="{C572A759-6A51-4108-AA02-DFA0A04FC94B}">
              <ma14:wrappingTextBoxFlag xmlns:ma14="http://schemas.microsoft.com/office/mac/drawingml/2011/main" val="1"/>
            </a:ext>
          </a:extLst>
        </p:spPr>
        <p:txBody>
          <a:bodyPr lIns="45719" rIns="45719">
            <a:spAutoFit/>
          </a:bodyPr>
          <a:lstStyle/>
          <a:p>
            <a:pPr>
              <a:defRPr sz="2800">
                <a:solidFill>
                  <a:srgbClr val="FFFFFF"/>
                </a:solidFill>
              </a:defRPr>
            </a:pPr>
            <a:r>
              <a:t>Matthew 16:24</a:t>
            </a:r>
          </a:p>
          <a:p>
            <a:pPr>
              <a:defRPr sz="2800">
                <a:solidFill>
                  <a:srgbClr val="FFFF00"/>
                </a:solidFill>
              </a:defRPr>
            </a:pPr>
            <a:r>
              <a:t>Joshua 5:13-14</a:t>
            </a:r>
          </a:p>
          <a:p>
            <a:pPr>
              <a:defRPr sz="2800">
                <a:solidFill>
                  <a:srgbClr val="FFFFFF"/>
                </a:solidFill>
              </a:defRPr>
            </a:pPr>
            <a:r>
              <a:t>John 8:32</a:t>
            </a:r>
          </a:p>
          <a:p>
            <a:pPr>
              <a:defRPr sz="2800">
                <a:solidFill>
                  <a:srgbClr val="FFFF00"/>
                </a:solidFill>
              </a:defRPr>
            </a:pPr>
            <a:r>
              <a:t>1 Corinthians 9:27</a:t>
            </a:r>
          </a:p>
          <a:p>
            <a:pPr>
              <a:defRPr sz="2800">
                <a:solidFill>
                  <a:srgbClr val="FFFF00"/>
                </a:solidFill>
              </a:defRPr>
            </a:pPr>
            <a:r>
              <a:t>2 Timothy 4:1-3</a:t>
            </a:r>
          </a:p>
          <a:p>
            <a:pPr>
              <a:defRPr sz="2800">
                <a:solidFill>
                  <a:srgbClr val="FFFFFF"/>
                </a:solidFill>
              </a:defRPr>
            </a:pPr>
            <a:r>
              <a:t>Ecclesiastes 11:4</a:t>
            </a:r>
          </a:p>
          <a:p>
            <a:pPr>
              <a:defRPr sz="2800">
                <a:solidFill>
                  <a:srgbClr val="FFFFFF"/>
                </a:solidFill>
              </a:defRPr>
            </a:pPr>
            <a:r>
              <a:t>Matthew 25:23</a:t>
            </a:r>
          </a:p>
        </p:txBody>
      </p:sp>
      <p:sp>
        <p:nvSpPr>
          <p:cNvPr id="153" name="TextBox 6"/>
          <p:cNvSpPr txBox="1"/>
          <p:nvPr/>
        </p:nvSpPr>
        <p:spPr>
          <a:xfrm>
            <a:off x="5532119" y="6220717"/>
            <a:ext cx="6270270" cy="1666936"/>
          </a:xfrm>
          <a:prstGeom prst="rect">
            <a:avLst/>
          </a:prstGeom>
          <a:ln w="12700">
            <a:miter lim="400000"/>
          </a:ln>
          <a:effectLst>
            <a:outerShdw sx="100000" sy="100000" kx="0" ky="0" algn="b" rotWithShape="0" blurRad="50800" dist="50800" dir="5400000">
              <a:srgbClr val="000000">
                <a:alpha val="99000"/>
              </a:srgbClr>
            </a:outerShdw>
          </a:effectLst>
          <a:extLst>
            <a:ext uri="{C572A759-6A51-4108-AA02-DFA0A04FC94B}">
              <ma14:wrappingTextBoxFlag xmlns:ma14="http://schemas.microsoft.com/office/mac/drawingml/2011/main" val="1"/>
            </a:ext>
          </a:extLst>
        </p:spPr>
        <p:txBody>
          <a:bodyPr lIns="45719" rIns="45719">
            <a:spAutoFit/>
          </a:bodyPr>
          <a:lstStyle/>
          <a:p>
            <a:pPr>
              <a:defRPr sz="3600">
                <a:solidFill>
                  <a:srgbClr val="FF0000"/>
                </a:solidFill>
              </a:defRPr>
            </a:pPr>
            <a:r>
              <a:t>→</a:t>
            </a:r>
            <a:r>
              <a:rPr>
                <a:solidFill>
                  <a:srgbClr val="FFFFFF"/>
                </a:solidFill>
              </a:rPr>
              <a:t> Good Soldier (Vs.3-4)</a:t>
            </a:r>
            <a:endParaRPr>
              <a:solidFill>
                <a:srgbClr val="FFFFFF"/>
              </a:solidFill>
            </a:endParaRPr>
          </a:p>
          <a:p>
            <a:pPr>
              <a:defRPr sz="3600">
                <a:solidFill>
                  <a:srgbClr val="FF0000"/>
                </a:solidFill>
              </a:defRPr>
            </a:pPr>
            <a:r>
              <a:t>→ </a:t>
            </a:r>
            <a:r>
              <a:rPr>
                <a:solidFill>
                  <a:srgbClr val="FFFFFF"/>
                </a:solidFill>
              </a:rPr>
              <a:t>Compliant Athlete (Vs.5)</a:t>
            </a:r>
            <a:endParaRPr>
              <a:solidFill>
                <a:srgbClr val="FFFFFF"/>
              </a:solidFill>
            </a:endParaRPr>
          </a:p>
          <a:p>
            <a:pPr>
              <a:defRPr sz="3600">
                <a:solidFill>
                  <a:srgbClr val="FF0000"/>
                </a:solidFill>
              </a:defRPr>
            </a:pPr>
            <a:r>
              <a:t>→</a:t>
            </a:r>
            <a:r>
              <a:rPr>
                <a:solidFill>
                  <a:srgbClr val="FFFFFF"/>
                </a:solidFill>
              </a:rPr>
              <a:t> Diligent Farmer (Vs. 6)</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7" name="Picture 1" descr="Picture 1"/>
          <p:cNvPicPr>
            <a:picLocks noChangeAspect="1"/>
          </p:cNvPicPr>
          <p:nvPr/>
        </p:nvPicPr>
        <p:blipFill>
          <a:blip r:embed="rId3">
            <a:extLst/>
          </a:blip>
          <a:stretch>
            <a:fillRect/>
          </a:stretch>
        </p:blipFill>
        <p:spPr>
          <a:xfrm>
            <a:off x="0" y="0"/>
            <a:ext cx="18288000" cy="10287000"/>
          </a:xfrm>
          <a:prstGeom prst="rect">
            <a:avLst/>
          </a:prstGeom>
          <a:ln w="12700">
            <a:miter lim="400000"/>
          </a:ln>
        </p:spPr>
      </p:pic>
      <p:pic>
        <p:nvPicPr>
          <p:cNvPr id="158" name="Picture 4" descr="Picture 4"/>
          <p:cNvPicPr>
            <a:picLocks noChangeAspect="1"/>
          </p:cNvPicPr>
          <p:nvPr/>
        </p:nvPicPr>
        <p:blipFill>
          <a:blip r:embed="rId4">
            <a:extLst/>
          </a:blip>
          <a:stretch>
            <a:fillRect/>
          </a:stretch>
        </p:blipFill>
        <p:spPr>
          <a:xfrm>
            <a:off x="12197190" y="5753098"/>
            <a:ext cx="5899318" cy="4509518"/>
          </a:xfrm>
          <a:prstGeom prst="rect">
            <a:avLst/>
          </a:prstGeom>
          <a:ln w="12700">
            <a:miter lim="400000"/>
          </a:ln>
        </p:spPr>
      </p:pic>
      <p:sp>
        <p:nvSpPr>
          <p:cNvPr id="159" name="TextBox 7"/>
          <p:cNvSpPr txBox="1"/>
          <p:nvPr/>
        </p:nvSpPr>
        <p:spPr>
          <a:xfrm>
            <a:off x="807719" y="1331688"/>
            <a:ext cx="13497562" cy="706201"/>
          </a:xfrm>
          <a:prstGeom prst="rect">
            <a:avLst/>
          </a:prstGeom>
          <a:ln w="12700">
            <a:miter lim="400000"/>
          </a:ln>
          <a:effectLst>
            <a:outerShdw sx="100000" sy="100000" kx="0" ky="0" algn="b" rotWithShape="0" blurRad="50800" dist="50800" dir="5400000">
              <a:srgbClr val="000000">
                <a:alpha val="99000"/>
              </a:srgbClr>
            </a:outerShdw>
          </a:effectLst>
          <a:extLst>
            <a:ext uri="{C572A759-6A51-4108-AA02-DFA0A04FC94B}">
              <ma14:wrappingTextBoxFlag xmlns:ma14="http://schemas.microsoft.com/office/mac/drawingml/2011/main" val="1"/>
            </a:ext>
          </a:extLst>
        </p:spPr>
        <p:txBody>
          <a:bodyPr lIns="45719" rIns="45719">
            <a:spAutoFit/>
          </a:bodyPr>
          <a:lstStyle>
            <a:lvl1pPr>
              <a:defRPr i="1" sz="4800">
                <a:solidFill>
                  <a:srgbClr val="FFC000"/>
                </a:solidFill>
              </a:defRPr>
            </a:lvl1pPr>
          </a:lstStyle>
          <a:p>
            <a:pPr/>
            <a:r>
              <a:t>III. Characteristics of an Approved Workman (cont.)</a:t>
            </a:r>
          </a:p>
        </p:txBody>
      </p:sp>
      <p:sp>
        <p:nvSpPr>
          <p:cNvPr id="160" name="TextBox 9"/>
          <p:cNvSpPr txBox="1"/>
          <p:nvPr/>
        </p:nvSpPr>
        <p:spPr>
          <a:xfrm>
            <a:off x="2788919" y="2558245"/>
            <a:ext cx="11878312" cy="2532023"/>
          </a:xfrm>
          <a:prstGeom prst="rect">
            <a:avLst/>
          </a:prstGeom>
          <a:ln w="12700">
            <a:miter lim="400000"/>
          </a:ln>
          <a:effectLst>
            <a:outerShdw sx="100000" sy="100000" kx="0" ky="0" algn="b" rotWithShape="0" blurRad="50800" dist="50800" dir="5400000">
              <a:srgbClr val="000000">
                <a:alpha val="99000"/>
              </a:srgbClr>
            </a:outerShdw>
          </a:effectLst>
          <a:extLst>
            <a:ext uri="{C572A759-6A51-4108-AA02-DFA0A04FC94B}">
              <ma14:wrappingTextBoxFlag xmlns:ma14="http://schemas.microsoft.com/office/mac/drawingml/2011/main" val="1"/>
            </a:ext>
          </a:extLst>
        </p:spPr>
        <p:txBody>
          <a:bodyPr lIns="45719" rIns="45719">
            <a:spAutoFit/>
          </a:bodyPr>
          <a:lstStyle/>
          <a:p>
            <a:pPr algn="ctr">
              <a:defRPr i="1" sz="4000">
                <a:solidFill>
                  <a:srgbClr val="FFFFFF"/>
                </a:solidFill>
              </a:defRPr>
            </a:pPr>
            <a:r>
              <a:t>But I discipline my body and bring it into subjection, </a:t>
            </a:r>
          </a:p>
          <a:p>
            <a:pPr algn="ctr">
              <a:defRPr i="1" sz="4400" u="sng">
                <a:solidFill>
                  <a:srgbClr val="FFFF00"/>
                </a:solidFill>
              </a:defRPr>
            </a:pPr>
            <a:r>
              <a:t>LEST</a:t>
            </a:r>
            <a:r>
              <a:rPr sz="4000" u="none">
                <a:solidFill>
                  <a:srgbClr val="FFFFFF"/>
                </a:solidFill>
              </a:rPr>
              <a:t>, when I have preached to others, </a:t>
            </a:r>
            <a:endParaRPr sz="4000" u="none">
              <a:solidFill>
                <a:srgbClr val="FFFFFF"/>
              </a:solidFill>
            </a:endParaRPr>
          </a:p>
          <a:p>
            <a:pPr algn="ctr">
              <a:defRPr i="1" sz="4000">
                <a:solidFill>
                  <a:srgbClr val="FFFF00"/>
                </a:solidFill>
              </a:defRPr>
            </a:pPr>
            <a:r>
              <a:t>I MYSELF SHOULD BECOME DISQUALIFIED.</a:t>
            </a:r>
          </a:p>
          <a:p>
            <a:pPr algn="ctr">
              <a:defRPr i="1" sz="4000">
                <a:solidFill>
                  <a:srgbClr val="FFFFFF"/>
                </a:solidFill>
              </a:defRPr>
            </a:pPr>
            <a:r>
              <a:t>1 Corinthians 9:27 NKJ</a:t>
            </a:r>
          </a:p>
        </p:txBody>
      </p:sp>
      <p:sp>
        <p:nvSpPr>
          <p:cNvPr id="161" name="TextBox 10"/>
          <p:cNvSpPr txBox="1"/>
          <p:nvPr/>
        </p:nvSpPr>
        <p:spPr>
          <a:xfrm>
            <a:off x="812201" y="5372100"/>
            <a:ext cx="11878311" cy="4335423"/>
          </a:xfrm>
          <a:prstGeom prst="rect">
            <a:avLst/>
          </a:prstGeom>
          <a:ln w="12700">
            <a:miter lim="400000"/>
          </a:ln>
          <a:effectLst>
            <a:outerShdw sx="100000" sy="100000" kx="0" ky="0" algn="b" rotWithShape="0" blurRad="50800" dist="50800" dir="5400000">
              <a:srgbClr val="000000">
                <a:alpha val="99000"/>
              </a:srgbClr>
            </a:outerShdw>
          </a:effectLst>
          <a:extLst>
            <a:ext uri="{C572A759-6A51-4108-AA02-DFA0A04FC94B}">
              <ma14:wrappingTextBoxFlag xmlns:ma14="http://schemas.microsoft.com/office/mac/drawingml/2011/main" val="1"/>
            </a:ext>
          </a:extLst>
        </p:spPr>
        <p:txBody>
          <a:bodyPr lIns="45719" rIns="45719">
            <a:spAutoFit/>
          </a:bodyPr>
          <a:lstStyle/>
          <a:p>
            <a:pPr algn="ctr">
              <a:defRPr i="1" sz="4000">
                <a:solidFill>
                  <a:srgbClr val="FFFFFF"/>
                </a:solidFill>
              </a:defRPr>
            </a:pPr>
            <a:r>
              <a:t>I charge you therefore before God and the Lord Jesus Christ, who will judge the living and the dead at His appearing and His kingdom: </a:t>
            </a:r>
          </a:p>
          <a:p>
            <a:pPr algn="ctr">
              <a:defRPr i="1" sz="4000">
                <a:solidFill>
                  <a:srgbClr val="FFFFFF"/>
                </a:solidFill>
              </a:defRPr>
            </a:pPr>
            <a:r>
              <a:t>2 </a:t>
            </a:r>
            <a:r>
              <a:rPr u="sng">
                <a:solidFill>
                  <a:srgbClr val="FFFF00"/>
                </a:solidFill>
              </a:rPr>
              <a:t>PREACH THE WORD</a:t>
            </a:r>
            <a:r>
              <a:rPr>
                <a:solidFill>
                  <a:srgbClr val="FFFF00"/>
                </a:solidFill>
              </a:rPr>
              <a:t>! </a:t>
            </a:r>
            <a:r>
              <a:t>Be ready in season </a:t>
            </a:r>
          </a:p>
          <a:p>
            <a:pPr algn="ctr">
              <a:defRPr i="1" sz="4000">
                <a:solidFill>
                  <a:srgbClr val="FFFFFF"/>
                </a:solidFill>
              </a:defRPr>
            </a:pPr>
            <a:r>
              <a:t>and out of season. Convince, rebuke, exhort, </a:t>
            </a:r>
          </a:p>
          <a:p>
            <a:pPr algn="ctr">
              <a:defRPr i="1" sz="4000">
                <a:solidFill>
                  <a:srgbClr val="FFFFFF"/>
                </a:solidFill>
              </a:defRPr>
            </a:pPr>
            <a:r>
              <a:t>with all longsuffering and teaching.</a:t>
            </a:r>
          </a:p>
          <a:p>
            <a:pPr algn="ctr">
              <a:defRPr i="1" sz="4000">
                <a:solidFill>
                  <a:srgbClr val="FFFFFF"/>
                </a:solidFill>
              </a:defRPr>
            </a:pPr>
            <a:r>
              <a:t> 2 Timothy 4:1-3 RVR</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