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34B89-56F6-8D49-8094-98DBF5083019}" type="datetimeFigureOut">
              <a:rPr lang="en-US" smtClean="0"/>
              <a:t>6/9/26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A0F02-6A24-6945-A35C-8DDCC82F70A7}" type="slidenum">
              <a:rPr lang="en-US" smtClean="0"/>
              <a:t>‹#›</a:t>
            </a:fld>
            <a:endParaRPr lang="en-US"/>
          </a:p>
        </p:txBody>
      </p:sp>
    </p:spTree>
    <p:extLst>
      <p:ext uri="{BB962C8B-B14F-4D97-AF65-F5344CB8AC3E}">
        <p14:creationId xmlns:p14="http://schemas.microsoft.com/office/powerpoint/2010/main" val="204650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E2E2-D871-3CE7-35FD-ABF4B9785D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624BD-3A83-D788-1092-289299A51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22A874-4C05-F696-2945-F511E0EBCE78}"/>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5" name="Footer Placeholder 4">
            <a:extLst>
              <a:ext uri="{FF2B5EF4-FFF2-40B4-BE49-F238E27FC236}">
                <a16:creationId xmlns:a16="http://schemas.microsoft.com/office/drawing/2014/main" id="{E28F1D12-AA8F-D6E7-F5F2-52185FB2F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C87B4-9A9F-8B5F-4025-F1EF0B971F4E}"/>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290703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840F-CE5B-21F6-DE34-128A3D2C5D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90083-28D9-86FC-477E-EE9445AD6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3D7B0-3056-7324-DB44-F4DB8740FE27}"/>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5" name="Footer Placeholder 4">
            <a:extLst>
              <a:ext uri="{FF2B5EF4-FFF2-40B4-BE49-F238E27FC236}">
                <a16:creationId xmlns:a16="http://schemas.microsoft.com/office/drawing/2014/main" id="{495A9A4F-B338-D3A5-0E5C-D440A6039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891D8-9304-E49D-7C56-EFC6DDB88720}"/>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143689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EBBE15-C767-78D5-298F-5A098E470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2DB19F-FD8D-1081-1A7E-ED4942D7A9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E7243-DEC5-938C-4161-8C270D5C412F}"/>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5" name="Footer Placeholder 4">
            <a:extLst>
              <a:ext uri="{FF2B5EF4-FFF2-40B4-BE49-F238E27FC236}">
                <a16:creationId xmlns:a16="http://schemas.microsoft.com/office/drawing/2014/main" id="{8B4DCD17-F5C4-7534-5742-14430548A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E9897-1E2A-522F-2687-D0B97495A9ED}"/>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193925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64E6-EB64-1CFC-C8B6-CCECCD6C4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AFAD7-4F8F-A06C-247D-FCFBD7F02C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8F87B-A2DA-75AE-D6DD-C24F81F4715C}"/>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5" name="Footer Placeholder 4">
            <a:extLst>
              <a:ext uri="{FF2B5EF4-FFF2-40B4-BE49-F238E27FC236}">
                <a16:creationId xmlns:a16="http://schemas.microsoft.com/office/drawing/2014/main" id="{836AC2FC-E53E-AD47-F075-F0B5DD09F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BF78E-CFFC-E9BB-46E8-621277E7A882}"/>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392657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F5D9-9193-CAC6-6E93-13DE56E88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E20708-BCC9-3697-F883-8EBD1CB776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1B1A8-2221-3395-A67A-373D558213C5}"/>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5" name="Footer Placeholder 4">
            <a:extLst>
              <a:ext uri="{FF2B5EF4-FFF2-40B4-BE49-F238E27FC236}">
                <a16:creationId xmlns:a16="http://schemas.microsoft.com/office/drawing/2014/main" id="{450AAEB5-2323-5B2B-338F-A01F37B6E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A0DF6-473D-57D7-9D52-8E1BDEFE2503}"/>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406085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CE84-8DFB-792C-92EC-8B6530B56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F822B-A863-D556-C20A-2DDB43742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20A58-E5CC-EDBF-A24F-6B5E4911BD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1F6A6F-C388-00A4-60DE-020CDA00C808}"/>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6" name="Footer Placeholder 5">
            <a:extLst>
              <a:ext uri="{FF2B5EF4-FFF2-40B4-BE49-F238E27FC236}">
                <a16:creationId xmlns:a16="http://schemas.microsoft.com/office/drawing/2014/main" id="{A1EADB72-10E3-04B5-B559-B51776315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819BF-9C43-B5E2-911B-6E26C97014D0}"/>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7735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2AD8-16ED-72D5-CD78-2ABE6C269E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8F99CA-6003-CCDF-84B6-42201A396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DF4B78-26C5-7591-5FAC-D9800FC58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BC112A-02F6-5DCA-8962-AC6A8FEE5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58AB82-A2E4-257F-7169-C8EFFC5286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D6F01-C5C1-BE46-EA73-FE037CE0EA0D}"/>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8" name="Footer Placeholder 7">
            <a:extLst>
              <a:ext uri="{FF2B5EF4-FFF2-40B4-BE49-F238E27FC236}">
                <a16:creationId xmlns:a16="http://schemas.microsoft.com/office/drawing/2014/main" id="{A39D0C64-806B-DFF7-8BB8-8BA7495EC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DAFF6-CC75-3DDE-F3C0-2E3FD499F94F}"/>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276661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C832-F4CD-8053-A3CD-49FB3636C4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272BB0-8A4D-A2BE-D6D4-8E35F161AD2B}"/>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4" name="Footer Placeholder 3">
            <a:extLst>
              <a:ext uri="{FF2B5EF4-FFF2-40B4-BE49-F238E27FC236}">
                <a16:creationId xmlns:a16="http://schemas.microsoft.com/office/drawing/2014/main" id="{C34B31C0-576B-AA16-EE47-D8CA76331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D3AE1-8048-C923-17E9-DE06E96EB627}"/>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23586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F98B7-D031-68D9-48E2-AF4A28B0199D}"/>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3" name="Footer Placeholder 2">
            <a:extLst>
              <a:ext uri="{FF2B5EF4-FFF2-40B4-BE49-F238E27FC236}">
                <a16:creationId xmlns:a16="http://schemas.microsoft.com/office/drawing/2014/main" id="{DE39848B-D30B-49E0-9134-F1C328DE10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6A2C7B-EB82-3A53-81C4-8C416DE1B022}"/>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295972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64F0-AB3D-7284-9F27-312F16392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D0A92-B917-26AA-230D-46D689325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9454C-2528-B3A5-41D6-22C506FAF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743CE-F508-6D57-9ED0-64748DC1FD8B}"/>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6" name="Footer Placeholder 5">
            <a:extLst>
              <a:ext uri="{FF2B5EF4-FFF2-40B4-BE49-F238E27FC236}">
                <a16:creationId xmlns:a16="http://schemas.microsoft.com/office/drawing/2014/main" id="{CF673A47-B446-191B-7B7D-0A09ADBD2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4459F-F3C1-268A-064C-3B0A6C9400C1}"/>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247983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4463-D631-E995-5C7E-E707C259B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BDD7EE-92B5-70FD-5205-81E591995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48150-5154-C293-EDB6-BC074940A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F6B45-AB78-A5B9-73F8-E5D9654B9DDB}"/>
              </a:ext>
            </a:extLst>
          </p:cNvPr>
          <p:cNvSpPr>
            <a:spLocks noGrp="1"/>
          </p:cNvSpPr>
          <p:nvPr>
            <p:ph type="dt" sz="half" idx="10"/>
          </p:nvPr>
        </p:nvSpPr>
        <p:spPr/>
        <p:txBody>
          <a:bodyPr/>
          <a:lstStyle/>
          <a:p>
            <a:fld id="{40F71554-364D-F248-B19F-A37ACE0EE63C}" type="datetimeFigureOut">
              <a:rPr lang="en-US" smtClean="0"/>
              <a:t>6/8/26</a:t>
            </a:fld>
            <a:endParaRPr lang="en-US"/>
          </a:p>
        </p:txBody>
      </p:sp>
      <p:sp>
        <p:nvSpPr>
          <p:cNvPr id="6" name="Footer Placeholder 5">
            <a:extLst>
              <a:ext uri="{FF2B5EF4-FFF2-40B4-BE49-F238E27FC236}">
                <a16:creationId xmlns:a16="http://schemas.microsoft.com/office/drawing/2014/main" id="{0364D383-37AA-253B-68D5-C94667B8C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05E46-FC77-93F7-131D-123F5D3E1F22}"/>
              </a:ext>
            </a:extLst>
          </p:cNvPr>
          <p:cNvSpPr>
            <a:spLocks noGrp="1"/>
          </p:cNvSpPr>
          <p:nvPr>
            <p:ph type="sldNum" sz="quarter" idx="12"/>
          </p:nvPr>
        </p:nvSpPr>
        <p:spPr/>
        <p:txBody>
          <a:bodyPr/>
          <a:lstStyle/>
          <a:p>
            <a:fld id="{E21A47BB-C64B-BB45-B136-1515B5584AFE}" type="slidenum">
              <a:rPr lang="en-US" smtClean="0"/>
              <a:t>‹#›</a:t>
            </a:fld>
            <a:endParaRPr lang="en-US"/>
          </a:p>
        </p:txBody>
      </p:sp>
    </p:spTree>
    <p:extLst>
      <p:ext uri="{BB962C8B-B14F-4D97-AF65-F5344CB8AC3E}">
        <p14:creationId xmlns:p14="http://schemas.microsoft.com/office/powerpoint/2010/main" val="140783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CD52A-4D3E-037C-D82D-E28424CD8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F8B366-2683-4A89-508C-A7C1DE99B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50188-530F-CA95-0BE7-000A34F99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F71554-364D-F248-B19F-A37ACE0EE63C}" type="datetimeFigureOut">
              <a:rPr lang="en-US" smtClean="0"/>
              <a:t>6/8/26</a:t>
            </a:fld>
            <a:endParaRPr lang="en-US"/>
          </a:p>
        </p:txBody>
      </p:sp>
      <p:sp>
        <p:nvSpPr>
          <p:cNvPr id="5" name="Footer Placeholder 4">
            <a:extLst>
              <a:ext uri="{FF2B5EF4-FFF2-40B4-BE49-F238E27FC236}">
                <a16:creationId xmlns:a16="http://schemas.microsoft.com/office/drawing/2014/main" id="{81600A22-A871-B25D-8007-0767B2427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2B3883-9033-EE2B-438F-7980E9D3D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1A47BB-C64B-BB45-B136-1515B5584AFE}" type="slidenum">
              <a:rPr lang="en-US" smtClean="0"/>
              <a:t>‹#›</a:t>
            </a:fld>
            <a:endParaRPr lang="en-US"/>
          </a:p>
        </p:txBody>
      </p:sp>
    </p:spTree>
    <p:extLst>
      <p:ext uri="{BB962C8B-B14F-4D97-AF65-F5344CB8AC3E}">
        <p14:creationId xmlns:p14="http://schemas.microsoft.com/office/powerpoint/2010/main" val="295560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361E338-FA9F-E180-A1E5-0EB894EB703B}"/>
              </a:ext>
            </a:extLst>
          </p:cNvPr>
          <p:cNvPicPr>
            <a:picLocks noGrp="1" noChangeAspect="1"/>
          </p:cNvPicPr>
          <p:nvPr>
            <p:ph idx="1"/>
          </p:nvPr>
        </p:nvPicPr>
        <p:blipFill>
          <a:blip r:embed="rId2"/>
          <a:srcRect r="1010" b="2"/>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65004083-72C0-4B30-5886-FD07A6397718}"/>
              </a:ext>
            </a:extLst>
          </p:cNvPr>
          <p:cNvSpPr txBox="1"/>
          <p:nvPr/>
        </p:nvSpPr>
        <p:spPr>
          <a:xfrm>
            <a:off x="4688958" y="1886676"/>
            <a:ext cx="6836735" cy="1938992"/>
          </a:xfrm>
          <a:prstGeom prst="rect">
            <a:avLst/>
          </a:prstGeom>
          <a:noFill/>
        </p:spPr>
        <p:txBody>
          <a:bodyPr wrap="square" rtlCol="0">
            <a:spAutoFit/>
          </a:bodyPr>
          <a:lstStyle/>
          <a:p>
            <a:pPr algn="ctr"/>
            <a:r>
              <a:rPr lang="en-US" sz="4000" b="1" i="1">
                <a:solidFill>
                  <a:schemeClr val="bg1"/>
                </a:solidFill>
                <a:latin typeface="Times New Roman" panose="02020603050405020304" pitchFamily="18" charset="0"/>
                <a:cs typeface="Times New Roman" panose="02020603050405020304" pitchFamily="18" charset="0"/>
              </a:rPr>
              <a:t>ESTABLISHING PRIORITIES IN PASTORING A CHURCH</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367F35-EBA0-7D5F-D8AC-E8D1B007211A}"/>
              </a:ext>
            </a:extLst>
          </p:cNvPr>
          <p:cNvSpPr txBox="1"/>
          <p:nvPr/>
        </p:nvSpPr>
        <p:spPr>
          <a:xfrm>
            <a:off x="5720316" y="3833958"/>
            <a:ext cx="5337544" cy="1754336"/>
          </a:xfrm>
          <a:prstGeom prst="rect">
            <a:avLst/>
          </a:prstGeom>
          <a:noFill/>
        </p:spPr>
        <p:txBody>
          <a:bodyPr wrap="square" rtlCol="0">
            <a:spAutoFit/>
          </a:bodyPr>
          <a:lstStyle/>
          <a:p>
            <a:r>
              <a:rPr lang="en-US" b="1">
                <a:solidFill>
                  <a:schemeClr val="bg1"/>
                </a:solidFill>
                <a:latin typeface="Times New Roman" panose="02020603050405020304" pitchFamily="18" charset="0"/>
                <a:cs typeface="Times New Roman" panose="02020603050405020304" pitchFamily="18" charset="0"/>
              </a:rPr>
              <a:t>Acts 2:42, 47</a:t>
            </a:r>
          </a:p>
          <a:p>
            <a:r>
              <a:rPr lang="en-US" i="1">
                <a:solidFill>
                  <a:schemeClr val="bg1"/>
                </a:solidFill>
                <a:latin typeface="Times New Roman" panose="02020603050405020304" pitchFamily="18" charset="0"/>
                <a:cs typeface="Times New Roman" panose="02020603050405020304" pitchFamily="18" charset="0"/>
              </a:rPr>
              <a:t>"And they continued steadfastly in the apostles' doctrine and fellowship, in the breaking of bread, and in prayers...And the Lord added to the church daily those who were being saved."</a:t>
            </a:r>
            <a:endParaRPr lang="en-US">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56265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F508F7-2B2A-F167-0218-BB41B834F0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4DB51-6E8E-DDE6-E227-B6FC0626D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4EE24E9-86B9-E613-A7B7-0583ACCF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E474731-CE85-08BC-B28B-CE770DBA0C9C}"/>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BEDEA366-FD96-3FC1-127C-30BC4988C374}"/>
              </a:ext>
            </a:extLst>
          </p:cNvPr>
          <p:cNvSpPr txBox="1"/>
          <p:nvPr/>
        </p:nvSpPr>
        <p:spPr>
          <a:xfrm>
            <a:off x="1677900" y="412371"/>
            <a:ext cx="8835081"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THE ESSENTIAL PRIORITY OF PERSISTANCE</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520D7CB-D6F1-9DD0-B284-145C26F09FFF}"/>
              </a:ext>
            </a:extLst>
          </p:cNvPr>
          <p:cNvSpPr txBox="1"/>
          <p:nvPr/>
        </p:nvSpPr>
        <p:spPr>
          <a:xfrm>
            <a:off x="1127051" y="2169042"/>
            <a:ext cx="9941442" cy="2339102"/>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In short, growing a church (whether it be a transitional church or a new congregation) is hard work!</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It takes effort, time, patience and much persistence. When we hear reports of great revival and church growth, we should rejoice, but we should "never" think that there are shortcuts to growth.</a:t>
            </a:r>
          </a:p>
          <a:p>
            <a:endParaRPr lang="en-US"/>
          </a:p>
        </p:txBody>
      </p:sp>
    </p:spTree>
    <p:extLst>
      <p:ext uri="{BB962C8B-B14F-4D97-AF65-F5344CB8AC3E}">
        <p14:creationId xmlns:p14="http://schemas.microsoft.com/office/powerpoint/2010/main" val="280317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AD4A2F-C131-1F9E-666C-01B6C0AC293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B732374-609B-8C13-1F98-8CBBB71A2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83FE80FB-61D6-AE25-1252-6A361ADEB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F361DA8-1CF6-8F4E-CC94-AE738233697D}"/>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61E8E140-9379-7A32-F589-0F142E1C48A3}"/>
              </a:ext>
            </a:extLst>
          </p:cNvPr>
          <p:cNvSpPr txBox="1"/>
          <p:nvPr/>
        </p:nvSpPr>
        <p:spPr>
          <a:xfrm>
            <a:off x="1677900" y="412371"/>
            <a:ext cx="8835081"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THE ESSENTIAL PRIORITY OF PERSISTANCE</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87CF844-D3A0-236C-03BE-8B2AC68DD76E}"/>
              </a:ext>
            </a:extLst>
          </p:cNvPr>
          <p:cNvSpPr txBox="1"/>
          <p:nvPr/>
        </p:nvSpPr>
        <p:spPr>
          <a:xfrm>
            <a:off x="1182503" y="1956391"/>
            <a:ext cx="9825873" cy="360098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C.  I have seen some churches have "quick growth" at the arrival of a new pastor.</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When this is the case, significant effort is still required to ensure long-term results.</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truth is that if many people quickly and easily are won into the church, it will most likely take quite a battle to retain and establish them solidly in truth and holiness.</a:t>
            </a:r>
          </a:p>
          <a:p>
            <a:r>
              <a:rPr lang="en-US" sz="2000" b="1">
                <a:solidFill>
                  <a:schemeClr val="bg1"/>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On the other hand, if growth comes slower, but at a steady rate, possibly much of the work of discipleship will already have taken place during the conversion process.</a:t>
            </a:r>
            <a:r>
              <a:rPr lang="en-US" sz="2000" b="1">
                <a:solidFill>
                  <a:schemeClr val="bg1"/>
                </a:solidFill>
                <a:effectLst/>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02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7C36C2-E95A-3FF2-06E8-39466FA545E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4199616-5D57-9968-1BA8-CE37E7D6E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1E6D08F9-BD3E-723F-A8FB-43AB4372F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B42F14E-73E2-DFCD-C442-59FF5F598E68}"/>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B0C98FF7-2EC2-7552-4D04-16CB557119DA}"/>
              </a:ext>
            </a:extLst>
          </p:cNvPr>
          <p:cNvSpPr txBox="1"/>
          <p:nvPr/>
        </p:nvSpPr>
        <p:spPr>
          <a:xfrm>
            <a:off x="1677900" y="412371"/>
            <a:ext cx="8835081"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THE ESSENTIAL PRIORITY OF PERSISTANCE</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18F36D5-F2EA-9146-7778-A646F632DEF6}"/>
              </a:ext>
            </a:extLst>
          </p:cNvPr>
          <p:cNvSpPr txBox="1"/>
          <p:nvPr/>
        </p:nvSpPr>
        <p:spPr>
          <a:xfrm>
            <a:off x="1209779" y="2139881"/>
            <a:ext cx="9771321" cy="2985433"/>
          </a:xfrm>
          <a:prstGeom prst="rect">
            <a:avLst/>
          </a:prstGeom>
          <a:noFill/>
        </p:spPr>
        <p:txBody>
          <a:bodyPr wrap="square" rtlCol="0">
            <a:spAutoFit/>
          </a:bodyPr>
          <a:lstStyle/>
          <a:p>
            <a:r>
              <a:rPr lang="en-US" sz="2400" b="1">
                <a:solidFill>
                  <a:schemeClr val="bg1"/>
                </a:solidFill>
                <a:latin typeface="Times New Roman" panose="02020603050405020304" pitchFamily="18" charset="0"/>
                <a:cs typeface="Times New Roman" panose="02020603050405020304" pitchFamily="18" charset="0"/>
              </a:rPr>
              <a:t>D.  We must recognize that at whatever rate growth takes place, it will require hard work, patience and persistence to see lasting results.</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Deception can take place when a minister seeks rapid growth and revival without considering the need for persistence.</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In some cases, ministers have abandoned sound doctrine to get fast results in their desired growth.  This only led the to further error, and eventually to leaving the truth and even the ministry.</a:t>
            </a:r>
          </a:p>
        </p:txBody>
      </p:sp>
    </p:spTree>
    <p:extLst>
      <p:ext uri="{BB962C8B-B14F-4D97-AF65-F5344CB8AC3E}">
        <p14:creationId xmlns:p14="http://schemas.microsoft.com/office/powerpoint/2010/main" val="388909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6A718E-CFE7-6EC7-1140-877D786AF22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6ED8065-A585-EEA8-15C3-F46D2BBF2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B466403-9228-F1FE-981B-7740F2724DA0}"/>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B062EB2-E360-BA3C-D791-4A6A1A2ABD07}"/>
              </a:ext>
            </a:extLst>
          </p:cNvPr>
          <p:cNvSpPr txBox="1"/>
          <p:nvPr/>
        </p:nvSpPr>
        <p:spPr>
          <a:xfrm>
            <a:off x="1708920" y="495419"/>
            <a:ext cx="8774160"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IV. PREACHING AND TEACHING</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A7BD6C6-0802-5E1B-5E09-DBB703988C05}"/>
              </a:ext>
            </a:extLst>
          </p:cNvPr>
          <p:cNvSpPr txBox="1"/>
          <p:nvPr/>
        </p:nvSpPr>
        <p:spPr>
          <a:xfrm>
            <a:off x="1327297" y="1903228"/>
            <a:ext cx="9537405" cy="175432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A.  II Timothy 4:2 - "Preach the word; be instant in season, out of season, reprove, rebuke, exhort with all longsuffering and doctrine."</a:t>
            </a:r>
          </a:p>
          <a:p>
            <a:r>
              <a:rPr lang="en-US" sz="2000" b="1" i="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II Tim. 2:24 tells us: </a:t>
            </a:r>
            <a:r>
              <a:rPr lang="en-US" sz="2000" b="1" i="1">
                <a:solidFill>
                  <a:schemeClr val="bg1"/>
                </a:solidFill>
                <a:latin typeface="Times New Roman" panose="02020603050405020304" pitchFamily="18" charset="0"/>
                <a:cs typeface="Times New Roman" panose="02020603050405020304" pitchFamily="18" charset="0"/>
              </a:rPr>
              <a:t>"And a servant of the Lor must not quarrel but be gentle to all, able to teach, patient..."</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56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BFE9541B-04AB-290B-7A9C-9063454387B1}"/>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9D705F2-0F85-FA2D-C26D-014BACBFF48C}"/>
              </a:ext>
            </a:extLst>
          </p:cNvPr>
          <p:cNvSpPr txBox="1"/>
          <p:nvPr/>
        </p:nvSpPr>
        <p:spPr>
          <a:xfrm>
            <a:off x="1708920" y="495419"/>
            <a:ext cx="8774160"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IV. PREACHING AND TEACHING</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1D03CA-ECF3-6213-A35B-B3BD984890C7}"/>
              </a:ext>
            </a:extLst>
          </p:cNvPr>
          <p:cNvSpPr txBox="1"/>
          <p:nvPr/>
        </p:nvSpPr>
        <p:spPr>
          <a:xfrm>
            <a:off x="1127051" y="1871330"/>
            <a:ext cx="10047768" cy="2400657"/>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Preaching and teaching (together with prayer), are the most powerful means that a pastor must influence and transform people, both individually and collective.  They are essential tools in establishing a growing church.</a:t>
            </a:r>
          </a:p>
          <a:p>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ministry of the Word is the primary means by which people develop faith in God.  </a:t>
            </a:r>
            <a:r>
              <a:rPr lang="en-US" sz="2000" b="1" i="1">
                <a:solidFill>
                  <a:schemeClr val="bg1"/>
                </a:solidFill>
                <a:latin typeface="Times New Roman" panose="02020603050405020304" pitchFamily="18" charset="0"/>
                <a:cs typeface="Times New Roman" panose="02020603050405020304" pitchFamily="18" charset="0"/>
              </a:rPr>
              <a:t>"So, then faith comes by hearing, and hearing by the word of God" </a:t>
            </a:r>
            <a:r>
              <a:rPr lang="en-US" sz="2000" b="1">
                <a:solidFill>
                  <a:schemeClr val="bg1"/>
                </a:solidFill>
                <a:latin typeface="Times New Roman" panose="02020603050405020304" pitchFamily="18" charset="0"/>
                <a:cs typeface="Times New Roman" panose="02020603050405020304" pitchFamily="18" charset="0"/>
              </a:rPr>
              <a:t>(Rom. 10:17).</a:t>
            </a:r>
          </a:p>
          <a:p>
            <a:endParaRPr lang="en-US"/>
          </a:p>
        </p:txBody>
      </p:sp>
    </p:spTree>
    <p:extLst>
      <p:ext uri="{BB962C8B-B14F-4D97-AF65-F5344CB8AC3E}">
        <p14:creationId xmlns:p14="http://schemas.microsoft.com/office/powerpoint/2010/main" val="336160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3890D8-DAF6-B1B7-CF74-42679A67176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DFA070B-746D-931D-21BB-10FC48DB5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63AFCCB-F9F2-57C3-E7A0-9C3DA3FF2078}"/>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6EDD3C5-0752-564B-790A-6EB44CFCC277}"/>
              </a:ext>
            </a:extLst>
          </p:cNvPr>
          <p:cNvSpPr txBox="1"/>
          <p:nvPr/>
        </p:nvSpPr>
        <p:spPr>
          <a:xfrm>
            <a:off x="1708920" y="495419"/>
            <a:ext cx="8774160"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IV. PREACHING AND TEACHING</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28E327E-0594-FEEE-3485-F86F77DC87E6}"/>
              </a:ext>
            </a:extLst>
          </p:cNvPr>
          <p:cNvSpPr txBox="1"/>
          <p:nvPr/>
        </p:nvSpPr>
        <p:spPr>
          <a:xfrm>
            <a:off x="1135911" y="1818167"/>
            <a:ext cx="9920177" cy="3046988"/>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C. When our preaching and teaching is delivered with inspiration from God, people will be convicted and will respond with a willingness to discover the riches found in His Word.</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If we preach repentance, baptism in the name of Jesus, and the infilling of the Holy Ghost, people will believe and accept the truth of the "new birth experience."</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If we teach them the principles of Christian living, our people will believe and endeavor to living according to the Worf of God.</a:t>
            </a:r>
          </a:p>
        </p:txBody>
      </p:sp>
    </p:spTree>
    <p:extLst>
      <p:ext uri="{BB962C8B-B14F-4D97-AF65-F5344CB8AC3E}">
        <p14:creationId xmlns:p14="http://schemas.microsoft.com/office/powerpoint/2010/main" val="372015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19301F1-D434-9869-FE5D-76439E702495}"/>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8C4ED236-29FD-7677-2EEB-1E00DA255EE8}"/>
              </a:ext>
            </a:extLst>
          </p:cNvPr>
          <p:cNvSpPr txBox="1"/>
          <p:nvPr/>
        </p:nvSpPr>
        <p:spPr>
          <a:xfrm>
            <a:off x="681896" y="372715"/>
            <a:ext cx="978051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  DEPENDENCE ON THE POWER OF THE SPIRIT </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C6CAAF4-AD5B-27C3-938F-BC1781DA995B}"/>
              </a:ext>
            </a:extLst>
          </p:cNvPr>
          <p:cNvSpPr txBox="1"/>
          <p:nvPr/>
        </p:nvSpPr>
        <p:spPr>
          <a:xfrm>
            <a:off x="1275907" y="2243470"/>
            <a:ext cx="9590567" cy="3046988"/>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A.  One of my favorite scriptures in the New Testament is Acts 4:33 - "And with great power gave the apostles witness of the resurrection of the Lord Jesus: and great grace was upon them all."</a:t>
            </a:r>
          </a:p>
          <a:p>
            <a:r>
              <a:rPr lang="en-US" sz="2000" b="1" i="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a:t>
            </a:r>
            <a:r>
              <a:rPr lang="en-US" sz="2000" b="1" i="1">
                <a:solidFill>
                  <a:schemeClr val="bg1"/>
                </a:solidFill>
                <a:latin typeface="Times New Roman" panose="02020603050405020304" pitchFamily="18" charset="0"/>
                <a:cs typeface="Times New Roman" panose="02020603050405020304" pitchFamily="18" charset="0"/>
              </a:rPr>
              <a:t>"grace of God"</a:t>
            </a:r>
            <a:r>
              <a:rPr lang="en-US" sz="2000" b="1">
                <a:solidFill>
                  <a:schemeClr val="bg1"/>
                </a:solidFill>
                <a:latin typeface="Times New Roman" panose="02020603050405020304" pitchFamily="18" charset="0"/>
                <a:cs typeface="Times New Roman" panose="02020603050405020304" pitchFamily="18" charset="0"/>
              </a:rPr>
              <a:t> in our preaching and teaching will always lead people into a saving relationship with the Lord Jesus Christ.</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We should make it a habit to ask God daily to lead us to people with whom we can share this great gospel with. </a:t>
            </a:r>
          </a:p>
        </p:txBody>
      </p:sp>
    </p:spTree>
    <p:extLst>
      <p:ext uri="{BB962C8B-B14F-4D97-AF65-F5344CB8AC3E}">
        <p14:creationId xmlns:p14="http://schemas.microsoft.com/office/powerpoint/2010/main" val="370840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CA46A1-984F-3F25-B8CE-95F25327A01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5CBB64C-5DFC-2679-7D4F-8EBB01048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19E3CD3A-4F07-2955-5601-F7203D0F9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5DD5F93-2B9E-A543-7F57-30F2CC5E57C3}"/>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5672C8AB-BF90-28DB-6D1A-1BEBFED91A01}"/>
              </a:ext>
            </a:extLst>
          </p:cNvPr>
          <p:cNvSpPr txBox="1"/>
          <p:nvPr/>
        </p:nvSpPr>
        <p:spPr>
          <a:xfrm>
            <a:off x="681896" y="372715"/>
            <a:ext cx="978051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  DEPENDENCE ON THE POWER OF THE SPIRIT </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169ADD8-C57C-54B7-7CEA-9070C50B4F9C}"/>
              </a:ext>
            </a:extLst>
          </p:cNvPr>
          <p:cNvSpPr txBox="1"/>
          <p:nvPr/>
        </p:nvSpPr>
        <p:spPr>
          <a:xfrm>
            <a:off x="1275907" y="2275367"/>
            <a:ext cx="9696893" cy="1384995"/>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We must never forget that growing a church is a "spiritual work." </a:t>
            </a:r>
          </a:p>
          <a:p>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Therefore, the most important ingredient is not leadership principles, management techniques or outreach methods, but the work of the Holy Spirit.</a:t>
            </a:r>
          </a:p>
        </p:txBody>
      </p:sp>
    </p:spTree>
    <p:extLst>
      <p:ext uri="{BB962C8B-B14F-4D97-AF65-F5344CB8AC3E}">
        <p14:creationId xmlns:p14="http://schemas.microsoft.com/office/powerpoint/2010/main" val="363512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A02518-C3AA-7E81-CF89-30518771639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8564FFC-E5F0-80CF-4C48-C39CD2AB6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9548A468-4262-291E-D817-B2D0A110D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3146F87-312B-3663-70D7-4343726F7E92}"/>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7E12911B-42FF-8819-F845-09AEEE25B496}"/>
              </a:ext>
            </a:extLst>
          </p:cNvPr>
          <p:cNvSpPr txBox="1"/>
          <p:nvPr/>
        </p:nvSpPr>
        <p:spPr>
          <a:xfrm>
            <a:off x="681896" y="372715"/>
            <a:ext cx="978051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  DEPENDENCE ON THE POWER OF THE SPIRIT </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9AC717C-DB30-1440-ABA7-9DFAD6A0682A}"/>
              </a:ext>
            </a:extLst>
          </p:cNvPr>
          <p:cNvSpPr txBox="1"/>
          <p:nvPr/>
        </p:nvSpPr>
        <p:spPr>
          <a:xfrm>
            <a:off x="1329070" y="2094614"/>
            <a:ext cx="9494874" cy="360098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C.  When Jesus gave the great commission, He promised that promised that miraculous power would accompany the preaching of the Word.</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early church carried out His instructions to proclaim the gospel to everyone, and the Lord confirmed the Word with signs and wonders.</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Paul stated that his missionary ministry was accomplished "in mighty signs and wonders, by the power of the Spirit of God".</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key to his ministerial success was not </a:t>
            </a:r>
            <a:r>
              <a:rPr lang="en-US" sz="2000" b="1" i="1">
                <a:solidFill>
                  <a:schemeClr val="bg1"/>
                </a:solidFill>
                <a:latin typeface="Times New Roman" panose="02020603050405020304" pitchFamily="18" charset="0"/>
                <a:cs typeface="Times New Roman" panose="02020603050405020304" pitchFamily="18" charset="0"/>
              </a:rPr>
              <a:t>"persuasive words of human wisdom, but in demonstration of the Spirit and of power."</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765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482A8-0CD3-B61A-72AD-5E7AA19F5C0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8B4D549-B033-0E53-05FB-C2D0FAF16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64378B8-6C9F-6004-0E6B-2BD5E0D22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023F206-43B2-1454-DFAE-CE628B14602D}"/>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235A158F-97B8-6644-14BE-B325C467CF7C}"/>
              </a:ext>
            </a:extLst>
          </p:cNvPr>
          <p:cNvSpPr txBox="1"/>
          <p:nvPr/>
        </p:nvSpPr>
        <p:spPr>
          <a:xfrm>
            <a:off x="681896" y="372715"/>
            <a:ext cx="978051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  DEPENDENCE ON THE POWER OF THE SPIRIT </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7170319-35EA-E4BE-B6E3-BB5E391C3C7D}"/>
              </a:ext>
            </a:extLst>
          </p:cNvPr>
          <p:cNvSpPr txBox="1"/>
          <p:nvPr/>
        </p:nvSpPr>
        <p:spPr>
          <a:xfrm>
            <a:off x="1289524" y="2147777"/>
            <a:ext cx="9611833" cy="175432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D.  Paul teaches us concerning (1) the nine gifts of service, (2) the nine gifts of power, (3) and the five equipping gifts.</a:t>
            </a:r>
          </a:p>
          <a:p>
            <a:r>
              <a:rPr lang="en-US" sz="2000">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If the church you pastor or will soon pastor teaches these gifts and allows them to operate in the church, God will be glorified and you will experience growth.  </a:t>
            </a:r>
          </a:p>
        </p:txBody>
      </p:sp>
    </p:spTree>
    <p:extLst>
      <p:ext uri="{BB962C8B-B14F-4D97-AF65-F5344CB8AC3E}">
        <p14:creationId xmlns:p14="http://schemas.microsoft.com/office/powerpoint/2010/main" val="123471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FC33917-18B4-C413-AB39-BB9D4E211B90}"/>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EE34C63-E142-8ED5-42E1-68A35F5DCE01}"/>
              </a:ext>
            </a:extLst>
          </p:cNvPr>
          <p:cNvSpPr txBox="1"/>
          <p:nvPr/>
        </p:nvSpPr>
        <p:spPr>
          <a:xfrm>
            <a:off x="2413591" y="595423"/>
            <a:ext cx="7123814"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INTRODUCTION</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B6C8534-377C-D4E2-15BE-29612F3F7804}"/>
              </a:ext>
            </a:extLst>
          </p:cNvPr>
          <p:cNvSpPr txBox="1"/>
          <p:nvPr/>
        </p:nvSpPr>
        <p:spPr>
          <a:xfrm>
            <a:off x="1158949" y="1499191"/>
            <a:ext cx="9633098" cy="4678204"/>
          </a:xfrm>
          <a:prstGeom prst="rect">
            <a:avLst/>
          </a:prstGeom>
          <a:noFill/>
        </p:spPr>
        <p:txBody>
          <a:bodyPr wrap="square" rtlCol="0">
            <a:spAutoFit/>
          </a:bodyPr>
          <a:lstStyle/>
          <a:p>
            <a:r>
              <a:rPr lang="en-US" sz="2000" b="1" i="1">
                <a:solidFill>
                  <a:schemeClr val="bg1"/>
                </a:solidFill>
                <a:latin typeface="Times New Roman" panose="02020603050405020304" pitchFamily="18" charset="0"/>
                <a:cs typeface="Times New Roman" panose="02020603050405020304" pitchFamily="18" charset="0"/>
              </a:rPr>
              <a:t>This year my wife and I were privileged to celebrate our 50th wedding anniversary.  I am thankful to the Lord that in these 50 years of marriage, I am also completing 50 years of full-time ministry.  </a:t>
            </a:r>
          </a:p>
          <a:p>
            <a:r>
              <a:rPr lang="en-US" sz="2000" b="1" i="1">
                <a:solidFill>
                  <a:schemeClr val="bg1"/>
                </a:solidFill>
                <a:latin typeface="Times New Roman" panose="02020603050405020304" pitchFamily="18" charset="0"/>
                <a:cs typeface="Times New Roman" panose="02020603050405020304" pitchFamily="18" charset="0"/>
              </a:rPr>
              <a:t> </a:t>
            </a:r>
          </a:p>
          <a:p>
            <a:r>
              <a:rPr lang="en-US" sz="2000" b="1" i="1">
                <a:solidFill>
                  <a:schemeClr val="bg1"/>
                </a:solidFill>
                <a:latin typeface="Times New Roman" panose="02020603050405020304" pitchFamily="18" charset="0"/>
                <a:cs typeface="Times New Roman" panose="02020603050405020304" pitchFamily="18" charset="0"/>
              </a:rPr>
              <a:t>God has granted me the opportunity to pastor 5 congregations in the USA and spend 11 years supervising our AA churches in Europe and in South America. I was also privileged to head our International Missions Department for 8 years as it grew from 23 missionary countries to a total of 43.</a:t>
            </a:r>
          </a:p>
          <a:p>
            <a:r>
              <a:rPr lang="en-US" sz="2000" b="1" i="1">
                <a:solidFill>
                  <a:schemeClr val="bg1"/>
                </a:solidFill>
                <a:latin typeface="Times New Roman" panose="02020603050405020304" pitchFamily="18" charset="0"/>
                <a:cs typeface="Times New Roman" panose="02020603050405020304" pitchFamily="18" charset="0"/>
              </a:rPr>
              <a:t> </a:t>
            </a:r>
          </a:p>
          <a:p>
            <a:r>
              <a:rPr lang="en-US" sz="2000" b="1" i="1">
                <a:solidFill>
                  <a:schemeClr val="bg1"/>
                </a:solidFill>
                <a:latin typeface="Times New Roman" panose="02020603050405020304" pitchFamily="18" charset="0"/>
                <a:cs typeface="Times New Roman" panose="02020603050405020304" pitchFamily="18" charset="0"/>
              </a:rPr>
              <a:t>Each church that I have pastored has been of a different size, with different needs and distinct abilities. An important question that I have asked myself when I've started to serve in each church pastorship is "What are the most essential characteristics to prioritize on, if I am to have apostolic success?" In our lesson today, I want to summarize seven (7) principles of Apostolic church growth</a:t>
            </a:r>
            <a:r>
              <a:rPr lang="en-US" sz="2000" b="1">
                <a:solidFill>
                  <a:schemeClr val="bg1"/>
                </a:solidFill>
                <a:latin typeface="Times New Roman" panose="02020603050405020304" pitchFamily="18" charset="0"/>
                <a:cs typeface="Times New Roman" panose="02020603050405020304" pitchFamily="18" charset="0"/>
              </a:rPr>
              <a:t>.</a:t>
            </a:r>
          </a:p>
          <a:p>
            <a:endParaRPr lang="en-US"/>
          </a:p>
        </p:txBody>
      </p:sp>
    </p:spTree>
    <p:extLst>
      <p:ext uri="{BB962C8B-B14F-4D97-AF65-F5344CB8AC3E}">
        <p14:creationId xmlns:p14="http://schemas.microsoft.com/office/powerpoint/2010/main" val="246104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DE8BFD-4A03-37F3-8FFF-1B68F6EBA8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64D7DBB-95C4-BDB3-365A-966AAB05F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0B3F3A7-4830-B74B-06DB-95E923C49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A0586F-1E42-35D7-41E7-9E6EC1DAD09E}"/>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C69C35E6-DCC4-EF2C-DD96-E7B83F2A026F}"/>
              </a:ext>
            </a:extLst>
          </p:cNvPr>
          <p:cNvSpPr txBox="1"/>
          <p:nvPr/>
        </p:nvSpPr>
        <p:spPr>
          <a:xfrm>
            <a:off x="681896" y="372715"/>
            <a:ext cx="978051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  DEPENDENCE ON THE POWER OF THE SPIRIT </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2BD6336-2A0B-4534-EC72-D44DDCCCB167}"/>
              </a:ext>
            </a:extLst>
          </p:cNvPr>
          <p:cNvSpPr txBox="1"/>
          <p:nvPr/>
        </p:nvSpPr>
        <p:spPr>
          <a:xfrm>
            <a:off x="1289524" y="2147777"/>
            <a:ext cx="9611833" cy="175432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D.  Paul teaches us concerning (1) the nine gifts of service, (2) the nine gifts of power, (3) and the five equipping gifts.</a:t>
            </a:r>
          </a:p>
          <a:p>
            <a:r>
              <a:rPr lang="en-US" sz="2000">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If the church you pastor or will soon pastor teaches these gifts and allows them to operate in the church, God will be glorified and you will experience growth.  </a:t>
            </a:r>
          </a:p>
        </p:txBody>
      </p:sp>
    </p:spTree>
    <p:extLst>
      <p:ext uri="{BB962C8B-B14F-4D97-AF65-F5344CB8AC3E}">
        <p14:creationId xmlns:p14="http://schemas.microsoft.com/office/powerpoint/2010/main" val="199665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67D5234-9A5D-863B-B55A-010BEDF56F8B}"/>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6EDD585D-0085-9DA0-3D01-A763445C71BD}"/>
              </a:ext>
            </a:extLst>
          </p:cNvPr>
          <p:cNvSpPr txBox="1"/>
          <p:nvPr/>
        </p:nvSpPr>
        <p:spPr>
          <a:xfrm>
            <a:off x="1002454" y="309494"/>
            <a:ext cx="9139402"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VI. PERSONAL CARE OF THE CONGREGATION</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83710B-FBCA-6497-984B-C8A364E320BB}"/>
              </a:ext>
            </a:extLst>
          </p:cNvPr>
          <p:cNvSpPr txBox="1"/>
          <p:nvPr/>
        </p:nvSpPr>
        <p:spPr>
          <a:xfrm>
            <a:off x="1137684" y="2041451"/>
            <a:ext cx="9824483" cy="2985433"/>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A. Peter's exhortation to the leaders of the churches concerning some important principles of spiritual leadership in I Peter 5:1-3:</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Be good shepherds of the flock God has put in your care.</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Do not care for the flock as if you were forced to.</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Do not care for the flock for money.</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But do it because you want to.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Do not be bosses over the people you lead.</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Live as you would like to have them live.</a:t>
            </a:r>
          </a:p>
        </p:txBody>
      </p:sp>
    </p:spTree>
    <p:extLst>
      <p:ext uri="{BB962C8B-B14F-4D97-AF65-F5344CB8AC3E}">
        <p14:creationId xmlns:p14="http://schemas.microsoft.com/office/powerpoint/2010/main" val="318947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E9707D-9880-1087-4A64-938ED1FF5C1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6067925-13E2-9171-9C58-4D6AE219B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78A5FBF9-FDC4-EBC2-F796-53094DFE3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D7F5B95-2E37-9DC1-E075-5F53A9C84174}"/>
              </a:ext>
            </a:extLst>
          </p:cNvPr>
          <p:cNvPicPr>
            <a:picLocks noGrp="1" noChangeAspect="1"/>
          </p:cNvPicPr>
          <p:nvPr>
            <p:ph idx="1"/>
          </p:nvPr>
        </p:nvPicPr>
        <p:blipFill>
          <a:blip r:embed="rId2"/>
          <a:srcRect r="121" b="1"/>
          <a:stretch>
            <a:fillRect/>
          </a:stretch>
        </p:blipFill>
        <p:spPr>
          <a:xfrm>
            <a:off x="-83278" y="8300"/>
            <a:ext cx="12191980" cy="6866290"/>
          </a:xfrm>
          <a:prstGeom prst="rect">
            <a:avLst/>
          </a:prstGeom>
        </p:spPr>
      </p:pic>
      <p:sp>
        <p:nvSpPr>
          <p:cNvPr id="6" name="TextBox 5">
            <a:extLst>
              <a:ext uri="{FF2B5EF4-FFF2-40B4-BE49-F238E27FC236}">
                <a16:creationId xmlns:a16="http://schemas.microsoft.com/office/drawing/2014/main" id="{CD5E8EDE-8D55-55D9-7FEC-A65201FD7818}"/>
              </a:ext>
            </a:extLst>
          </p:cNvPr>
          <p:cNvSpPr txBox="1"/>
          <p:nvPr/>
        </p:nvSpPr>
        <p:spPr>
          <a:xfrm>
            <a:off x="1002454" y="309494"/>
            <a:ext cx="9139402"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VI. PERSONAL CARE OF THE CONGREGATION</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24500CB-757B-FE29-A162-7D18659E9C19}"/>
              </a:ext>
            </a:extLst>
          </p:cNvPr>
          <p:cNvSpPr txBox="1"/>
          <p:nvPr/>
        </p:nvSpPr>
        <p:spPr>
          <a:xfrm>
            <a:off x="965252" y="1919013"/>
            <a:ext cx="10094919" cy="360098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The great examples of leadership left to the church of Thessalonica by the Apostle Paul in I Thess 2:1-12:</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God helped us preach the Good News to you without fear,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Even while many people hated us and made it hard for us.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We had no wrong desire in teaching you. We did not try to fool you.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We preach to please God, not man.  You know we never used smooth-sounding words.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God knows we never tried to get money from you by preaching.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We never looked for thanks from men, nor from you or from anyone else.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But because we were servants of Christ, we could have asked you to do much for us.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Instead, we were gentle when we came to you. </a:t>
            </a:r>
          </a:p>
        </p:txBody>
      </p:sp>
    </p:spTree>
    <p:extLst>
      <p:ext uri="{BB962C8B-B14F-4D97-AF65-F5344CB8AC3E}">
        <p14:creationId xmlns:p14="http://schemas.microsoft.com/office/powerpoint/2010/main" val="85374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E6F238-3734-4646-A6F5-C16F6E84CBE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CE2EA2-D866-8BC1-CFC6-009DFB9C9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9A0CAD79-68FE-86BB-6BF1-2F06430FF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375BCFE-CFB5-3F63-6CCD-6C0295C9FAB5}"/>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62314EDA-5334-31E3-B026-BF8D8F1AC308}"/>
              </a:ext>
            </a:extLst>
          </p:cNvPr>
          <p:cNvSpPr txBox="1"/>
          <p:nvPr/>
        </p:nvSpPr>
        <p:spPr>
          <a:xfrm>
            <a:off x="1002454" y="309494"/>
            <a:ext cx="9139402"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VI. PERSONAL CARE OF THE CONGREGATION</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433376-D240-D570-DBD1-1EAADD08AA66}"/>
              </a:ext>
            </a:extLst>
          </p:cNvPr>
          <p:cNvSpPr txBox="1"/>
          <p:nvPr/>
        </p:nvSpPr>
        <p:spPr>
          <a:xfrm>
            <a:off x="739345" y="1832609"/>
            <a:ext cx="9999538" cy="4339650"/>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(Cont.)  The great examples of leadership left to the church of Thessalonica by the Apostle Paul in I Thess 2:1-12:</a:t>
            </a:r>
          </a:p>
          <a:p>
            <a:endParaRPr lang="en-US" sz="2400" b="1" i="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We were like a mother caring for her children. We had such a strong desire to help you that we were happy to give you the Good News.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Because we loved you so much, we were ready to give you our own lives also.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We worked night and day for our food and clothes while we preached the Good News to you.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We did not want to make it hard for you.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You know, and so does God, how pure and right and without blame we were among you who believe.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As a father helps his children, you know how we wanted to help you and give you comfort.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We told you with strong words </a:t>
            </a:r>
            <a:r>
              <a:rPr lang="en-US" b="1" baseline="30000">
                <a:solidFill>
                  <a:schemeClr val="bg1"/>
                </a:solidFill>
                <a:latin typeface="Times New Roman" panose="02020603050405020304" pitchFamily="18" charset="0"/>
                <a:cs typeface="Times New Roman" panose="02020603050405020304" pitchFamily="18" charset="0"/>
              </a:rPr>
              <a:t>12 </a:t>
            </a:r>
            <a:r>
              <a:rPr lang="en-US" b="1">
                <a:solidFill>
                  <a:schemeClr val="bg1"/>
                </a:solidFill>
                <a:latin typeface="Times New Roman" panose="02020603050405020304" pitchFamily="18" charset="0"/>
                <a:cs typeface="Times New Roman" panose="02020603050405020304" pitchFamily="18" charset="0"/>
              </a:rPr>
              <a:t>that you should live to please God. </a:t>
            </a:r>
          </a:p>
          <a:p>
            <a:pPr marL="342900" lvl="0" indent="-342900">
              <a:buFont typeface="Arial" panose="020B0604020202020204" pitchFamily="34" charset="0"/>
              <a:buChar char="•"/>
            </a:pPr>
            <a:r>
              <a:rPr lang="en-US" b="1">
                <a:solidFill>
                  <a:schemeClr val="bg1"/>
                </a:solidFill>
                <a:latin typeface="Times New Roman" panose="02020603050405020304" pitchFamily="18" charset="0"/>
                <a:cs typeface="Times New Roman" panose="02020603050405020304" pitchFamily="18" charset="0"/>
              </a:rPr>
              <a:t>He is the One Who chose you to come into His holy nation and to share His shining-greatness.</a:t>
            </a:r>
          </a:p>
          <a:p>
            <a:endParaRPr lang="en-US" sz="2400" b="1" i="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93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79E04CA-888F-7DC4-AE0D-DB941E04571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6001DEA-7E86-0F4F-29F3-D7AFE44615E9}"/>
              </a:ext>
            </a:extLst>
          </p:cNvPr>
          <p:cNvSpPr txBox="1"/>
          <p:nvPr/>
        </p:nvSpPr>
        <p:spPr>
          <a:xfrm>
            <a:off x="2203621" y="533927"/>
            <a:ext cx="7784757"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CONCLUSION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8480A44-2880-F5AC-2748-F9BD9DDA7608}"/>
              </a:ext>
            </a:extLst>
          </p:cNvPr>
          <p:cNvSpPr txBox="1"/>
          <p:nvPr/>
        </p:nvSpPr>
        <p:spPr>
          <a:xfrm>
            <a:off x="1337929" y="1647285"/>
            <a:ext cx="9516140" cy="4401205"/>
          </a:xfrm>
          <a:prstGeom prst="rect">
            <a:avLst/>
          </a:prstGeom>
          <a:noFill/>
        </p:spPr>
        <p:txBody>
          <a:bodyPr wrap="square" rtlCol="0">
            <a:spAutoFit/>
          </a:bodyPr>
          <a:lstStyle/>
          <a:p>
            <a:r>
              <a:rPr lang="en-US" sz="2000" b="1" i="1">
                <a:solidFill>
                  <a:schemeClr val="bg1"/>
                </a:solidFill>
                <a:latin typeface="Times New Roman" panose="02020603050405020304" pitchFamily="18" charset="0"/>
                <a:cs typeface="Times New Roman" panose="02020603050405020304" pitchFamily="18" charset="0"/>
              </a:rPr>
              <a:t>The "seventh priority" to be considered in pastoring a growing church is personal involvement of every member in the congregation.</a:t>
            </a:r>
          </a:p>
          <a:p>
            <a:r>
              <a:rPr lang="en-US" sz="2000" b="1" i="1">
                <a:solidFill>
                  <a:schemeClr val="bg1"/>
                </a:solidFill>
                <a:latin typeface="Times New Roman" panose="02020603050405020304" pitchFamily="18" charset="0"/>
                <a:cs typeface="Times New Roman" panose="02020603050405020304" pitchFamily="18" charset="0"/>
              </a:rPr>
              <a:t> </a:t>
            </a:r>
          </a:p>
          <a:p>
            <a:r>
              <a:rPr lang="en-US" sz="2000" b="1" i="1">
                <a:solidFill>
                  <a:schemeClr val="bg1"/>
                </a:solidFill>
                <a:latin typeface="Times New Roman" panose="02020603050405020304" pitchFamily="18" charset="0"/>
                <a:cs typeface="Times New Roman" panose="02020603050405020304" pitchFamily="18" charset="0"/>
              </a:rPr>
              <a:t>It is the task of the pastor and his core leadership team to help each member find his work of ministry and train him to perform that task properly. This involves the leaders' inspiration, motivation, discipleship, instruction and preparation of all baptized members so that everyone is an active and productive member of the body. When each member performs his proper function, the whole body will be edified, and maturity and unity will be attained (Eph. 4:13).</a:t>
            </a:r>
          </a:p>
          <a:p>
            <a:r>
              <a:rPr lang="en-US" sz="2000" b="1" i="1">
                <a:solidFill>
                  <a:schemeClr val="bg1"/>
                </a:solidFill>
                <a:latin typeface="Times New Roman" panose="02020603050405020304" pitchFamily="18" charset="0"/>
                <a:cs typeface="Times New Roman" panose="02020603050405020304" pitchFamily="18" charset="0"/>
              </a:rPr>
              <a:t> </a:t>
            </a:r>
          </a:p>
          <a:p>
            <a:r>
              <a:rPr lang="en-US" sz="2000" b="1" i="1">
                <a:solidFill>
                  <a:schemeClr val="bg1"/>
                </a:solidFill>
                <a:latin typeface="Times New Roman" panose="02020603050405020304" pitchFamily="18" charset="0"/>
                <a:cs typeface="Times New Roman" panose="02020603050405020304" pitchFamily="18" charset="0"/>
              </a:rPr>
              <a:t>We must remember that a key to winning and retaining people is to involve them in relationships and activities.  When people get involved, they get connected.  They feel that they belong, that they are wanted.  The church becomes "our church," instead of your church.</a:t>
            </a:r>
          </a:p>
        </p:txBody>
      </p:sp>
    </p:spTree>
    <p:extLst>
      <p:ext uri="{BB962C8B-B14F-4D97-AF65-F5344CB8AC3E}">
        <p14:creationId xmlns:p14="http://schemas.microsoft.com/office/powerpoint/2010/main" val="294590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D43ED7A-BEF5-877B-BF75-097425FE6DB4}"/>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AC6AFA2-E895-014A-C40B-4F092070CFEC}"/>
              </a:ext>
            </a:extLst>
          </p:cNvPr>
          <p:cNvSpPr txBox="1"/>
          <p:nvPr/>
        </p:nvSpPr>
        <p:spPr>
          <a:xfrm>
            <a:off x="1736076" y="440820"/>
            <a:ext cx="871984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 THE ESSENTIAL DISCIPLINE OF PRAYER</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EC6A45B-1663-315D-A963-B7E4C320E7BC}"/>
              </a:ext>
            </a:extLst>
          </p:cNvPr>
          <p:cNvSpPr txBox="1"/>
          <p:nvPr/>
        </p:nvSpPr>
        <p:spPr>
          <a:xfrm>
            <a:off x="455426" y="1945758"/>
            <a:ext cx="11281145" cy="3262432"/>
          </a:xfrm>
          <a:prstGeom prst="rect">
            <a:avLst/>
          </a:prstGeom>
          <a:noFill/>
        </p:spPr>
        <p:txBody>
          <a:bodyPr wrap="square" rtlCol="0">
            <a:spAutoFit/>
          </a:bodyPr>
          <a:lstStyle/>
          <a:p>
            <a:r>
              <a:rPr lang="en-US" sz="2400" b="1">
                <a:solidFill>
                  <a:schemeClr val="bg1"/>
                </a:solidFill>
                <a:latin typeface="Times New Roman" panose="02020603050405020304" pitchFamily="18" charset="0"/>
                <a:cs typeface="Times New Roman" panose="02020603050405020304" pitchFamily="18" charset="0"/>
              </a:rPr>
              <a:t>A.  I Timothy 2:1 - </a:t>
            </a:r>
            <a:r>
              <a:rPr lang="en-US" sz="2400" b="1" i="1">
                <a:solidFill>
                  <a:schemeClr val="bg1"/>
                </a:solidFill>
                <a:latin typeface="Times New Roman" panose="02020603050405020304" pitchFamily="18" charset="0"/>
                <a:cs typeface="Times New Roman" panose="02020603050405020304" pitchFamily="18" charset="0"/>
              </a:rPr>
              <a:t>"Therefore I exhort first of all that supplications, prayers, intercessions and giving of thanks be made for all men."</a:t>
            </a:r>
            <a:endParaRPr lang="en-US" sz="2400" b="1">
              <a:solidFill>
                <a:schemeClr val="bg1"/>
              </a:solidFill>
              <a:latin typeface="Times New Roman" panose="02020603050405020304" pitchFamily="18" charset="0"/>
              <a:cs typeface="Times New Roman" panose="02020603050405020304" pitchFamily="18" charset="0"/>
            </a:endParaRPr>
          </a:p>
          <a:p>
            <a:r>
              <a:rPr lang="en-US" b="1" i="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 have learned that the habit of prayer contains three areas that must be learned: (1) desire, (2) discipline, (3) delight.</a:t>
            </a: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Apostolic Church was born in prayer.</a:t>
            </a:r>
          </a:p>
          <a:p>
            <a:r>
              <a:rPr lang="en-US" sz="2000" b="1" i="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first miraculous healing in the New Testament church occurred when Peter and John went to the temple for their daily time of prayer (Acts 3:1). </a:t>
            </a:r>
          </a:p>
        </p:txBody>
      </p:sp>
    </p:spTree>
    <p:extLst>
      <p:ext uri="{BB962C8B-B14F-4D97-AF65-F5344CB8AC3E}">
        <p14:creationId xmlns:p14="http://schemas.microsoft.com/office/powerpoint/2010/main" val="8006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A3C541-D987-5A7C-29CA-E49EB5E052F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9D793A4-B743-704B-B024-F8BEB5804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A0D70AC-0ABF-F900-5EAA-7982F0CB9C66}"/>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E73F831-1199-BFF4-F806-D484ED17323E}"/>
              </a:ext>
            </a:extLst>
          </p:cNvPr>
          <p:cNvSpPr txBox="1"/>
          <p:nvPr/>
        </p:nvSpPr>
        <p:spPr>
          <a:xfrm>
            <a:off x="1736076" y="440820"/>
            <a:ext cx="871984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 THE ESSENTIAL DISCIPLINE OF PRAYER</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C0311D-D1B7-03F6-195F-9C4A2EB2C9F4}"/>
              </a:ext>
            </a:extLst>
          </p:cNvPr>
          <p:cNvSpPr txBox="1"/>
          <p:nvPr/>
        </p:nvSpPr>
        <p:spPr>
          <a:xfrm>
            <a:off x="455426" y="1935126"/>
            <a:ext cx="11281145" cy="3416320"/>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In every church I have pastored, early morning prayer (6:00 a.m. Mondays-Fridays) was established and highly emphasized.</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Through prayer we receive the divine call for Christian service as well as divine direction and power to do God's will.</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In prayer, we submit to God and make His priorities our priorities. </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Prayer does not change God's attitude, but it changes us so that we are ready to receive what God has planned for us.</a:t>
            </a:r>
          </a:p>
        </p:txBody>
      </p:sp>
    </p:spTree>
    <p:extLst>
      <p:ext uri="{BB962C8B-B14F-4D97-AF65-F5344CB8AC3E}">
        <p14:creationId xmlns:p14="http://schemas.microsoft.com/office/powerpoint/2010/main" val="115932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913234-9D9F-0AE8-9ED9-EE675E191AB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A34B125-D1CF-CCAB-14A5-B6AD0C9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BF9783D-E5E7-1719-8BB7-E323F1EF7C09}"/>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2A1F329-3FEB-F32A-5556-B404D614C52F}"/>
              </a:ext>
            </a:extLst>
          </p:cNvPr>
          <p:cNvSpPr txBox="1"/>
          <p:nvPr/>
        </p:nvSpPr>
        <p:spPr>
          <a:xfrm>
            <a:off x="1736076" y="440820"/>
            <a:ext cx="8719847"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 THE ESSENTIAL DISCIPLINE OF PRAYER</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2500573-ED6C-32F5-871D-F0FBFE2F07C4}"/>
              </a:ext>
            </a:extLst>
          </p:cNvPr>
          <p:cNvSpPr txBox="1"/>
          <p:nvPr/>
        </p:nvSpPr>
        <p:spPr>
          <a:xfrm>
            <a:off x="446567" y="1935126"/>
            <a:ext cx="11281145" cy="3046988"/>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C.  Morning prayer is not an easy thing.  However, when the congregation sees that you mean business (show consistency) in opening the church doors early for prayer, members will join your prayer team.</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Weekly morning prayer will set the stage for great moves of God and steady growth in your church.</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In our present congregation, for those who cannot make it to early prayer during the week, we also have prayer for everyone (8:00 a. m. Saturdays) and at 6:30 p. m. Tuesday nights before our MEET Sessions.</a:t>
            </a:r>
          </a:p>
        </p:txBody>
      </p:sp>
    </p:spTree>
    <p:extLst>
      <p:ext uri="{BB962C8B-B14F-4D97-AF65-F5344CB8AC3E}">
        <p14:creationId xmlns:p14="http://schemas.microsoft.com/office/powerpoint/2010/main" val="215715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82D082F-DD41-8F32-E131-1928F67C568B}"/>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CC4299B-4212-BA31-E869-06761E74E5F7}"/>
              </a:ext>
            </a:extLst>
          </p:cNvPr>
          <p:cNvSpPr txBox="1"/>
          <p:nvPr/>
        </p:nvSpPr>
        <p:spPr>
          <a:xfrm>
            <a:off x="1762370" y="435073"/>
            <a:ext cx="8667259"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 ESSENTIAL DISCIPLINE OF PLANNING</a:t>
            </a:r>
            <a:r>
              <a:rPr lang="en-US" sz="4000" b="1" i="1" u="sng">
                <a:solidFill>
                  <a:schemeClr val="bg1"/>
                </a:solidFill>
                <a:effectLst/>
                <a:latin typeface="Times New Roman" panose="02020603050405020304" pitchFamily="18" charset="0"/>
                <a:cs typeface="Times New Roman" panose="02020603050405020304" pitchFamily="18" charset="0"/>
              </a:rPr>
              <a:t> </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46FE9-7F99-5C54-3D8E-694483D2616D}"/>
              </a:ext>
            </a:extLst>
          </p:cNvPr>
          <p:cNvSpPr txBox="1"/>
          <p:nvPr/>
        </p:nvSpPr>
        <p:spPr>
          <a:xfrm>
            <a:off x="900222" y="2115879"/>
            <a:ext cx="10391553" cy="2031325"/>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A.  Luke 14:28 - "For which of you, intending to build a tower; does not sit down first and count the cost, whether he has enough to finish it?"</a:t>
            </a:r>
          </a:p>
          <a:p>
            <a:r>
              <a:rPr lang="en-US" sz="2000" b="1" i="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By using the illustration of building a tower, Jesus taught us the importance of careful consideration, planning and commitment.</a:t>
            </a:r>
          </a:p>
          <a:p>
            <a:endParaRPr lang="en-US"/>
          </a:p>
        </p:txBody>
      </p:sp>
    </p:spTree>
    <p:extLst>
      <p:ext uri="{BB962C8B-B14F-4D97-AF65-F5344CB8AC3E}">
        <p14:creationId xmlns:p14="http://schemas.microsoft.com/office/powerpoint/2010/main" val="244452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FA73CC-24B1-55A9-B174-F22C71BC6A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B60497B-027E-4437-3491-59C25D857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E38C321-2619-5EFB-132D-D5750975C680}"/>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9AA32AD-06D2-382E-7EBC-3F94C435899C}"/>
              </a:ext>
            </a:extLst>
          </p:cNvPr>
          <p:cNvSpPr txBox="1"/>
          <p:nvPr/>
        </p:nvSpPr>
        <p:spPr>
          <a:xfrm>
            <a:off x="1762370" y="435073"/>
            <a:ext cx="8667259"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 ESSENTIAL DISCIPLINE OF PLANNING</a:t>
            </a:r>
            <a:r>
              <a:rPr lang="en-US" sz="4000" b="1" i="1" u="sng">
                <a:solidFill>
                  <a:schemeClr val="bg1"/>
                </a:solidFill>
                <a:effectLst/>
                <a:latin typeface="Times New Roman" panose="02020603050405020304" pitchFamily="18" charset="0"/>
                <a:cs typeface="Times New Roman" panose="02020603050405020304" pitchFamily="18" charset="0"/>
              </a:rPr>
              <a:t> </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BB85AFD-ADBB-4507-F865-A68558F71C34}"/>
              </a:ext>
            </a:extLst>
          </p:cNvPr>
          <p:cNvSpPr txBox="1"/>
          <p:nvPr/>
        </p:nvSpPr>
        <p:spPr>
          <a:xfrm>
            <a:off x="945411" y="2090172"/>
            <a:ext cx="10301176" cy="2677656"/>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B.  If we expect our church to grow, we must commit ourselves to growth, and such commitment requires "planning."</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In order for a church to grow, the pastor must have a clear vision of what it is supposed to become.</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And the local church will only realize its spiritual potential when both the pastor and his congregation share a vision and unite around it.</a:t>
            </a:r>
          </a:p>
        </p:txBody>
      </p:sp>
    </p:spTree>
    <p:extLst>
      <p:ext uri="{BB962C8B-B14F-4D97-AF65-F5344CB8AC3E}">
        <p14:creationId xmlns:p14="http://schemas.microsoft.com/office/powerpoint/2010/main" val="204219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12F61-851D-23A8-C144-9CEFDA5D259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AF18849-E642-FED4-593D-37F13AB6C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1A59504-6625-3634-6008-5C1B019C80DE}"/>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3764197-F886-27D9-AF8F-B931BAFDC9F9}"/>
              </a:ext>
            </a:extLst>
          </p:cNvPr>
          <p:cNvSpPr txBox="1"/>
          <p:nvPr/>
        </p:nvSpPr>
        <p:spPr>
          <a:xfrm>
            <a:off x="1762370" y="435073"/>
            <a:ext cx="8667259"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 ESSENTIAL DISCIPLINE OF PLANNING</a:t>
            </a:r>
            <a:r>
              <a:rPr lang="en-US" sz="4000" b="1" i="1" u="sng">
                <a:solidFill>
                  <a:schemeClr val="bg1"/>
                </a:solidFill>
                <a:effectLst/>
                <a:latin typeface="Times New Roman" panose="02020603050405020304" pitchFamily="18" charset="0"/>
                <a:cs typeface="Times New Roman" panose="02020603050405020304" pitchFamily="18" charset="0"/>
              </a:rPr>
              <a:t> </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4A74756-9277-E993-82AE-506576799751}"/>
              </a:ext>
            </a:extLst>
          </p:cNvPr>
          <p:cNvSpPr txBox="1"/>
          <p:nvPr/>
        </p:nvSpPr>
        <p:spPr>
          <a:xfrm>
            <a:off x="1109329" y="2009553"/>
            <a:ext cx="9973340" cy="4247317"/>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C.  The General Board provides a yearly calendar of national events the following year to all the District Boards before the end of the present year is over.</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It then becomes the responsibility of the District Board to provide a district calendar for the following year to all the pastors in the district.</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Having the district calendar in his possession, every pastor in the district is obligated to get his core team together to plan his yearly calendar before January of the following year.</a:t>
            </a:r>
          </a:p>
          <a:p>
            <a:r>
              <a:rPr lang="en-US" sz="2000" b="1">
                <a:solidFill>
                  <a:schemeClr val="bg1"/>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Someone has wisely said:  </a:t>
            </a:r>
            <a:r>
              <a:rPr lang="en-US" sz="2000" b="1" i="1">
                <a:solidFill>
                  <a:schemeClr val="bg1"/>
                </a:solidFill>
                <a:latin typeface="Times New Roman" panose="02020603050405020304" pitchFamily="18" charset="0"/>
                <a:cs typeface="Times New Roman" panose="02020603050405020304" pitchFamily="18" charset="0"/>
              </a:rPr>
              <a:t>"If we fail to plan, we are planning to fail."</a:t>
            </a:r>
            <a:r>
              <a:rPr lang="en-US" sz="2000" b="1">
                <a:solidFill>
                  <a:schemeClr val="bg1"/>
                </a:solidFill>
                <a:latin typeface="Times New Roman" panose="02020603050405020304" pitchFamily="18" charset="0"/>
                <a:cs typeface="Times New Roman" panose="02020603050405020304" pitchFamily="18" charset="0"/>
              </a:rPr>
              <a:t> </a:t>
            </a:r>
          </a:p>
          <a:p>
            <a:endParaRPr lang="en-US"/>
          </a:p>
        </p:txBody>
      </p:sp>
    </p:spTree>
    <p:extLst>
      <p:ext uri="{BB962C8B-B14F-4D97-AF65-F5344CB8AC3E}">
        <p14:creationId xmlns:p14="http://schemas.microsoft.com/office/powerpoint/2010/main" val="43428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8E31FAD-9FB0-B8C1-70FC-958B151E205F}"/>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D04EAD78-C86E-9760-995A-E3944E1A8B1D}"/>
              </a:ext>
            </a:extLst>
          </p:cNvPr>
          <p:cNvSpPr txBox="1"/>
          <p:nvPr/>
        </p:nvSpPr>
        <p:spPr>
          <a:xfrm>
            <a:off x="1677900" y="412371"/>
            <a:ext cx="8835081" cy="1323439"/>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III. THE ESSENTIAL PRIORITY OF PERSISTANCE</a:t>
            </a:r>
            <a:endParaRPr lang="en-US" sz="4000" i="1" u="sng">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5DB98C4-ECA8-6FDB-9E35-F005D5960F2B}"/>
              </a:ext>
            </a:extLst>
          </p:cNvPr>
          <p:cNvSpPr txBox="1"/>
          <p:nvPr/>
        </p:nvSpPr>
        <p:spPr>
          <a:xfrm>
            <a:off x="1228578" y="2052083"/>
            <a:ext cx="9733724" cy="2954655"/>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A.  Luke 18:1 - "Then He spoke a parable to them that men always ought to pray and not lose heart."</a:t>
            </a:r>
          </a:p>
          <a:p>
            <a:r>
              <a:rPr lang="en-US" sz="2000" b="1" i="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combination of diligent effort and patience equals persistence.</a:t>
            </a: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The pastor's life and ministry will always require persistence. Paul's life was characterized by persistence.  Phil. 3:14 tells us, </a:t>
            </a:r>
            <a:r>
              <a:rPr lang="en-US" sz="2000" b="1" i="1">
                <a:solidFill>
                  <a:schemeClr val="bg1"/>
                </a:solidFill>
                <a:latin typeface="Times New Roman" panose="02020603050405020304" pitchFamily="18" charset="0"/>
                <a:cs typeface="Times New Roman" panose="02020603050405020304" pitchFamily="18" charset="0"/>
              </a:rPr>
              <a:t>"I press toward the goal for the prize of the upward call of God in Christ Jesus."</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72664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2397</Words>
  <Application>Microsoft Macintosh PowerPoint</Application>
  <PresentationFormat>Widescreen</PresentationFormat>
  <Paragraphs>149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Provencio</dc:creator>
  <cp:lastModifiedBy>Andy Provencio</cp:lastModifiedBy>
  <cp:revision>1</cp:revision>
  <dcterms:created xsi:type="dcterms:W3CDTF">2026-06-09T06:48:05Z</dcterms:created>
  <dcterms:modified xsi:type="dcterms:W3CDTF">2026-06-09T08:03:54Z</dcterms:modified>
</cp:coreProperties>
</file>