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snapToGrid="0">
      <p:cViewPr varScale="1">
        <p:scale>
          <a:sx n="125" d="100"/>
          <a:sy n="125"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34C8F-7973-B04D-826A-ED5D13590057}" type="datetimeFigureOut">
              <a:rPr lang="en-US" smtClean="0"/>
              <a:t>6/9/26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072C0-B26B-7C46-9C23-F43556FFA42E}" type="slidenum">
              <a:rPr lang="en-US" smtClean="0"/>
              <a:t>‹#›</a:t>
            </a:fld>
            <a:endParaRPr lang="en-US"/>
          </a:p>
        </p:txBody>
      </p:sp>
    </p:spTree>
    <p:extLst>
      <p:ext uri="{BB962C8B-B14F-4D97-AF65-F5344CB8AC3E}">
        <p14:creationId xmlns:p14="http://schemas.microsoft.com/office/powerpoint/2010/main" val="28523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39A9-6EE7-BEFE-1857-0A35060118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168FE-B823-8EE7-5A57-BBBCE71CA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D154BA-57F4-B7BB-4B49-1FC2D1DEA27E}"/>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A08DD8EA-20F4-4B65-B568-7BAEBB9BB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290BC-90F2-C38F-4066-5FE17B58750F}"/>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390734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0446-ECF9-B5FA-EBE3-420BB8E8F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B3E8F9-FE17-979C-27F5-1D1399B56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79E86-127F-2DAF-C356-8722D8674524}"/>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19169623-3E1A-09E0-56FD-E40F4062A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AF588-C50B-FD93-E2D6-3BCEBE009EDB}"/>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20450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19CC2-7D35-081B-516A-67DB221A9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9A2E78-537A-A0D7-CCEC-BABDA3ACC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FFCE4-EE01-81B9-3743-2ADF65BD567E}"/>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6849C231-FF1A-DBFD-5E8E-A053C7FF9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D5CA7-27CA-2C51-55FF-FE4FC0801874}"/>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36514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8B29-B771-1F5E-8474-43A4BBE7B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0D040-485B-CB81-C56E-F2D707AF46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0DCAE-7564-3797-B7C7-B627F74CF90E}"/>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11D98712-3B34-62E2-845C-307C0655A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CF96D-8EB0-CD78-DC41-47B64D43BDEB}"/>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42321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50A7-F91A-9530-D456-EB3C6BBAE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FEF48-EAA5-96A3-8888-4FABBC48B8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9C4FCA-0323-3673-1D34-109EB99FDC6B}"/>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CBAC1855-B6E1-2B8C-228E-4EEB81B33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E31A9-BA6F-828E-C639-0DE8568910F0}"/>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45771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3FFA-3E87-B5F4-6695-A9DEFA7DB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D3B0E0-DF76-77CB-A7A2-3B713D333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B9EA9-9ED0-B740-AB09-56A8546F17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260BA8-4C39-8184-9062-FFB76D9A6B88}"/>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6" name="Footer Placeholder 5">
            <a:extLst>
              <a:ext uri="{FF2B5EF4-FFF2-40B4-BE49-F238E27FC236}">
                <a16:creationId xmlns:a16="http://schemas.microsoft.com/office/drawing/2014/main" id="{B4BA46C9-7B91-E293-1107-FB227C5E4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4DEBD-5B25-D96C-1607-A07A9503C3DD}"/>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4267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AE89-E1D8-5B0C-7916-05FCEA8F61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461DF9-E4DA-633D-3B07-1A77A0958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A7AB6-A01D-F14E-D2F9-5894D76331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08379-0292-34AC-150D-5D0EA385B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99C16-8796-F867-420F-D6D82A50B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6A634-12E2-F519-759F-138FA54AF7D4}"/>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8" name="Footer Placeholder 7">
            <a:extLst>
              <a:ext uri="{FF2B5EF4-FFF2-40B4-BE49-F238E27FC236}">
                <a16:creationId xmlns:a16="http://schemas.microsoft.com/office/drawing/2014/main" id="{705B0926-A9B6-8FA1-FA66-FAB4FEB7AB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0035D5-53B8-54A4-F622-184E2064F307}"/>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44791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F15D-46BA-372E-CE1F-4606FA540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2A239B-DDDD-9413-C3FA-8366492E6E11}"/>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4" name="Footer Placeholder 3">
            <a:extLst>
              <a:ext uri="{FF2B5EF4-FFF2-40B4-BE49-F238E27FC236}">
                <a16:creationId xmlns:a16="http://schemas.microsoft.com/office/drawing/2014/main" id="{1FE40D78-704D-9478-C9F7-F03BBBFB6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226940-2ED8-E158-208B-6DFBBE9F93CF}"/>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6637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DEF8A-D317-AF67-4A49-04F3DAB76D85}"/>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3" name="Footer Placeholder 2">
            <a:extLst>
              <a:ext uri="{FF2B5EF4-FFF2-40B4-BE49-F238E27FC236}">
                <a16:creationId xmlns:a16="http://schemas.microsoft.com/office/drawing/2014/main" id="{2DDEE1C3-BDA5-17D5-4FD9-BEE1018656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75849-0409-BE10-6B6F-9778937E5CD3}"/>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1822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CEC7-3189-99BD-2ABF-754155E56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B73EF-0C66-0A2D-B5DA-1C6D65AA2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4D869-B6ED-60F9-40A5-87DD01B74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80660-BFCE-7E7C-F638-B00A306CB815}"/>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6" name="Footer Placeholder 5">
            <a:extLst>
              <a:ext uri="{FF2B5EF4-FFF2-40B4-BE49-F238E27FC236}">
                <a16:creationId xmlns:a16="http://schemas.microsoft.com/office/drawing/2014/main" id="{EC641B53-59A1-CDB9-5A31-3471B2803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E2D08-5C60-7293-4FE7-E52FA892E762}"/>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49953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7AB1-209F-D9BB-3883-1E12D7892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DE3E80-864E-CCE6-DFDA-DDC3570B9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C11094-D36D-AFDB-9CED-5F40ADFD2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4C8CE-2830-3101-3931-676510399A44}"/>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6" name="Footer Placeholder 5">
            <a:extLst>
              <a:ext uri="{FF2B5EF4-FFF2-40B4-BE49-F238E27FC236}">
                <a16:creationId xmlns:a16="http://schemas.microsoft.com/office/drawing/2014/main" id="{1788C372-C99D-F662-C55F-BAB55B5F6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B1D61-840E-D36C-4472-409953B5DF3F}"/>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238790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D0C4C-DDD9-D765-5037-284A391E2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16040-79AF-3DB0-C917-527CE0403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08118-3839-A563-7DDF-F02B6C484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BA0215C3-2FCC-336C-28F5-401B8361A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DA9CF4-265A-2BC0-376D-5B64381AC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278DF9-EC9C-B644-A08E-A757C08AAB2C}" type="slidenum">
              <a:rPr lang="en-US" smtClean="0"/>
              <a:t>‹#›</a:t>
            </a:fld>
            <a:endParaRPr lang="en-US"/>
          </a:p>
        </p:txBody>
      </p:sp>
    </p:spTree>
    <p:extLst>
      <p:ext uri="{BB962C8B-B14F-4D97-AF65-F5344CB8AC3E}">
        <p14:creationId xmlns:p14="http://schemas.microsoft.com/office/powerpoint/2010/main" val="214408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11709F-4885-8402-D892-1C5CFE5EF966}"/>
              </a:ext>
            </a:extLst>
          </p:cNvPr>
          <p:cNvPicPr>
            <a:picLocks noChangeAspect="1"/>
          </p:cNvPicPr>
          <p:nvPr/>
        </p:nvPicPr>
        <p:blipFill>
          <a:blip r:embed="rId2"/>
          <a:srcRect r="888" b="-2"/>
          <a:stretch>
            <a:fillRect/>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FE3FC-36F3-4A28-56ED-AF775D01420E}"/>
              </a:ext>
            </a:extLst>
          </p:cNvPr>
          <p:cNvSpPr>
            <a:spLocks noGrp="1"/>
          </p:cNvSpPr>
          <p:nvPr>
            <p:ph type="ctrTitle"/>
          </p:nvPr>
        </p:nvSpPr>
        <p:spPr>
          <a:xfrm>
            <a:off x="3112392" y="1899538"/>
            <a:ext cx="9172251" cy="1529451"/>
          </a:xfrm>
        </p:spPr>
        <p:txBody>
          <a:bodyPr anchor="t">
            <a:normAutofit fontScale="90000"/>
          </a:bodyPr>
          <a:lstStyle/>
          <a:p>
            <a:r>
              <a:rPr lang="en-US" sz="4400" b="1" i="1">
                <a:solidFill>
                  <a:schemeClr val="bg1"/>
                </a:solidFill>
                <a:latin typeface="Times New Roman" panose="02020603050405020304" pitchFamily="18" charset="0"/>
                <a:cs typeface="Times New Roman" panose="02020603050405020304" pitchFamily="18" charset="0"/>
              </a:rPr>
              <a:t>HOW IS A CHURCH PLANTER </a:t>
            </a:r>
            <a:br>
              <a:rPr lang="en-US" sz="4400" b="1" i="1">
                <a:solidFill>
                  <a:schemeClr val="bg1"/>
                </a:solidFill>
                <a:latin typeface="Times New Roman" panose="02020603050405020304" pitchFamily="18" charset="0"/>
                <a:cs typeface="Times New Roman" panose="02020603050405020304" pitchFamily="18" charset="0"/>
              </a:rPr>
            </a:br>
            <a:r>
              <a:rPr lang="en-US" sz="4400" b="1" i="1">
                <a:solidFill>
                  <a:schemeClr val="bg1"/>
                </a:solidFill>
                <a:latin typeface="Times New Roman" panose="02020603050405020304" pitchFamily="18" charset="0"/>
                <a:cs typeface="Times New Roman" panose="02020603050405020304" pitchFamily="18" charset="0"/>
              </a:rPr>
              <a:t>DIFFERENT FROM A PASTOR?</a:t>
            </a:r>
            <a:br>
              <a:rPr lang="en-US" sz="5400" b="1">
                <a:solidFill>
                  <a:schemeClr val="bg1"/>
                </a:solidFill>
              </a:rPr>
            </a:br>
            <a:endParaRPr lang="en-US" sz="4800">
              <a:solidFill>
                <a:schemeClr val="bg1"/>
              </a:solidFill>
            </a:endParaRP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38FE4E-D2B7-B626-1113-C02CD810B7B3}"/>
              </a:ext>
            </a:extLst>
          </p:cNvPr>
          <p:cNvSpPr txBox="1"/>
          <p:nvPr/>
        </p:nvSpPr>
        <p:spPr>
          <a:xfrm>
            <a:off x="4781038" y="3297224"/>
            <a:ext cx="6188150" cy="2031325"/>
          </a:xfrm>
          <a:prstGeom prst="rect">
            <a:avLst/>
          </a:prstGeom>
          <a:noFill/>
        </p:spPr>
        <p:txBody>
          <a:bodyPr wrap="square" rtlCol="0">
            <a:spAutoFit/>
          </a:bodyPr>
          <a:lstStyle/>
          <a:p>
            <a:r>
              <a:rPr lang="en-US" b="1" u="sng">
                <a:solidFill>
                  <a:schemeClr val="bg1"/>
                </a:solidFill>
                <a:latin typeface="Times New Roman" panose="02020603050405020304" pitchFamily="18" charset="0"/>
                <a:cs typeface="Times New Roman" panose="02020603050405020304" pitchFamily="18" charset="0"/>
              </a:rPr>
              <a:t>I CORINTHIANS 3:6-8</a:t>
            </a:r>
            <a:endParaRPr lang="en-US" b="1">
              <a:solidFill>
                <a:schemeClr val="bg1"/>
              </a:solidFill>
              <a:latin typeface="Times New Roman" panose="02020603050405020304" pitchFamily="18" charset="0"/>
              <a:cs typeface="Times New Roman" panose="02020603050405020304" pitchFamily="18" charset="0"/>
            </a:endParaRPr>
          </a:p>
          <a:p>
            <a:r>
              <a:rPr lang="en-US" b="1" i="1">
                <a:solidFill>
                  <a:schemeClr val="bg1"/>
                </a:solidFill>
                <a:latin typeface="Times New Roman" panose="02020603050405020304" pitchFamily="18" charset="0"/>
                <a:cs typeface="Times New Roman" panose="02020603050405020304" pitchFamily="18" charset="0"/>
              </a:rPr>
              <a:t>"I have planted, Apollos watered; but God gave the increase. So then, neither is he that planteth anything, neither he that watereth; but God that giveth the increase. Now he that planteth and he that watereth are one: and every man shall receive his own reward according to his own labor."</a:t>
            </a:r>
            <a:endParaRPr lang="en-US"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11413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237659-3F1C-D8C8-72EF-99D99A4431A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5BD4D21-36D9-27DE-086F-665206C91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C2ED27A-36CD-91C6-AD4C-414AF9D7400B}"/>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14E06A9-6AED-CA4D-9487-112854126CD6}"/>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00DE1E4-4225-09AF-3FAE-97A4E6D9DF2A}"/>
              </a:ext>
            </a:extLst>
          </p:cNvPr>
          <p:cNvSpPr txBox="1"/>
          <p:nvPr/>
        </p:nvSpPr>
        <p:spPr>
          <a:xfrm>
            <a:off x="965200" y="1778000"/>
            <a:ext cx="10261600" cy="4124206"/>
          </a:xfrm>
          <a:prstGeom prst="rect">
            <a:avLst/>
          </a:prstGeom>
          <a:noFill/>
        </p:spPr>
        <p:txBody>
          <a:bodyPr wrap="square" rtlCol="0">
            <a:spAutoFit/>
          </a:bodyPr>
          <a:lstStyle/>
          <a:p>
            <a:pPr fontAlgn="base"/>
            <a:r>
              <a:rPr lang="en-US" sz="2400" b="1" i="1">
                <a:solidFill>
                  <a:schemeClr val="bg1"/>
                </a:solidFill>
                <a:latin typeface="Times New Roman" panose="02020603050405020304" pitchFamily="18" charset="0"/>
                <a:cs typeface="Times New Roman" panose="02020603050405020304" pitchFamily="18" charset="0"/>
              </a:rPr>
              <a:t>D. Enthusiasm to Structure</a:t>
            </a:r>
          </a:p>
          <a:p>
            <a:r>
              <a:rPr lang="en-US" b="1">
                <a:solidFill>
                  <a:schemeClr val="bg1"/>
                </a:solidFill>
                <a:latin typeface="Times New Roman" panose="02020603050405020304" pitchFamily="18" charset="0"/>
                <a:cs typeface="Times New Roman" panose="02020603050405020304" pitchFamily="18" charset="0"/>
              </a:rPr>
              <a:t> </a:t>
            </a: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Planters often begin with a handful of excited, motivated people who want to make a difference in the world for Jesus.  They launch with enthusiasm, and every time they have a baptism service or a church anniversary, they dance for joy!</a:t>
            </a:r>
          </a:p>
          <a:p>
            <a:pPr marL="285750" lvl="0" indent="-28575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As the organism matures, the organization expands. Then you put structures in place. You write policies, procedures and playbooks.  You form boards and committees. It’s enough to suck the life out of an enthusiastic church planter if he doesn’t make the switch in time.</a:t>
            </a:r>
          </a:p>
          <a:p>
            <a:pPr marL="285750" lvl="0" indent="-28575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You can’t rely on excitement to carry you 10 years after you've planted.  You need more than excitement. You need logistics, planning, administration, systems.  You need structure. You need deacons and elders and Sunday School teachers.</a:t>
            </a:r>
          </a:p>
        </p:txBody>
      </p:sp>
    </p:spTree>
    <p:extLst>
      <p:ext uri="{BB962C8B-B14F-4D97-AF65-F5344CB8AC3E}">
        <p14:creationId xmlns:p14="http://schemas.microsoft.com/office/powerpoint/2010/main" val="286722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5F957-E001-AC4C-0516-86A1FB03F5E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125E42B-748F-9B3C-169A-11C9C47E9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D0BA0D9-E709-D0F5-26D6-44C53AC9D801}"/>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0FDF32B-4E2F-BA7D-B2C5-0A7CE42F5247}"/>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6B23ED9-EF43-10A5-6571-DF5250A93B36}"/>
              </a:ext>
            </a:extLst>
          </p:cNvPr>
          <p:cNvSpPr txBox="1"/>
          <p:nvPr/>
        </p:nvSpPr>
        <p:spPr>
          <a:xfrm>
            <a:off x="858520" y="1828800"/>
            <a:ext cx="10474960" cy="4401205"/>
          </a:xfrm>
          <a:prstGeom prst="rect">
            <a:avLst/>
          </a:prstGeom>
          <a:noFill/>
        </p:spPr>
        <p:txBody>
          <a:bodyPr wrap="square" rtlCol="0">
            <a:spAutoFit/>
          </a:bodyPr>
          <a:lstStyle/>
          <a:p>
            <a:pPr fontAlgn="base"/>
            <a:r>
              <a:rPr lang="en-US" sz="2400" b="1" i="1">
                <a:solidFill>
                  <a:schemeClr val="bg1"/>
                </a:solidFill>
                <a:latin typeface="Times New Roman" panose="02020603050405020304" pitchFamily="18" charset="0"/>
                <a:cs typeface="Times New Roman" panose="02020603050405020304" pitchFamily="18" charset="0"/>
              </a:rPr>
              <a:t>E. Short-term to Long-term Planning</a:t>
            </a:r>
          </a:p>
          <a:p>
            <a:r>
              <a:rPr lang="en-US" b="1">
                <a:solidFill>
                  <a:schemeClr val="bg1"/>
                </a:solidFill>
                <a:latin typeface="Times New Roman" panose="02020603050405020304" pitchFamily="18" charset="0"/>
                <a:cs typeface="Times New Roman" panose="02020603050405020304" pitchFamily="18" charset="0"/>
              </a:rPr>
              <a:t> </a:t>
            </a: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“Planters plan for the next 10 days, while pastors plan for the next 10 years.” Early in a busy church plant, it is difficult to see much farther than the next 7-10 days. There are so many things to do and so few to help do it.</a:t>
            </a:r>
          </a:p>
          <a:p>
            <a:pPr marL="285750" indent="-28575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However, over time, as you transition from planting to pastoring, it is critical you begin to think long-range. Proverbs 21:5 tells us: </a:t>
            </a:r>
            <a:r>
              <a:rPr lang="en-US" sz="2000" b="1" i="1">
                <a:solidFill>
                  <a:schemeClr val="bg1"/>
                </a:solidFill>
                <a:latin typeface="Times New Roman" panose="02020603050405020304" pitchFamily="18" charset="0"/>
                <a:cs typeface="Times New Roman" panose="02020603050405020304" pitchFamily="18" charset="0"/>
              </a:rPr>
              <a:t>“The plans of the diligent surely lead to abundance”.</a:t>
            </a:r>
          </a:p>
          <a:p>
            <a:pPr lvl="0" fontAlgn="base"/>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 particular group of church leaders who focus on helping churches, maintain that </a:t>
            </a:r>
            <a:r>
              <a:rPr lang="en-US" sz="2000" b="1" i="1">
                <a:solidFill>
                  <a:schemeClr val="bg1"/>
                </a:solidFill>
                <a:latin typeface="Times New Roman" panose="02020603050405020304" pitchFamily="18" charset="0"/>
                <a:cs typeface="Times New Roman" panose="02020603050405020304" pitchFamily="18" charset="0"/>
              </a:rPr>
              <a:t>“strategic planning is key to the long-term survival of the church. Its ministry circumstances are constantly changing. To survive, churches must change and adapt their ministry methods, using strategic planning as their vehicle.”</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71510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F10F63-7B0F-EBC6-3B28-F3624364598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ABED94A-C402-FCAD-71D6-CDFE7ADC9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08812E32-6A54-6B49-3735-4D5A60A20C9E}"/>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190EA8F-0078-A4B1-F98C-DCC750E98F52}"/>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774090D-1400-E746-E496-4F6AB0F86654}"/>
              </a:ext>
            </a:extLst>
          </p:cNvPr>
          <p:cNvSpPr txBox="1"/>
          <p:nvPr/>
        </p:nvSpPr>
        <p:spPr>
          <a:xfrm>
            <a:off x="853440" y="1971040"/>
            <a:ext cx="10373360" cy="1631216"/>
          </a:xfrm>
          <a:prstGeom prst="rect">
            <a:avLst/>
          </a:prstGeom>
          <a:noFill/>
        </p:spPr>
        <p:txBody>
          <a:bodyPr wrap="square" rtlCol="0">
            <a:spAutoFit/>
          </a:bodyPr>
          <a:lstStyle/>
          <a:p>
            <a:pPr fontAlgn="base"/>
            <a:r>
              <a:rPr lang="en-US" sz="2400" b="1" i="1">
                <a:solidFill>
                  <a:schemeClr val="bg1"/>
                </a:solidFill>
                <a:latin typeface="Times New Roman" panose="02020603050405020304" pitchFamily="18" charset="0"/>
                <a:cs typeface="Times New Roman" panose="02020603050405020304" pitchFamily="18" charset="0"/>
              </a:rPr>
              <a:t>F. Getting Credit to Giving Credit</a:t>
            </a:r>
          </a:p>
          <a:p>
            <a:pPr fontAlgn="base"/>
            <a:endParaRPr lang="en-US" b="1">
              <a:solidFill>
                <a:schemeClr val="bg1"/>
              </a:solidFill>
              <a:latin typeface="Times New Roman" panose="02020603050405020304" pitchFamily="18" charset="0"/>
              <a:cs typeface="Times New Roman" panose="02020603050405020304" pitchFamily="18" charset="0"/>
            </a:endParaRPr>
          </a:p>
          <a:p>
            <a:pPr marL="285750" lvl="0" indent="-28575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Without the hard work and dedication of all your volunteers, most of our churches would get very little done. Honor your unpaid servants often!</a:t>
            </a:r>
          </a:p>
          <a:p>
            <a:endParaRPr lang="en-US"/>
          </a:p>
        </p:txBody>
      </p:sp>
    </p:spTree>
    <p:extLst>
      <p:ext uri="{BB962C8B-B14F-4D97-AF65-F5344CB8AC3E}">
        <p14:creationId xmlns:p14="http://schemas.microsoft.com/office/powerpoint/2010/main" val="72011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C01467-C127-5661-4B92-036EE495116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8C33756-4551-5D7C-202F-0642611B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FC9E289C-1B97-0406-801E-72403B09B1C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95A8E1B-EC74-4D80-D594-EC823C482A5B}"/>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E2C8EB-D4E3-6251-9293-046BF847CAC1}"/>
              </a:ext>
            </a:extLst>
          </p:cNvPr>
          <p:cNvSpPr txBox="1"/>
          <p:nvPr/>
        </p:nvSpPr>
        <p:spPr>
          <a:xfrm>
            <a:off x="878840" y="1889760"/>
            <a:ext cx="10434320" cy="4093428"/>
          </a:xfrm>
          <a:prstGeom prst="rect">
            <a:avLst/>
          </a:prstGeom>
          <a:noFill/>
        </p:spPr>
        <p:txBody>
          <a:bodyPr wrap="square" rtlCol="0">
            <a:spAutoFit/>
          </a:bodyPr>
          <a:lstStyle/>
          <a:p>
            <a:pPr fontAlgn="base"/>
            <a:r>
              <a:rPr lang="en-US" sz="2400" b="1" i="1">
                <a:solidFill>
                  <a:schemeClr val="bg1"/>
                </a:solidFill>
                <a:latin typeface="Times New Roman" panose="02020603050405020304" pitchFamily="18" charset="0"/>
                <a:cs typeface="Times New Roman" panose="02020603050405020304" pitchFamily="18" charset="0"/>
              </a:rPr>
              <a:t>G. Moving from Casting Vision to Cultivating Vision</a:t>
            </a:r>
          </a:p>
          <a:p>
            <a:pPr fontAlgn="base"/>
            <a:r>
              <a:rPr lang="en-US" b="1">
                <a:solidFill>
                  <a:schemeClr val="bg1"/>
                </a:solidFill>
                <a:latin typeface="Times New Roman" panose="02020603050405020304" pitchFamily="18" charset="0"/>
                <a:cs typeface="Times New Roman" panose="02020603050405020304" pitchFamily="18" charset="0"/>
              </a:rPr>
              <a:t> </a:t>
            </a: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As a church planter, you cast vision over and over to ensure everyone in your young church understands and believes in that vision.</a:t>
            </a:r>
          </a:p>
          <a:p>
            <a:pPr marL="342900" indent="-34290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Frequent vision-casting is biblical. 1 Samuel 3:1 tells us: </a:t>
            </a:r>
            <a:r>
              <a:rPr lang="en-US" sz="2000" b="1" i="1">
                <a:solidFill>
                  <a:schemeClr val="bg1"/>
                </a:solidFill>
                <a:latin typeface="Times New Roman" panose="02020603050405020304" pitchFamily="18" charset="0"/>
                <a:cs typeface="Times New Roman" panose="02020603050405020304" pitchFamily="18" charset="0"/>
              </a:rPr>
              <a:t>"And the child Samuel ministered unto the Lord before Eli. And the word of the Lord was precious in those days: there was no open vision."</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Once the vision of your church is deeply rooted in the DNA of your church, you should slowly move from </a:t>
            </a:r>
            <a:r>
              <a:rPr lang="en-US" sz="2000" b="1" i="1">
                <a:solidFill>
                  <a:schemeClr val="bg1"/>
                </a:solidFill>
                <a:latin typeface="Times New Roman" panose="02020603050405020304" pitchFamily="18" charset="0"/>
                <a:cs typeface="Times New Roman" panose="02020603050405020304" pitchFamily="18" charset="0"/>
              </a:rPr>
              <a:t>"casting</a:t>
            </a:r>
            <a:r>
              <a:rPr lang="en-US" sz="2000" b="1">
                <a:solidFill>
                  <a:schemeClr val="bg1"/>
                </a:solidFill>
                <a:latin typeface="Times New Roman" panose="02020603050405020304" pitchFamily="18" charset="0"/>
                <a:cs typeface="Times New Roman" panose="02020603050405020304" pitchFamily="18" charset="0"/>
              </a:rPr>
              <a:t> to </a:t>
            </a:r>
            <a:r>
              <a:rPr lang="en-US" sz="2000" b="1" i="1">
                <a:solidFill>
                  <a:schemeClr val="bg1"/>
                </a:solidFill>
                <a:latin typeface="Times New Roman" panose="02020603050405020304" pitchFamily="18" charset="0"/>
                <a:cs typeface="Times New Roman" panose="02020603050405020304" pitchFamily="18" charset="0"/>
              </a:rPr>
              <a:t>cultivating"</a:t>
            </a:r>
            <a:r>
              <a:rPr lang="en-US" sz="2000" b="1">
                <a:solidFill>
                  <a:schemeClr val="bg1"/>
                </a:solidFill>
                <a:latin typeface="Times New Roman" panose="02020603050405020304" pitchFamily="18" charset="0"/>
                <a:cs typeface="Times New Roman" panose="02020603050405020304" pitchFamily="18" charset="0"/>
              </a:rPr>
              <a:t> the vision. And remember, “vision leaks.” Vision doesn’t stick. You’ve repeated your vision for the church a thousand times, </a:t>
            </a:r>
            <a:r>
              <a:rPr lang="en-US" sz="2000" b="1" i="1">
                <a:solidFill>
                  <a:schemeClr val="bg1"/>
                </a:solidFill>
                <a:latin typeface="Times New Roman" panose="02020603050405020304" pitchFamily="18" charset="0"/>
                <a:cs typeface="Times New Roman" panose="02020603050405020304" pitchFamily="18" charset="0"/>
              </a:rPr>
              <a:t>and yet</a:t>
            </a:r>
            <a:r>
              <a:rPr lang="en-US" sz="2000" b="1">
                <a:solidFill>
                  <a:schemeClr val="bg1"/>
                </a:solidFill>
                <a:latin typeface="Times New Roman" panose="02020603050405020304" pitchFamily="18" charset="0"/>
                <a:cs typeface="Times New Roman" panose="02020603050405020304" pitchFamily="18" charset="0"/>
              </a:rPr>
              <a:t>….</a:t>
            </a:r>
          </a:p>
          <a:p>
            <a:endParaRPr lang="en-US"/>
          </a:p>
        </p:txBody>
      </p:sp>
    </p:spTree>
    <p:extLst>
      <p:ext uri="{BB962C8B-B14F-4D97-AF65-F5344CB8AC3E}">
        <p14:creationId xmlns:p14="http://schemas.microsoft.com/office/powerpoint/2010/main" val="253913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93CBF1-FB91-7F2E-094F-7C7FCD3A995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3C09878-66A6-90D4-8F4A-AC85249E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AF70771-6D3E-6AF3-1762-D7A083767C8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29F2CF9-CB6E-1733-03FC-741661D90ED0}"/>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4F6F64E-C427-10F9-A3E4-B18D99E0FA88}"/>
              </a:ext>
            </a:extLst>
          </p:cNvPr>
          <p:cNvSpPr txBox="1"/>
          <p:nvPr/>
        </p:nvSpPr>
        <p:spPr>
          <a:xfrm>
            <a:off x="878840" y="1889760"/>
            <a:ext cx="10434320" cy="4093428"/>
          </a:xfrm>
          <a:prstGeom prst="rect">
            <a:avLst/>
          </a:prstGeom>
          <a:noFill/>
        </p:spPr>
        <p:txBody>
          <a:bodyPr wrap="square" rtlCol="0">
            <a:spAutoFit/>
          </a:bodyPr>
          <a:lstStyle/>
          <a:p>
            <a:pPr fontAlgn="base"/>
            <a:r>
              <a:rPr lang="en-US" sz="2400" b="1" i="1">
                <a:solidFill>
                  <a:schemeClr val="bg1"/>
                </a:solidFill>
                <a:latin typeface="Times New Roman" panose="02020603050405020304" pitchFamily="18" charset="0"/>
                <a:cs typeface="Times New Roman" panose="02020603050405020304" pitchFamily="18" charset="0"/>
              </a:rPr>
              <a:t>G (Cont.) Moving from Casting Vision to Cultivating Vision</a:t>
            </a:r>
          </a:p>
          <a:p>
            <a:pPr fontAlgn="base"/>
            <a:r>
              <a:rPr lang="en-US" b="1">
                <a:solidFill>
                  <a:schemeClr val="bg1"/>
                </a:solidFill>
                <a:latin typeface="Times New Roman" panose="02020603050405020304" pitchFamily="18" charset="0"/>
                <a:cs typeface="Times New Roman" panose="02020603050405020304" pitchFamily="18" charset="0"/>
              </a:rPr>
              <a:t> </a:t>
            </a: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Keep church simple. Cast vision and then cultivate it. Keep the soil fertile. Preach the Word, not your opinions. Love your people, spend time with them and share your vision repeatedly.</a:t>
            </a:r>
          </a:p>
          <a:p>
            <a:pPr marL="342900" lvl="0" indent="-34290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biggest challenge is keeping the vision fresh and keeping people’s focus outward. People (staff and volunteers) tend to default to inward thinking. </a:t>
            </a:r>
          </a:p>
          <a:p>
            <a:pPr marL="342900" lvl="0" indent="-34290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Established churches stop growing because they lose focus on why they started. Our greatest challenge is to help people to not get comfortable and settled.  As long as there are lost people in our communities, our work is not done.</a:t>
            </a:r>
          </a:p>
          <a:p>
            <a:endParaRPr lang="en-US"/>
          </a:p>
        </p:txBody>
      </p:sp>
    </p:spTree>
    <p:extLst>
      <p:ext uri="{BB962C8B-B14F-4D97-AF65-F5344CB8AC3E}">
        <p14:creationId xmlns:p14="http://schemas.microsoft.com/office/powerpoint/2010/main" val="121883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041E133-EE7F-DF15-1AD9-92BF47D48B05}"/>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AB36B25A-378B-65B0-2360-390CBB9808DD}"/>
              </a:ext>
            </a:extLst>
          </p:cNvPr>
          <p:cNvSpPr txBox="1"/>
          <p:nvPr/>
        </p:nvSpPr>
        <p:spPr>
          <a:xfrm>
            <a:off x="1529619" y="467360"/>
            <a:ext cx="9131643"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CONCLUSION</a:t>
            </a:r>
            <a:endParaRPr lang="en-US" sz="4000" b="1" i="1">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E2BA1A3-B062-E04E-0D72-6F4EE23FDEFD}"/>
              </a:ext>
            </a:extLst>
          </p:cNvPr>
          <p:cNvSpPr txBox="1"/>
          <p:nvPr/>
        </p:nvSpPr>
        <p:spPr>
          <a:xfrm>
            <a:off x="950005" y="1634306"/>
            <a:ext cx="10290870" cy="3754874"/>
          </a:xfrm>
          <a:prstGeom prst="rect">
            <a:avLst/>
          </a:prstGeom>
          <a:noFill/>
        </p:spPr>
        <p:txBody>
          <a:bodyPr wrap="square" rtlCol="0">
            <a:spAutoFit/>
          </a:bodyPr>
          <a:lstStyle/>
          <a:p>
            <a:pPr fontAlgn="base"/>
            <a:r>
              <a:rPr lang="en-US" sz="2000" b="1">
                <a:solidFill>
                  <a:schemeClr val="bg1"/>
                </a:solidFill>
                <a:latin typeface="Times New Roman" panose="02020603050405020304" pitchFamily="18" charset="0"/>
                <a:cs typeface="Times New Roman" panose="02020603050405020304" pitchFamily="18" charset="0"/>
              </a:rPr>
              <a:t>When you are planting, you pray and work your fingers to the bone to add new people — new believers, new members, new workers.  You are adding them one by one.</a:t>
            </a:r>
          </a:p>
          <a:p>
            <a:pPr fontAlgn="base"/>
            <a:endParaRPr lang="en-US" sz="2000" b="1">
              <a:solidFill>
                <a:schemeClr val="bg1"/>
              </a:solidFill>
              <a:latin typeface="Times New Roman" panose="02020603050405020304" pitchFamily="18" charset="0"/>
              <a:cs typeface="Times New Roman" panose="02020603050405020304" pitchFamily="18" charset="0"/>
            </a:endParaRPr>
          </a:p>
          <a:p>
            <a:pPr fontAlgn="base"/>
            <a:r>
              <a:rPr lang="en-US" sz="2000" b="1">
                <a:solidFill>
                  <a:schemeClr val="bg1"/>
                </a:solidFill>
                <a:latin typeface="Times New Roman" panose="02020603050405020304" pitchFamily="18" charset="0"/>
                <a:cs typeface="Times New Roman" panose="02020603050405020304" pitchFamily="18" charset="0"/>
              </a:rPr>
              <a:t>In an established church, the goal should be multiplication at every level.  We want to plant more churches everywhere for everyone. So, we need to multiply the number of disciples and church plants, continually increasing (Acts 9:31). Let’s not be satisfied with adding one or two here and there.</a:t>
            </a:r>
          </a:p>
          <a:p>
            <a:pPr fontAlgn="base"/>
            <a:endParaRPr lang="en-US" sz="2000" b="1">
              <a:solidFill>
                <a:schemeClr val="bg1"/>
              </a:solidFill>
              <a:latin typeface="Times New Roman" panose="02020603050405020304" pitchFamily="18" charset="0"/>
              <a:cs typeface="Times New Roman" panose="02020603050405020304" pitchFamily="18" charset="0"/>
            </a:endParaRPr>
          </a:p>
          <a:p>
            <a:pPr fontAlgn="base"/>
            <a:r>
              <a:rPr lang="en-US" sz="2000" b="1">
                <a:solidFill>
                  <a:schemeClr val="bg1"/>
                </a:solidFill>
                <a:latin typeface="Times New Roman" panose="02020603050405020304" pitchFamily="18" charset="0"/>
                <a:cs typeface="Times New Roman" panose="02020603050405020304" pitchFamily="18" charset="0"/>
              </a:rPr>
              <a:t>And whether you find yourself in the season of church planting, church pastoring or somewhere in between, remember this hope: God is committed to building and establishing His Church, and the gates of Hell won’t prevail against it.</a:t>
            </a:r>
          </a:p>
          <a:p>
            <a:endParaRPr lang="en-US"/>
          </a:p>
        </p:txBody>
      </p:sp>
    </p:spTree>
    <p:extLst>
      <p:ext uri="{BB962C8B-B14F-4D97-AF65-F5344CB8AC3E}">
        <p14:creationId xmlns:p14="http://schemas.microsoft.com/office/powerpoint/2010/main" val="85334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5114CE5-446D-0AE7-6BAC-7F5376764597}"/>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F61E3CD-401C-EDD5-D4C4-7A5312BF30D0}"/>
              </a:ext>
            </a:extLst>
          </p:cNvPr>
          <p:cNvSpPr txBox="1"/>
          <p:nvPr/>
        </p:nvSpPr>
        <p:spPr>
          <a:xfrm>
            <a:off x="1970567" y="308344"/>
            <a:ext cx="8250866"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INTRODUCTION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B7BDF4-358A-3FB4-9167-9DDB7E32D061}"/>
              </a:ext>
            </a:extLst>
          </p:cNvPr>
          <p:cNvSpPr txBox="1"/>
          <p:nvPr/>
        </p:nvSpPr>
        <p:spPr>
          <a:xfrm>
            <a:off x="1327298" y="1212112"/>
            <a:ext cx="9537404" cy="4985980"/>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chemeClr val="bg1"/>
                </a:solidFill>
              </a:rPr>
              <a:t>I want to mention that I am far from being an expert in the knowledge of this topic. I did feel that it would be better for another board member to teach/speak to us on this subject.  However, I come to you on the basis of "obedience". Because I don't like anyone to put me on a last-minute spot, I refuse to do it to anyone else.</a:t>
            </a:r>
          </a:p>
          <a:p>
            <a:pPr marL="342900" indent="-342900">
              <a:buFont typeface="Arial" panose="020B0604020202020204" pitchFamily="34" charset="0"/>
              <a:buChar char="•"/>
            </a:pPr>
            <a:endParaRPr lang="en-US" sz="2000" b="1">
              <a:solidFill>
                <a:schemeClr val="bg1"/>
              </a:solidFill>
            </a:endParaRPr>
          </a:p>
          <a:p>
            <a:pPr marL="342900" indent="-342900">
              <a:buFont typeface="Arial" panose="020B0604020202020204" pitchFamily="34" charset="0"/>
              <a:buChar char="•"/>
            </a:pPr>
            <a:r>
              <a:rPr lang="en-US" sz="2000" b="1">
                <a:solidFill>
                  <a:schemeClr val="bg1"/>
                </a:solidFill>
              </a:rPr>
              <a:t>I grew up in a Pastor's home, and because of God's goodness and favor, I have been an ordained minister for 54 years. In December of 1976, I accepted the opportunity to pastor my first Apostolic Assembly congregation. I have had the privilege of pastoring 5 churches (some small, others medium to large). In Barcelona Spain, I pastored a congregation of less than 10 persons, so I can say that I was in the category of a "church planter."  The congregation I am presently pastoring was given to me with the category of a "mission". In this study, I will try to give you some insights on the "Difference in Pastoring a Church and Planting a New Work."                                                                                                                                                              </a:t>
            </a:r>
          </a:p>
          <a:p>
            <a:endParaRPr lang="en-US"/>
          </a:p>
        </p:txBody>
      </p:sp>
    </p:spTree>
    <p:extLst>
      <p:ext uri="{BB962C8B-B14F-4D97-AF65-F5344CB8AC3E}">
        <p14:creationId xmlns:p14="http://schemas.microsoft.com/office/powerpoint/2010/main" val="417090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168A745-744B-88F6-7599-1D6F2387790C}"/>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495AF20C-FF50-6A73-575B-1DADD445369D}"/>
              </a:ext>
            </a:extLst>
          </p:cNvPr>
          <p:cNvSpPr txBox="1"/>
          <p:nvPr/>
        </p:nvSpPr>
        <p:spPr>
          <a:xfrm>
            <a:off x="984030" y="258630"/>
            <a:ext cx="10222822"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 DEFINING THE DIFFERENCE BETWEEN THE TWO</a:t>
            </a:r>
            <a:endParaRPr lang="en-US" sz="4000" i="1">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270258E9-E464-BA9F-71BC-C2657AB4BCD9}"/>
              </a:ext>
            </a:extLst>
          </p:cNvPr>
          <p:cNvGraphicFramePr>
            <a:graphicFrameLocks noGrp="1"/>
          </p:cNvGraphicFramePr>
          <p:nvPr>
            <p:extLst>
              <p:ext uri="{D42A27DB-BD31-4B8C-83A1-F6EECF244321}">
                <p14:modId xmlns:p14="http://schemas.microsoft.com/office/powerpoint/2010/main" val="2937678369"/>
              </p:ext>
            </p:extLst>
          </p:nvPr>
        </p:nvGraphicFramePr>
        <p:xfrm>
          <a:off x="1250907" y="1712279"/>
          <a:ext cx="9325654" cy="4160522"/>
        </p:xfrm>
        <a:graphic>
          <a:graphicData uri="http://schemas.openxmlformats.org/drawingml/2006/table">
            <a:tbl>
              <a:tblPr firstRow="1" bandRow="1">
                <a:tableStyleId>{5C22544A-7EE6-4342-B048-85BDC9FD1C3A}</a:tableStyleId>
              </a:tblPr>
              <a:tblGrid>
                <a:gridCol w="4662827">
                  <a:extLst>
                    <a:ext uri="{9D8B030D-6E8A-4147-A177-3AD203B41FA5}">
                      <a16:colId xmlns:a16="http://schemas.microsoft.com/office/drawing/2014/main" val="1898924201"/>
                    </a:ext>
                  </a:extLst>
                </a:gridCol>
                <a:gridCol w="4662827">
                  <a:extLst>
                    <a:ext uri="{9D8B030D-6E8A-4147-A177-3AD203B41FA5}">
                      <a16:colId xmlns:a16="http://schemas.microsoft.com/office/drawing/2014/main" val="3118868097"/>
                    </a:ext>
                  </a:extLst>
                </a:gridCol>
              </a:tblGrid>
              <a:tr h="364067">
                <a:tc>
                  <a:txBody>
                    <a:bodyPr/>
                    <a:lstStyle/>
                    <a:p>
                      <a:pPr algn="ctr"/>
                      <a:r>
                        <a:rPr lang="en-US" sz="2400" i="1" u="none">
                          <a:latin typeface="Times New Roman" panose="02020603050405020304" pitchFamily="18" charset="0"/>
                          <a:cs typeface="Times New Roman" panose="02020603050405020304" pitchFamily="18" charset="0"/>
                        </a:rPr>
                        <a:t>PASTOR</a:t>
                      </a:r>
                      <a:endParaRPr lang="en-US" i="1" u="none">
                        <a:latin typeface="Times New Roman" panose="02020603050405020304" pitchFamily="18" charset="0"/>
                        <a:cs typeface="Times New Roman" panose="02020603050405020304" pitchFamily="18" charset="0"/>
                      </a:endParaRPr>
                    </a:p>
                  </a:txBody>
                  <a:tcPr/>
                </a:tc>
                <a:tc>
                  <a:txBody>
                    <a:bodyPr/>
                    <a:lstStyle/>
                    <a:p>
                      <a:pPr algn="ctr"/>
                      <a:r>
                        <a:rPr lang="en-US" sz="2400" i="1" u="none">
                          <a:latin typeface="Times New Roman" panose="02020603050405020304" pitchFamily="18" charset="0"/>
                          <a:cs typeface="Times New Roman" panose="02020603050405020304" pitchFamily="18" charset="0"/>
                        </a:rPr>
                        <a:t>PLANTER</a:t>
                      </a:r>
                      <a:endParaRPr lang="en-US" i="1" u="none">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0598400"/>
                  </a:ext>
                </a:extLst>
              </a:tr>
              <a:tr h="132082">
                <a:tc>
                  <a:txBody>
                    <a:bodyPr/>
                    <a:lstStyle/>
                    <a:p>
                      <a:r>
                        <a:rPr lang="en-US" sz="1800" b="0" kern="1200">
                          <a:solidFill>
                            <a:schemeClr val="tx1"/>
                          </a:solidFill>
                          <a:effectLst/>
                          <a:latin typeface="Times New Roman" panose="02020603050405020304" pitchFamily="18" charset="0"/>
                          <a:ea typeface="+mn-ea"/>
                          <a:cs typeface="Times New Roman" panose="02020603050405020304" pitchFamily="18" charset="0"/>
                        </a:rPr>
                        <a:t>Equips others to lead the church.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Leads the new church plant himself.</a:t>
                      </a:r>
                    </a:p>
                  </a:txBody>
                  <a:tcPr/>
                </a:tc>
                <a:extLst>
                  <a:ext uri="{0D108BD9-81ED-4DB2-BD59-A6C34878D82A}">
                    <a16:rowId xmlns:a16="http://schemas.microsoft.com/office/drawing/2014/main" val="3914485518"/>
                  </a:ext>
                </a:extLst>
              </a:tr>
              <a:tr h="291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1"/>
                          </a:solidFill>
                          <a:effectLst/>
                          <a:latin typeface="Times New Roman" panose="02020603050405020304" pitchFamily="18" charset="0"/>
                          <a:ea typeface="+mn-ea"/>
                          <a:cs typeface="Times New Roman" panose="02020603050405020304" pitchFamily="18" charset="0"/>
                        </a:rPr>
                        <a:t>Leads trainers (equippers). </a:t>
                      </a:r>
                    </a:p>
                  </a:txBody>
                  <a:tcPr/>
                </a:tc>
                <a:tc>
                  <a:txBody>
                    <a:bodyPr/>
                    <a:lstStyle/>
                    <a:p>
                      <a:r>
                        <a:rPr lang="en-US" sz="1800" b="0" kern="1200">
                          <a:solidFill>
                            <a:schemeClr val="dk1"/>
                          </a:solidFill>
                          <a:effectLst/>
                          <a:latin typeface="Times New Roman" panose="02020603050405020304" pitchFamily="18" charset="0"/>
                          <a:ea typeface="+mn-ea"/>
                          <a:cs typeface="Times New Roman" panose="02020603050405020304" pitchFamily="18" charset="0"/>
                        </a:rPr>
                        <a:t>Trains leaders.</a:t>
                      </a:r>
                      <a:r>
                        <a:rPr lang="en-US" b="0">
                          <a:effectLst/>
                          <a:latin typeface="Times New Roman" panose="02020603050405020304" pitchFamily="18" charset="0"/>
                          <a:cs typeface="Times New Roman" panose="02020603050405020304" pitchFamily="18" charset="0"/>
                        </a:rPr>
                        <a:t> </a:t>
                      </a:r>
                      <a:endParaRPr lang="en-US"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0474671"/>
                  </a:ext>
                </a:extLst>
              </a:tr>
              <a:tr h="291253">
                <a:tc>
                  <a:txBody>
                    <a:bodyPr/>
                    <a:lstStyle/>
                    <a:p>
                      <a:r>
                        <a:rPr lang="en-US" sz="1800" b="0" kern="1200">
                          <a:solidFill>
                            <a:schemeClr val="tx1"/>
                          </a:solidFill>
                          <a:effectLst/>
                          <a:latin typeface="Times New Roman" panose="02020603050405020304" pitchFamily="18" charset="0"/>
                          <a:ea typeface="+mn-ea"/>
                          <a:cs typeface="Times New Roman" panose="02020603050405020304" pitchFamily="18" charset="0"/>
                        </a:rPr>
                        <a:t>Disciples future evangelists.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kern="1200">
                          <a:solidFill>
                            <a:schemeClr val="dk1"/>
                          </a:solidFill>
                          <a:effectLst/>
                          <a:latin typeface="Times New Roman" panose="02020603050405020304" pitchFamily="18" charset="0"/>
                          <a:ea typeface="+mn-ea"/>
                          <a:cs typeface="Times New Roman" panose="02020603050405020304" pitchFamily="18" charset="0"/>
                        </a:rPr>
                        <a:t>Evangelizes future disciples.</a:t>
                      </a:r>
                      <a:r>
                        <a:rPr lang="en-US" b="0">
                          <a:effectLst/>
                          <a:latin typeface="Times New Roman" panose="02020603050405020304" pitchFamily="18" charset="0"/>
                          <a:cs typeface="Times New Roman" panose="02020603050405020304" pitchFamily="18" charset="0"/>
                        </a:rPr>
                        <a:t> </a:t>
                      </a:r>
                      <a:endParaRPr lang="en-US"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1343292"/>
                  </a:ext>
                </a:extLst>
              </a:tr>
              <a:tr h="509694">
                <a:tc>
                  <a:txBody>
                    <a:bodyPr/>
                    <a:lstStyle/>
                    <a:p>
                      <a:r>
                        <a:rPr lang="en-US" sz="1800" b="0" kern="1200">
                          <a:solidFill>
                            <a:schemeClr val="tx1"/>
                          </a:solidFill>
                          <a:effectLst/>
                          <a:latin typeface="Times New Roman" panose="02020603050405020304" pitchFamily="18" charset="0"/>
                          <a:ea typeface="+mn-ea"/>
                          <a:cs typeface="Times New Roman" panose="02020603050405020304" pitchFamily="18" charset="0"/>
                        </a:rPr>
                        <a:t>Preaches from Scripture to form maturity.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kern="1200">
                          <a:solidFill>
                            <a:schemeClr val="dk1"/>
                          </a:solidFill>
                          <a:effectLst/>
                          <a:latin typeface="Times New Roman" panose="02020603050405020304" pitchFamily="18" charset="0"/>
                          <a:ea typeface="+mn-ea"/>
                          <a:cs typeface="Times New Roman" panose="02020603050405020304" pitchFamily="18" charset="0"/>
                        </a:rPr>
                        <a:t>Preaches from Scripture to clarify vision.</a:t>
                      </a:r>
                    </a:p>
                  </a:txBody>
                  <a:tcPr/>
                </a:tc>
                <a:extLst>
                  <a:ext uri="{0D108BD9-81ED-4DB2-BD59-A6C34878D82A}">
                    <a16:rowId xmlns:a16="http://schemas.microsoft.com/office/drawing/2014/main" val="2130514430"/>
                  </a:ext>
                </a:extLst>
              </a:tr>
              <a:tr h="509694">
                <a:tc>
                  <a:txBody>
                    <a:bodyPr/>
                    <a:lstStyle/>
                    <a:p>
                      <a:r>
                        <a:rPr lang="en-US" sz="1800" b="0" kern="1200">
                          <a:solidFill>
                            <a:schemeClr val="tx1"/>
                          </a:solidFill>
                          <a:effectLst/>
                          <a:latin typeface="Times New Roman" panose="02020603050405020304" pitchFamily="18" charset="0"/>
                          <a:ea typeface="+mn-ea"/>
                          <a:cs typeface="Times New Roman" panose="02020603050405020304" pitchFamily="18" charset="0"/>
                        </a:rPr>
                        <a:t>Has more margin to use the church to help needy people.</a:t>
                      </a:r>
                      <a:r>
                        <a:rPr lang="en-US" b="0">
                          <a:solidFill>
                            <a:schemeClr val="tx1"/>
                          </a:solidFill>
                          <a:effectLst/>
                          <a:latin typeface="Times New Roman" panose="02020603050405020304" pitchFamily="18" charset="0"/>
                          <a:cs typeface="Times New Roman" panose="02020603050405020304" pitchFamily="18" charset="0"/>
                        </a:rPr>
                        <a:t>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0" kern="1200">
                          <a:solidFill>
                            <a:schemeClr val="dk1"/>
                          </a:solidFill>
                          <a:effectLst/>
                          <a:latin typeface="Times New Roman" panose="02020603050405020304" pitchFamily="18" charset="0"/>
                          <a:ea typeface="+mn-ea"/>
                          <a:cs typeface="Times New Roman" panose="02020603050405020304" pitchFamily="18" charset="0"/>
                        </a:rPr>
                        <a:t>Has limited margin to address deep needs.</a:t>
                      </a:r>
                      <a:r>
                        <a:rPr lang="en-US" b="0">
                          <a:effectLst/>
                          <a:latin typeface="Times New Roman" panose="02020603050405020304" pitchFamily="18" charset="0"/>
                          <a:cs typeface="Times New Roman" panose="02020603050405020304" pitchFamily="18" charset="0"/>
                        </a:rPr>
                        <a:t> </a:t>
                      </a:r>
                      <a:endParaRPr lang="en-US"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2894318"/>
                  </a:ext>
                </a:extLst>
              </a:tr>
              <a:tr h="728134">
                <a:tc>
                  <a:txBody>
                    <a:bodyPr/>
                    <a:lstStyle/>
                    <a:p>
                      <a:r>
                        <a:rPr lang="en-US" sz="1800" b="0" kern="1200">
                          <a:solidFill>
                            <a:schemeClr val="tx1"/>
                          </a:solidFill>
                          <a:effectLst/>
                          <a:latin typeface="Times New Roman" panose="02020603050405020304" pitchFamily="18" charset="0"/>
                          <a:ea typeface="+mn-ea"/>
                          <a:cs typeface="Times New Roman" panose="02020603050405020304" pitchFamily="18" charset="0"/>
                        </a:rPr>
                        <a:t>Focuses on maintaining stability in the community.</a:t>
                      </a:r>
                    </a:p>
                  </a:txBody>
                  <a:tcPr/>
                </a:tc>
                <a:tc>
                  <a:txBody>
                    <a:bodyPr/>
                    <a:lstStyle/>
                    <a:p>
                      <a:r>
                        <a:rPr lang="en-US" sz="1800" b="0" kern="1200">
                          <a:solidFill>
                            <a:schemeClr val="dk1"/>
                          </a:solidFill>
                          <a:effectLst/>
                          <a:latin typeface="Times New Roman" panose="02020603050405020304" pitchFamily="18" charset="0"/>
                          <a:ea typeface="+mn-ea"/>
                          <a:cs typeface="Times New Roman" panose="02020603050405020304" pitchFamily="18" charset="0"/>
                        </a:rPr>
                        <a:t>Needs to be a risk-taker for new opportunities.</a:t>
                      </a:r>
                    </a:p>
                  </a:txBody>
                  <a:tcPr/>
                </a:tc>
                <a:extLst>
                  <a:ext uri="{0D108BD9-81ED-4DB2-BD59-A6C34878D82A}">
                    <a16:rowId xmlns:a16="http://schemas.microsoft.com/office/drawing/2014/main" val="2758653523"/>
                  </a:ext>
                </a:extLst>
              </a:tr>
              <a:tr h="728134">
                <a:tc>
                  <a:txBody>
                    <a:bodyPr/>
                    <a:lstStyle/>
                    <a:p>
                      <a:r>
                        <a:rPr lang="en-US" sz="1800" b="0" kern="1200">
                          <a:solidFill>
                            <a:schemeClr val="tx1"/>
                          </a:solidFill>
                          <a:effectLst/>
                          <a:latin typeface="Times New Roman" panose="02020603050405020304" pitchFamily="18" charset="0"/>
                          <a:ea typeface="+mn-ea"/>
                          <a:cs typeface="Times New Roman" panose="02020603050405020304" pitchFamily="18" charset="0"/>
                        </a:rPr>
                        <a:t>Family may be able to choose their level of involvement with the established community. </a:t>
                      </a:r>
                    </a:p>
                  </a:txBody>
                  <a:tcPr/>
                </a:tc>
                <a:tc>
                  <a:txBody>
                    <a:bodyPr/>
                    <a:lstStyle/>
                    <a:p>
                      <a:r>
                        <a:rPr lang="en-US" sz="1800" b="0" kern="1200">
                          <a:solidFill>
                            <a:schemeClr val="dk1"/>
                          </a:solidFill>
                          <a:effectLst/>
                          <a:latin typeface="Times New Roman" panose="02020603050405020304" pitchFamily="18" charset="0"/>
                          <a:ea typeface="+mn-ea"/>
                          <a:cs typeface="Times New Roman" panose="02020603050405020304" pitchFamily="18" charset="0"/>
                        </a:rPr>
                        <a:t>Family will be immersed in the church plant.</a:t>
                      </a:r>
                    </a:p>
                  </a:txBody>
                  <a:tcPr/>
                </a:tc>
                <a:extLst>
                  <a:ext uri="{0D108BD9-81ED-4DB2-BD59-A6C34878D82A}">
                    <a16:rowId xmlns:a16="http://schemas.microsoft.com/office/drawing/2014/main" val="3781177274"/>
                  </a:ext>
                </a:extLst>
              </a:tr>
            </a:tbl>
          </a:graphicData>
        </a:graphic>
      </p:graphicFrame>
    </p:spTree>
    <p:extLst>
      <p:ext uri="{BB962C8B-B14F-4D97-AF65-F5344CB8AC3E}">
        <p14:creationId xmlns:p14="http://schemas.microsoft.com/office/powerpoint/2010/main" val="19366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35FAE1-A31E-8D89-966C-557FCD9261B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763A9D-90D4-CEB0-33BF-94FEC094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B464A50-F76C-A3A5-3DB6-6F39A480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2EEC325-EF15-1798-6A32-14E72D659C37}"/>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800E2872-F721-7AB5-6759-8BAB7A8624E8}"/>
              </a:ext>
            </a:extLst>
          </p:cNvPr>
          <p:cNvSpPr txBox="1"/>
          <p:nvPr/>
        </p:nvSpPr>
        <p:spPr>
          <a:xfrm>
            <a:off x="1047131" y="248234"/>
            <a:ext cx="10096620" cy="1815882"/>
          </a:xfrm>
          <a:prstGeom prst="rect">
            <a:avLst/>
          </a:prstGeom>
          <a:noFill/>
        </p:spPr>
        <p:txBody>
          <a:bodyPr wrap="square" rtlCol="0">
            <a:spAutoFit/>
          </a:bodyPr>
          <a:lstStyle/>
          <a:p>
            <a:pPr algn="ctr"/>
            <a:r>
              <a:rPr lang="en-US" sz="2800" b="1" i="1" u="sng">
                <a:solidFill>
                  <a:schemeClr val="bg1"/>
                </a:solidFill>
                <a:latin typeface="Times New Roman" panose="02020603050405020304" pitchFamily="18" charset="0"/>
                <a:cs typeface="Times New Roman" panose="02020603050405020304" pitchFamily="18" charset="0"/>
              </a:rPr>
              <a:t>II. KNOWING THE DIFFERENCE BETWEEN A PASTOR AND A CHURCH PLANTER IS THE KEY TO SETTING THE RIGHT EXPECTATIONS THAT CAN KEEP A "PLANTER" FOCUSED AND EFFECTIVE. </a:t>
            </a:r>
            <a:endParaRPr lang="en-US" sz="28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0975C2B-B6EA-542D-7B23-E9F1C30A617F}"/>
              </a:ext>
            </a:extLst>
          </p:cNvPr>
          <p:cNvSpPr txBox="1"/>
          <p:nvPr/>
        </p:nvSpPr>
        <p:spPr>
          <a:xfrm>
            <a:off x="1047131" y="2505670"/>
            <a:ext cx="9940350" cy="1477328"/>
          </a:xfrm>
          <a:prstGeom prst="rect">
            <a:avLst/>
          </a:prstGeom>
          <a:noFill/>
        </p:spPr>
        <p:txBody>
          <a:bodyPr wrap="square" rtlCol="0">
            <a:spAutoFit/>
          </a:bodyPr>
          <a:lstStyle/>
          <a:p>
            <a:r>
              <a:rPr lang="en-US" sz="2400" b="1">
                <a:solidFill>
                  <a:schemeClr val="bg1"/>
                </a:solidFill>
                <a:latin typeface="Times New Roman" panose="02020603050405020304" pitchFamily="18" charset="0"/>
                <a:cs typeface="Times New Roman" panose="02020603050405020304" pitchFamily="18" charset="0"/>
              </a:rPr>
              <a:t>A. Important Truth - Not every pastor has the ability to be a good church planter, and church planters may not necessarily have the skills needed to be a great pastor.</a:t>
            </a:r>
          </a:p>
          <a:p>
            <a:endParaRPr lang="en-US"/>
          </a:p>
        </p:txBody>
      </p:sp>
    </p:spTree>
    <p:extLst>
      <p:ext uri="{BB962C8B-B14F-4D97-AF65-F5344CB8AC3E}">
        <p14:creationId xmlns:p14="http://schemas.microsoft.com/office/powerpoint/2010/main" val="403966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96F350A-84EC-0FFE-7595-AA4DF01B78E7}"/>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A1F10049-6C5C-1F81-C315-A067CDC52023}"/>
              </a:ext>
            </a:extLst>
          </p:cNvPr>
          <p:cNvSpPr txBox="1"/>
          <p:nvPr/>
        </p:nvSpPr>
        <p:spPr>
          <a:xfrm>
            <a:off x="1047131" y="248234"/>
            <a:ext cx="10096620" cy="1815882"/>
          </a:xfrm>
          <a:prstGeom prst="rect">
            <a:avLst/>
          </a:prstGeom>
          <a:noFill/>
        </p:spPr>
        <p:txBody>
          <a:bodyPr wrap="square" rtlCol="0">
            <a:spAutoFit/>
          </a:bodyPr>
          <a:lstStyle/>
          <a:p>
            <a:pPr algn="ctr"/>
            <a:r>
              <a:rPr lang="en-US" sz="2800" b="1" i="1" u="sng">
                <a:solidFill>
                  <a:schemeClr val="bg1"/>
                </a:solidFill>
                <a:latin typeface="Times New Roman" panose="02020603050405020304" pitchFamily="18" charset="0"/>
                <a:cs typeface="Times New Roman" panose="02020603050405020304" pitchFamily="18" charset="0"/>
              </a:rPr>
              <a:t>II. KNOWING THE DIFFERENCE BETWEEN A PASTOR AND A CHURCH PLANTER IS THE KEY TO SETTING THE RIGHT EXPECTATIONS THAT CAN KEEP A "PLANTER" FOCUSED AND EFFECTIVE. </a:t>
            </a:r>
            <a:endParaRPr lang="en-US" sz="2800" i="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B71C4F4-3C4C-B896-6E7E-2E8D479AB14D}"/>
              </a:ext>
            </a:extLst>
          </p:cNvPr>
          <p:cNvSpPr txBox="1"/>
          <p:nvPr/>
        </p:nvSpPr>
        <p:spPr>
          <a:xfrm>
            <a:off x="758780" y="2151650"/>
            <a:ext cx="10650899" cy="4154984"/>
          </a:xfrm>
          <a:prstGeom prst="rect">
            <a:avLst/>
          </a:prstGeom>
          <a:noFill/>
        </p:spPr>
        <p:txBody>
          <a:bodyPr wrap="square" rtlCol="0">
            <a:spAutoFit/>
          </a:bodyPr>
          <a:lstStyle/>
          <a:p>
            <a:pPr marL="457200" indent="-457200">
              <a:buAutoNum type="alphaUcPeriod" startAt="2"/>
            </a:pPr>
            <a:r>
              <a:rPr lang="en-US" sz="2400" b="1">
                <a:solidFill>
                  <a:schemeClr val="bg1"/>
                </a:solidFill>
                <a:latin typeface="Times New Roman" panose="02020603050405020304" pitchFamily="18" charset="0"/>
                <a:cs typeface="Times New Roman" panose="02020603050405020304" pitchFamily="18" charset="0"/>
              </a:rPr>
              <a:t>What are some important things a planter must know?</a:t>
            </a:r>
          </a:p>
          <a:p>
            <a:endParaRPr lang="en-US" sz="24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The first step is to make sure that the family is aware of the price they must pay in order to establish a church plant.</a:t>
            </a:r>
          </a:p>
          <a:p>
            <a:r>
              <a:rPr lang="en-US" b="1">
                <a:solidFill>
                  <a:schemeClr val="bg1"/>
                </a:solidFill>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Many church plants don’t have offices or buildings of their own, which means that leadership meetings, prayer meetings, and every other kind of meeting can happen in the family living room. </a:t>
            </a: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The biggest commitment will come from the planter's spouse. Is the spouse of the planter ready for that level of engagement? </a:t>
            </a: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Are the children aware of the number of guests they will have? Discussions and reminders are critical to make sure that the family is mentally and emotionally prepared for the next few years. </a:t>
            </a:r>
            <a:endParaRPr lang="en-US" sz="24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01876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E6A974-C936-3660-686A-8E18EE50052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4DAFF37-3DEB-D451-0B81-B4D16BA86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4E4EDB03-883E-D303-80F5-E76A6CF0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BAC1AB1-24AF-C106-60E1-101FD452CE05}"/>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1558B9EC-BA7C-82C7-E073-53ECA8EE5346}"/>
              </a:ext>
            </a:extLst>
          </p:cNvPr>
          <p:cNvSpPr txBox="1"/>
          <p:nvPr/>
        </p:nvSpPr>
        <p:spPr>
          <a:xfrm>
            <a:off x="1047131" y="248234"/>
            <a:ext cx="10096620" cy="1815882"/>
          </a:xfrm>
          <a:prstGeom prst="rect">
            <a:avLst/>
          </a:prstGeom>
          <a:noFill/>
        </p:spPr>
        <p:txBody>
          <a:bodyPr wrap="square" rtlCol="0">
            <a:spAutoFit/>
          </a:bodyPr>
          <a:lstStyle/>
          <a:p>
            <a:pPr algn="ctr"/>
            <a:r>
              <a:rPr lang="en-US" sz="2800" b="1" i="1" u="sng">
                <a:solidFill>
                  <a:schemeClr val="bg1"/>
                </a:solidFill>
                <a:latin typeface="Times New Roman" panose="02020603050405020304" pitchFamily="18" charset="0"/>
                <a:cs typeface="Times New Roman" panose="02020603050405020304" pitchFamily="18" charset="0"/>
              </a:rPr>
              <a:t>II. KNOWING THE DIFFERENCE BETWEEN A PASTOR AND A CHURCH PLANTER IS THE KEY TO SETTING THE RIGHT EXPECTATIONS THAT CAN KEEP A "PLANTER" FOCUSED AND EFFECTIVE. </a:t>
            </a:r>
            <a:endParaRPr lang="en-US" sz="28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A26354A-F103-A3BE-6381-7240488F6D8C}"/>
              </a:ext>
            </a:extLst>
          </p:cNvPr>
          <p:cNvSpPr txBox="1"/>
          <p:nvPr/>
        </p:nvSpPr>
        <p:spPr>
          <a:xfrm>
            <a:off x="776681" y="2147006"/>
            <a:ext cx="10367070" cy="3847207"/>
          </a:xfrm>
          <a:prstGeom prst="rect">
            <a:avLst/>
          </a:prstGeom>
          <a:noFill/>
        </p:spPr>
        <p:txBody>
          <a:bodyPr wrap="square" rtlCol="0">
            <a:spAutoFit/>
          </a:bodyPr>
          <a:lstStyle/>
          <a:p>
            <a:pPr marL="342900" indent="-342900">
              <a:buAutoNum type="alphaUcPeriod" startAt="3"/>
            </a:pPr>
            <a:r>
              <a:rPr lang="en-US" sz="2400" b="1">
                <a:solidFill>
                  <a:schemeClr val="bg1"/>
                </a:solidFill>
                <a:latin typeface="Times New Roman" panose="02020603050405020304" pitchFamily="18" charset="0"/>
                <a:cs typeface="Times New Roman" panose="02020603050405020304" pitchFamily="18" charset="0"/>
              </a:rPr>
              <a:t>Another thing that will be helpful is for the planter to carefully select who will work with him to build the church plant.</a:t>
            </a:r>
          </a:p>
          <a:p>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Building</a:t>
            </a:r>
            <a:r>
              <a:rPr lang="en-US" sz="1600" b="1">
                <a:solidFill>
                  <a:schemeClr val="bg1"/>
                </a:solidFill>
                <a:latin typeface="Times New Roman" panose="02020603050405020304" pitchFamily="18" charset="0"/>
                <a:cs typeface="Times New Roman" panose="02020603050405020304" pitchFamily="18" charset="0"/>
              </a:rPr>
              <a:t> </a:t>
            </a:r>
            <a:r>
              <a:rPr lang="en-US" b="1">
                <a:solidFill>
                  <a:schemeClr val="bg1"/>
                </a:solidFill>
                <a:latin typeface="Times New Roman" panose="02020603050405020304" pitchFamily="18" charset="0"/>
                <a:cs typeface="Times New Roman" panose="02020603050405020304" pitchFamily="18" charset="0"/>
              </a:rPr>
              <a:t>a good team is essential if a church is to gain the credibility it needs to grip the imagination of a</a:t>
            </a:r>
            <a:r>
              <a:rPr lang="en-US" sz="1600" b="1">
                <a:solidFill>
                  <a:schemeClr val="bg1"/>
                </a:solidFill>
                <a:latin typeface="Times New Roman" panose="02020603050405020304" pitchFamily="18" charset="0"/>
                <a:cs typeface="Times New Roman" panose="02020603050405020304" pitchFamily="18" charset="0"/>
              </a:rPr>
              <a:t> </a:t>
            </a:r>
            <a:r>
              <a:rPr lang="en-US" b="1">
                <a:solidFill>
                  <a:schemeClr val="bg1"/>
                </a:solidFill>
                <a:latin typeface="Times New Roman" panose="02020603050405020304" pitchFamily="18" charset="0"/>
                <a:cs typeface="Times New Roman" panose="02020603050405020304" pitchFamily="18" charset="0"/>
              </a:rPr>
              <a:t>community. </a:t>
            </a: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Leadership development is one of the most strategically important focuses to have in a church plant. As important as preaching is, good preaching is not enough to sustain a church on its own. In fact, the more that a plant depends upon the gifting of its leader, the more limited it is in impact. </a:t>
            </a: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The need for gifting in leadership is essential, but the planter </a:t>
            </a:r>
            <a:r>
              <a:rPr lang="en-US" b="1" i="1">
                <a:solidFill>
                  <a:schemeClr val="bg1"/>
                </a:solidFill>
                <a:latin typeface="Times New Roman" panose="02020603050405020304" pitchFamily="18" charset="0"/>
                <a:cs typeface="Times New Roman" panose="02020603050405020304" pitchFamily="18" charset="0"/>
              </a:rPr>
              <a:t>must</a:t>
            </a:r>
            <a:r>
              <a:rPr lang="en-US" b="1">
                <a:solidFill>
                  <a:schemeClr val="bg1"/>
                </a:solidFill>
                <a:latin typeface="Times New Roman" panose="02020603050405020304" pitchFamily="18" charset="0"/>
                <a:cs typeface="Times New Roman" panose="02020603050405020304" pitchFamily="18" charset="0"/>
              </a:rPr>
              <a:t> develop and release other people as "quickly as possible" if they expect the plant to grow. The planter needs a team of people who are ready to take the mission</a:t>
            </a:r>
          </a:p>
        </p:txBody>
      </p:sp>
    </p:spTree>
    <p:extLst>
      <p:ext uri="{BB962C8B-B14F-4D97-AF65-F5344CB8AC3E}">
        <p14:creationId xmlns:p14="http://schemas.microsoft.com/office/powerpoint/2010/main" val="326493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37BF1BD-2405-74C1-1F1D-E72ECFC446A6}"/>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C70297B-2F03-E687-1608-5E0FA9AB9F78}"/>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1569D6A-83AD-A312-5AA5-A5EF17C6A101}"/>
              </a:ext>
            </a:extLst>
          </p:cNvPr>
          <p:cNvSpPr txBox="1"/>
          <p:nvPr/>
        </p:nvSpPr>
        <p:spPr>
          <a:xfrm>
            <a:off x="1066800" y="1869440"/>
            <a:ext cx="10058400" cy="3877985"/>
          </a:xfrm>
          <a:prstGeom prst="rect">
            <a:avLst/>
          </a:prstGeom>
          <a:noFill/>
        </p:spPr>
        <p:txBody>
          <a:bodyPr wrap="square" rtlCol="0">
            <a:spAutoFit/>
          </a:bodyPr>
          <a:lstStyle/>
          <a:p>
            <a:pPr marL="342900" indent="-342900">
              <a:buAutoNum type="alphaUcPeriod"/>
            </a:pPr>
            <a:r>
              <a:rPr lang="en-US" sz="2400" b="1" i="1">
                <a:solidFill>
                  <a:schemeClr val="bg1"/>
                </a:solidFill>
                <a:latin typeface="Times New Roman" panose="02020603050405020304" pitchFamily="18" charset="0"/>
                <a:cs typeface="Times New Roman" panose="02020603050405020304" pitchFamily="18" charset="0"/>
              </a:rPr>
              <a:t>Church Planting is not an easy thing, and many leaders have approached the task as a pastor more than a planter.</a:t>
            </a:r>
          </a:p>
          <a:p>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Understanding the difference between the two is essential if that leader wants to see a young, vibrant church in the years to come.</a:t>
            </a: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Church planting should not be an "eternal state". It may take years of ups and downs, but as the plant matures, the planter will see that the community needs to have a pastor guide it forward rather than a planter who is constantly pioneering. </a:t>
            </a: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At that stage, the planter will either make the decision to shift their personal emphasis toward pastoral giftings in the existing church or go on to cultivate a new one.</a:t>
            </a:r>
          </a:p>
        </p:txBody>
      </p:sp>
    </p:spTree>
    <p:extLst>
      <p:ext uri="{BB962C8B-B14F-4D97-AF65-F5344CB8AC3E}">
        <p14:creationId xmlns:p14="http://schemas.microsoft.com/office/powerpoint/2010/main" val="426334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38DB7B-2B8A-B28B-C259-BF39AE2044E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67E3068-062A-B566-1593-0AE744B4A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7582665-FA31-3477-327F-7CCA18D545B3}"/>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833C89B-5A68-EF75-4221-8F28875FF6D4}"/>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7A0CFFB-BF7E-E4D4-21F4-301D2EB4A1ED}"/>
              </a:ext>
            </a:extLst>
          </p:cNvPr>
          <p:cNvSpPr txBox="1"/>
          <p:nvPr/>
        </p:nvSpPr>
        <p:spPr>
          <a:xfrm>
            <a:off x="985520" y="2084431"/>
            <a:ext cx="10220960" cy="2985433"/>
          </a:xfrm>
          <a:prstGeom prst="rect">
            <a:avLst/>
          </a:prstGeom>
          <a:noFill/>
        </p:spPr>
        <p:txBody>
          <a:bodyPr wrap="square" rtlCol="0">
            <a:spAutoFit/>
          </a:bodyPr>
          <a:lstStyle/>
          <a:p>
            <a:pPr marL="457200" indent="-457200">
              <a:buAutoNum type="alphaUcPeriod" startAt="2"/>
            </a:pPr>
            <a:r>
              <a:rPr lang="en-US" sz="2400" b="1" i="1">
                <a:solidFill>
                  <a:schemeClr val="bg1"/>
                </a:solidFill>
                <a:latin typeface="Times New Roman" panose="02020603050405020304" pitchFamily="18" charset="0"/>
                <a:cs typeface="Times New Roman" panose="02020603050405020304" pitchFamily="18" charset="0"/>
              </a:rPr>
              <a:t>Evangelism to Discipleship</a:t>
            </a:r>
          </a:p>
          <a:p>
            <a:endParaRPr lang="en-US" sz="2400" b="1" i="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There comes a time in the life of every new church when you shift from church planter to church pastor, or you hand off your church plant to a pastor who will pastor the church you planted.</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At this point you are no longer viewed as a church planter. Now you are seen as a church pastor.  If you fail to recognize the change, embrace the difference, and adjust your leadership, you will experience frustration, disappointment and defeat.</a:t>
            </a:r>
          </a:p>
        </p:txBody>
      </p:sp>
    </p:spTree>
    <p:extLst>
      <p:ext uri="{BB962C8B-B14F-4D97-AF65-F5344CB8AC3E}">
        <p14:creationId xmlns:p14="http://schemas.microsoft.com/office/powerpoint/2010/main" val="317646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CA835D-020B-35E0-47AB-F41775FFE0E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23C78E2-035F-7A90-4C18-28A8E6D6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A61E307-1BF3-E64C-3B2C-B7AE1B8EE1CD}"/>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B1EE853-9AC0-9C65-B483-A8904D6C1E57}"/>
              </a:ext>
            </a:extLst>
          </p:cNvPr>
          <p:cNvSpPr txBox="1"/>
          <p:nvPr/>
        </p:nvSpPr>
        <p:spPr>
          <a:xfrm>
            <a:off x="965200" y="381137"/>
            <a:ext cx="10261600"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FROM CHURCH PLANTING TO CHURCH PASTORING</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6E16CD9-0E23-5148-081D-64BDC16BDFCC}"/>
              </a:ext>
            </a:extLst>
          </p:cNvPr>
          <p:cNvSpPr txBox="1"/>
          <p:nvPr/>
        </p:nvSpPr>
        <p:spPr>
          <a:xfrm>
            <a:off x="965200" y="2011680"/>
            <a:ext cx="10261600" cy="3816429"/>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C. Leading to Empowering</a:t>
            </a:r>
          </a:p>
          <a:p>
            <a:endParaRPr lang="en-US"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As the church planter, you lead the young organization in a hands-on and deliberate way. You are involved in nearly every decision, every meeting, every activity. “When the planter starts with a loyal launch team, he is given a lot of freedom to make major decisions.” </a:t>
            </a:r>
          </a:p>
          <a:p>
            <a:pPr marL="342900" indent="-34290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adjustment needed can be summed up in the word: "</a:t>
            </a:r>
            <a:r>
              <a:rPr lang="en-US" sz="2000" b="1" i="1">
                <a:solidFill>
                  <a:schemeClr val="bg1"/>
                </a:solidFill>
                <a:latin typeface="Times New Roman" panose="02020603050405020304" pitchFamily="18" charset="0"/>
                <a:cs typeface="Times New Roman" panose="02020603050405020304" pitchFamily="18" charset="0"/>
              </a:rPr>
              <a:t>inclusion."</a:t>
            </a:r>
            <a:r>
              <a:rPr lang="en-US" sz="2000" b="1">
                <a:solidFill>
                  <a:schemeClr val="bg1"/>
                </a:solidFill>
                <a:latin typeface="Times New Roman" panose="02020603050405020304" pitchFamily="18" charset="0"/>
                <a:cs typeface="Times New Roman" panose="02020603050405020304" pitchFamily="18" charset="0"/>
              </a:rPr>
              <a:t> You involve and empower others. This is critical to your own health, sanity, and ultimately, the mission God has entrusted to you.</a:t>
            </a:r>
          </a:p>
          <a:p>
            <a:pPr marL="342900" indent="-342900" fontAlgn="base">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In short, as a planter you train leaders, and as a pastor you lead trainers.</a:t>
            </a:r>
          </a:p>
        </p:txBody>
      </p:sp>
    </p:spTree>
    <p:extLst>
      <p:ext uri="{BB962C8B-B14F-4D97-AF65-F5344CB8AC3E}">
        <p14:creationId xmlns:p14="http://schemas.microsoft.com/office/powerpoint/2010/main" val="2331955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1937</Words>
  <Application>Microsoft Macintosh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Times New Roman</vt:lpstr>
      <vt:lpstr>Office Theme</vt:lpstr>
      <vt:lpstr>HOW IS A CHURCH PLANTER  DIFFERENT FROM A PASTOR?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Provencio</dc:creator>
  <cp:lastModifiedBy>Andy Provencio</cp:lastModifiedBy>
  <cp:revision>1</cp:revision>
  <dcterms:created xsi:type="dcterms:W3CDTF">2026-06-10T05:32:52Z</dcterms:created>
  <dcterms:modified xsi:type="dcterms:W3CDTF">2026-06-10T06:34:49Z</dcterms:modified>
</cp:coreProperties>
</file>