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78" r:id="rId25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7" d="100"/>
          <a:sy n="127" d="100"/>
        </p:scale>
        <p:origin x="5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5358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0" y="8686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0" y="580644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0" y="1024128"/>
            <a:ext cx="12161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500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SCHOOL OF PASTORAL FORMATION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731520" y="1600200"/>
            <a:ext cx="10698480" cy="1417320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Disciplined Prayer</a:t>
            </a:r>
            <a:endParaRPr lang="en-US" sz="5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530352"/>
            <a:ext cx="11155680" cy="5276088"/>
          </a:xfrm>
          <a:prstGeom prst="rect">
            <a:avLst/>
          </a:prstGeom>
          <a:solidFill>
            <a:srgbClr val="061A33">
              <a:alpha val="78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530352"/>
            <a:ext cx="1115568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822960" y="694944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Samuel 12:23 — The Weight of Prayerlessness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822960" y="1316736"/>
            <a:ext cx="10515600" cy="43068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21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"Far be it from me that I should sin against the LORD by ceasing to pray for you."</a:t>
            </a:r>
            <a:endParaRPr lang="en-US" sz="2100" dirty="0"/>
          </a:p>
          <a:p>
            <a:pPr marL="0" indent="0">
              <a:lnSpc>
                <a:spcPct val="150000"/>
              </a:lnSpc>
              <a:buNone/>
            </a:pPr>
            <a:endParaRPr lang="en-US" sz="21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21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Samuel uses the word  </a:t>
            </a:r>
            <a:r>
              <a:rPr lang="en-US" sz="2100" i="1" u="sng" dirty="0">
                <a:solidFill>
                  <a:srgbClr val="FF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chata </a:t>
            </a:r>
            <a:r>
              <a:rPr lang="en-US" sz="21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the Hebrew word for transgression against God.</a:t>
            </a:r>
            <a:endParaRPr lang="en-US" sz="21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2100" i="1" u="sng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negligence. Not a spiritual lapse. Sin</a:t>
            </a:r>
            <a:r>
              <a:rPr lang="en-US" sz="21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.</a:t>
            </a:r>
            <a:endParaRPr lang="en-US" sz="2100" dirty="0"/>
          </a:p>
          <a:p>
            <a:pPr marL="0" indent="0">
              <a:lnSpc>
                <a:spcPct val="150000"/>
              </a:lnSpc>
              <a:buNone/>
            </a:pPr>
            <a:endParaRPr lang="en-US" sz="21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21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congregation you will one day serve has a rightful claim on your intercession — not just your preaching, but your prayer.</a:t>
            </a:r>
            <a:endParaRPr lang="en-US" sz="2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4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777240" y="347472"/>
            <a:ext cx="1371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11000" dirty="0"/>
          </a:p>
        </p:txBody>
      </p:sp>
      <p:sp>
        <p:nvSpPr>
          <p:cNvPr id="5" name="Text 2"/>
          <p:cNvSpPr/>
          <p:nvPr/>
        </p:nvSpPr>
        <p:spPr>
          <a:xfrm>
            <a:off x="868680" y="1024128"/>
            <a:ext cx="1042416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Talking to men for God is a great thing, but talking to God for men is greater still.</a:t>
            </a:r>
            <a:endParaRPr lang="en-US" sz="2200" dirty="0"/>
          </a:p>
        </p:txBody>
      </p:sp>
      <p:sp>
        <p:nvSpPr>
          <p:cNvPr id="6" name="Shape 3"/>
          <p:cNvSpPr/>
          <p:nvPr/>
        </p:nvSpPr>
        <p:spPr>
          <a:xfrm>
            <a:off x="868680" y="4873752"/>
            <a:ext cx="2377440" cy="5029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68680" y="5001768"/>
            <a:ext cx="104241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E.M. Bounds, Power Through Prayer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Apostolic Priority and Its Consequence</a:t>
            </a:r>
            <a:endParaRPr lang="en-US" sz="2600" dirty="0"/>
          </a:p>
        </p:txBody>
      </p:sp>
      <p:sp>
        <p:nvSpPr>
          <p:cNvPr id="6" name="Shape 3"/>
          <p:cNvSpPr/>
          <p:nvPr/>
        </p:nvSpPr>
        <p:spPr>
          <a:xfrm>
            <a:off x="713232" y="19766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115568" y="1389888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Acts 6:4 — prayer listed first, before the ministry of the Word. </a:t>
            </a:r>
            <a:endParaRPr lang="en-US" sz="2100" dirty="0"/>
          </a:p>
        </p:txBody>
      </p:sp>
      <p:sp>
        <p:nvSpPr>
          <p:cNvPr id="8" name="Shape 5"/>
          <p:cNvSpPr/>
          <p:nvPr/>
        </p:nvSpPr>
        <p:spPr>
          <a:xfrm>
            <a:off x="713232" y="3387852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115568" y="2801112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prayer culture of a congregation is set by who the pastor is in private</a:t>
            </a:r>
            <a:endParaRPr lang="en-US" sz="2100" dirty="0"/>
          </a:p>
        </p:txBody>
      </p:sp>
      <p:sp>
        <p:nvSpPr>
          <p:cNvPr id="10" name="Shape 7"/>
          <p:cNvSpPr/>
          <p:nvPr/>
        </p:nvSpPr>
        <p:spPr>
          <a:xfrm>
            <a:off x="713232" y="4799076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115568" y="4212336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Only 16% of pastors are satisfied with their prayer lives. You are building now the habits you will carry into ministry.</a:t>
            </a:r>
            <a:endParaRPr lang="en-US" sz="2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2125980"/>
            <a:ext cx="12161520" cy="2743200"/>
          </a:xfrm>
          <a:prstGeom prst="rect">
            <a:avLst/>
          </a:prstGeom>
          <a:solidFill>
            <a:srgbClr val="061A33">
              <a:alpha val="88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0" y="21259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0" y="48691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0" y="2217420"/>
            <a:ext cx="12161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500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Three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548640" y="2638044"/>
            <a:ext cx="11064240" cy="1234440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Prayer Does to the Man Who Prays</a:t>
            </a:r>
            <a:endParaRPr lang="en-US" sz="4000" dirty="0"/>
          </a:p>
        </p:txBody>
      </p:sp>
      <p:sp>
        <p:nvSpPr>
          <p:cNvPr id="8" name="Text 5"/>
          <p:cNvSpPr/>
          <p:nvPr/>
        </p:nvSpPr>
        <p:spPr>
          <a:xfrm>
            <a:off x="914400" y="3954780"/>
            <a:ext cx="10332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F5E9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 Corinthians 3:18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530352"/>
            <a:ext cx="11155680" cy="5276088"/>
          </a:xfrm>
          <a:prstGeom prst="rect">
            <a:avLst/>
          </a:prstGeom>
          <a:solidFill>
            <a:srgbClr val="061A33">
              <a:alpha val="78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530352"/>
            <a:ext cx="1115568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822960" y="694944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 Corinthians 3:18 — Transformed by Beholding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822960" y="1316736"/>
            <a:ext cx="10515600" cy="43068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21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"But we all, with unveiled face, beholding as in a mirror the glory of the Lord, are being transformed (metamorphoo) into the same image from glory to glory."</a:t>
            </a:r>
            <a:endParaRPr lang="en-US" sz="2100" dirty="0"/>
          </a:p>
          <a:p>
            <a:pPr marL="0" indent="0">
              <a:lnSpc>
                <a:spcPct val="150000"/>
              </a:lnSpc>
              <a:buNone/>
            </a:pPr>
            <a:endParaRPr lang="en-US" sz="21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21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mechanism is not effort or discipline — it is sustained beholding.</a:t>
            </a:r>
            <a:endParaRPr lang="en-US" sz="2100" dirty="0"/>
          </a:p>
          <a:p>
            <a:pPr marL="0" indent="0">
              <a:lnSpc>
                <a:spcPct val="150000"/>
              </a:lnSpc>
              <a:buNone/>
            </a:pPr>
            <a:endParaRPr lang="en-US" sz="21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21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become, over time, what you consistently and attentively gaze upon.</a:t>
            </a:r>
            <a:endParaRPr lang="en-US" sz="2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Robert Murray M’Cheyne</a:t>
            </a:r>
            <a:endParaRPr lang="en-US" sz="2600" dirty="0"/>
          </a:p>
        </p:txBody>
      </p:sp>
      <p:sp>
        <p:nvSpPr>
          <p:cNvPr id="6" name="Shape 3"/>
          <p:cNvSpPr/>
          <p:nvPr/>
        </p:nvSpPr>
        <p:spPr>
          <a:xfrm>
            <a:off x="713232" y="19766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115568" y="1389888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Ordained at 23, died at 29 — saw Dundee, Scotland shaken by revival in six years of ministry</a:t>
            </a:r>
            <a:endParaRPr lang="en-US" sz="2100" dirty="0"/>
          </a:p>
        </p:txBody>
      </p:sp>
      <p:sp>
        <p:nvSpPr>
          <p:cNvPr id="8" name="Shape 5"/>
          <p:cNvSpPr/>
          <p:nvPr/>
        </p:nvSpPr>
        <p:spPr>
          <a:xfrm>
            <a:off x="713232" y="3387852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115568" y="2801112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Before he spoke a word, congregations felt they were in the presence of someone who had been with God</a:t>
            </a:r>
            <a:endParaRPr lang="en-US" sz="2100" dirty="0"/>
          </a:p>
        </p:txBody>
      </p:sp>
      <p:sp>
        <p:nvSpPr>
          <p:cNvPr id="10" name="Shape 7"/>
          <p:cNvSpPr/>
          <p:nvPr/>
        </p:nvSpPr>
        <p:spPr>
          <a:xfrm>
            <a:off x="713232" y="4799076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115568" y="4212336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That was not natural magnetism. That was what years of prayer do to a human face.</a:t>
            </a:r>
            <a:endParaRPr lang="en-US" sz="2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4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777240" y="347472"/>
            <a:ext cx="1371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11000" dirty="0"/>
          </a:p>
        </p:txBody>
      </p:sp>
      <p:sp>
        <p:nvSpPr>
          <p:cNvPr id="5" name="Text 2"/>
          <p:cNvSpPr/>
          <p:nvPr/>
        </p:nvSpPr>
        <p:spPr>
          <a:xfrm>
            <a:off x="868680" y="1024128"/>
            <a:ext cx="1042416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a man is alone on his knees before God, that he is, and no more.</a:t>
            </a:r>
            <a:endParaRPr lang="en-US" sz="2200" dirty="0"/>
          </a:p>
        </p:txBody>
      </p:sp>
      <p:sp>
        <p:nvSpPr>
          <p:cNvPr id="6" name="Shape 3"/>
          <p:cNvSpPr/>
          <p:nvPr/>
        </p:nvSpPr>
        <p:spPr>
          <a:xfrm>
            <a:off x="868680" y="4873752"/>
            <a:ext cx="2377440" cy="5029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68680" y="5001768"/>
            <a:ext cx="104241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Robert Murray M’Cheyne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4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777240" y="347472"/>
            <a:ext cx="1371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11000" dirty="0"/>
          </a:p>
        </p:txBody>
      </p:sp>
      <p:sp>
        <p:nvSpPr>
          <p:cNvPr id="5" name="Text 2"/>
          <p:cNvSpPr/>
          <p:nvPr/>
        </p:nvSpPr>
        <p:spPr>
          <a:xfrm>
            <a:off x="868680" y="1024128"/>
            <a:ext cx="1042416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pulpit without the prayer closet behind it is a man speaking in his own name. The unction, the earnestness — these are not produced in the study. They are produced on the knees.</a:t>
            </a:r>
            <a:endParaRPr lang="en-US" sz="2200" dirty="0"/>
          </a:p>
        </p:txBody>
      </p:sp>
      <p:sp>
        <p:nvSpPr>
          <p:cNvPr id="6" name="Shape 3"/>
          <p:cNvSpPr/>
          <p:nvPr/>
        </p:nvSpPr>
        <p:spPr>
          <a:xfrm>
            <a:off x="868680" y="4873752"/>
            <a:ext cx="2377440" cy="5029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68680" y="5001768"/>
            <a:ext cx="104241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Attributed to C.H. Spurgeon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2125980"/>
            <a:ext cx="12161520" cy="2743200"/>
          </a:xfrm>
          <a:prstGeom prst="rect">
            <a:avLst/>
          </a:prstGeom>
          <a:solidFill>
            <a:srgbClr val="061A33">
              <a:alpha val="88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0" y="21259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0" y="48691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0" y="2217420"/>
            <a:ext cx="12161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500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Four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548640" y="2638044"/>
            <a:ext cx="11064240" cy="1234440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Building the Discipline</a:t>
            </a:r>
            <a:endParaRPr lang="en-US" sz="4000" dirty="0"/>
          </a:p>
        </p:txBody>
      </p:sp>
      <p:sp>
        <p:nvSpPr>
          <p:cNvPr id="8" name="Text 5"/>
          <p:cNvSpPr/>
          <p:nvPr/>
        </p:nvSpPr>
        <p:spPr>
          <a:xfrm>
            <a:off x="914400" y="3954780"/>
            <a:ext cx="10332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F5E9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Before You Need It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Lord’s Prayer — Architecture, Not Formula</a:t>
            </a:r>
            <a:endParaRPr lang="en-US" sz="2600" dirty="0"/>
          </a:p>
        </p:txBody>
      </p:sp>
      <p:sp>
        <p:nvSpPr>
          <p:cNvPr id="6" name="Shape 3"/>
          <p:cNvSpPr/>
          <p:nvPr/>
        </p:nvSpPr>
        <p:spPr>
          <a:xfrm>
            <a:off x="713232" y="19766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115568" y="1389888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map, not a formula: Adoration → Surrender → Dependence → Confession → Petition → Praise (Doxology)</a:t>
            </a:r>
            <a:endParaRPr lang="en-US" sz="2100" dirty="0"/>
          </a:p>
        </p:txBody>
      </p:sp>
      <p:sp>
        <p:nvSpPr>
          <p:cNvPr id="8" name="Shape 5"/>
          <p:cNvSpPr/>
          <p:nvPr/>
        </p:nvSpPr>
        <p:spPr>
          <a:xfrm>
            <a:off x="713232" y="3387852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115568" y="2801112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Begins with God, ends with God. Every request framed by who He is.</a:t>
            </a:r>
            <a:endParaRPr lang="en-US" sz="2100" dirty="0"/>
          </a:p>
        </p:txBody>
      </p:sp>
      <p:sp>
        <p:nvSpPr>
          <p:cNvPr id="10" name="Shape 7"/>
          <p:cNvSpPr/>
          <p:nvPr/>
        </p:nvSpPr>
        <p:spPr>
          <a:xfrm>
            <a:off x="713232" y="4799076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115568" y="4212336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Müller: Scripture first for soul food — then pray from what God opens. The conversation flows from encounter.</a:t>
            </a:r>
            <a:endParaRPr lang="en-US" sz="2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Question That Reveals Everything</a:t>
            </a:r>
            <a:endParaRPr lang="en-US" sz="2600" dirty="0"/>
          </a:p>
        </p:txBody>
      </p:sp>
      <p:sp>
        <p:nvSpPr>
          <p:cNvPr id="6" name="Shape 3"/>
          <p:cNvSpPr/>
          <p:nvPr/>
        </p:nvSpPr>
        <p:spPr>
          <a:xfrm>
            <a:off x="713232" y="19766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115568" y="1389888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If you could ask Jesus to teach you one thing, what would you ask for? The disciples — who watched Him preach, heal, and raise the dead — asked: ‘Lord, teach us to pray’ (Luke 11:1)</a:t>
            </a:r>
            <a:endParaRPr lang="en-US" sz="2100" dirty="0"/>
          </a:p>
        </p:txBody>
      </p:sp>
      <p:sp>
        <p:nvSpPr>
          <p:cNvPr id="8" name="Shape 5"/>
          <p:cNvSpPr/>
          <p:nvPr/>
        </p:nvSpPr>
        <p:spPr>
          <a:xfrm>
            <a:off x="713232" y="3387852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115568" y="2801112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to preach. Not to lead. Not to organize.</a:t>
            </a:r>
            <a:endParaRPr lang="en-US" sz="2100" dirty="0"/>
          </a:p>
        </p:txBody>
      </p:sp>
      <p:sp>
        <p:nvSpPr>
          <p:cNvPr id="10" name="Shape 7"/>
          <p:cNvSpPr/>
          <p:nvPr/>
        </p:nvSpPr>
        <p:spPr>
          <a:xfrm>
            <a:off x="713232" y="4799076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115568" y="4212336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They had traced everything visible back to something invisible.</a:t>
            </a:r>
            <a:endParaRPr lang="en-US" sz="2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Structure That Sustains a Praying Life</a:t>
            </a:r>
            <a:endParaRPr lang="en-US" sz="2600" dirty="0"/>
          </a:p>
        </p:txBody>
      </p:sp>
      <p:sp>
        <p:nvSpPr>
          <p:cNvPr id="6" name="Shape 3"/>
          <p:cNvSpPr/>
          <p:nvPr/>
        </p:nvSpPr>
        <p:spPr>
          <a:xfrm>
            <a:off x="713232" y="19766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115568" y="1389888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Fixed time — a protected daily appointment before the day begins, not ‘when I can fit it in’</a:t>
            </a:r>
            <a:endParaRPr lang="en-US" sz="2100" dirty="0"/>
          </a:p>
        </p:txBody>
      </p:sp>
      <p:sp>
        <p:nvSpPr>
          <p:cNvPr id="8" name="Shape 5"/>
          <p:cNvSpPr/>
          <p:nvPr/>
        </p:nvSpPr>
        <p:spPr>
          <a:xfrm>
            <a:off x="713232" y="3387852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115568" y="2801112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Fixed place — Matthew 6:6: the inner room. Consistency of place trains consistency of practice.</a:t>
            </a:r>
            <a:endParaRPr lang="en-US" sz="2100" dirty="0"/>
          </a:p>
        </p:txBody>
      </p:sp>
      <p:sp>
        <p:nvSpPr>
          <p:cNvPr id="10" name="Shape 7"/>
          <p:cNvSpPr/>
          <p:nvPr/>
        </p:nvSpPr>
        <p:spPr>
          <a:xfrm>
            <a:off x="713232" y="4799076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115568" y="4212336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average pastor prays 39 min/day. Luther prayed 3 hours. Intercession by name — pray for your congregation specifically and persistently.</a:t>
            </a:r>
            <a:endParaRPr lang="en-US" sz="21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Failure Modes Every Pastor Must Know</a:t>
            </a:r>
            <a:endParaRPr lang="en-US" sz="2600" dirty="0"/>
          </a:p>
        </p:txBody>
      </p:sp>
      <p:sp>
        <p:nvSpPr>
          <p:cNvPr id="6" name="Shape 3"/>
          <p:cNvSpPr/>
          <p:nvPr/>
        </p:nvSpPr>
        <p:spPr>
          <a:xfrm>
            <a:off x="713232" y="19766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115568" y="1389888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Prayer as professional preparation — using prayer to prep sermons, not to meet God</a:t>
            </a:r>
            <a:endParaRPr lang="en-US" sz="2100" dirty="0"/>
          </a:p>
        </p:txBody>
      </p:sp>
      <p:sp>
        <p:nvSpPr>
          <p:cNvPr id="8" name="Shape 5"/>
          <p:cNvSpPr/>
          <p:nvPr/>
        </p:nvSpPr>
        <p:spPr>
          <a:xfrm>
            <a:off x="713232" y="3387852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115568" y="2801112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Prayer as performance — organized around being heard by others, not by God (Matthew 6:5)</a:t>
            </a:r>
            <a:endParaRPr lang="en-US" sz="2100" dirty="0"/>
          </a:p>
        </p:txBody>
      </p:sp>
      <p:sp>
        <p:nvSpPr>
          <p:cNvPr id="10" name="Shape 7"/>
          <p:cNvSpPr/>
          <p:nvPr/>
        </p:nvSpPr>
        <p:spPr>
          <a:xfrm>
            <a:off x="713232" y="4799076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115568" y="4212336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cure for both: more private prayer. The man who has met God in secret has nothing to prove in public.</a:t>
            </a:r>
            <a:endParaRPr lang="en-US" sz="21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4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777240" y="347472"/>
            <a:ext cx="1371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11000" dirty="0"/>
          </a:p>
        </p:txBody>
      </p:sp>
      <p:sp>
        <p:nvSpPr>
          <p:cNvPr id="5" name="Text 2"/>
          <p:cNvSpPr/>
          <p:nvPr/>
        </p:nvSpPr>
        <p:spPr>
          <a:xfrm>
            <a:off x="868680" y="1024128"/>
            <a:ext cx="1042416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 pray is to change. Prayer is the central avenue God uses to transform us. If we are unwilling to change, we will abandon prayer as a noticeable characteristic of our lives.</a:t>
            </a:r>
            <a:endParaRPr lang="en-US" sz="2200" dirty="0"/>
          </a:p>
        </p:txBody>
      </p:sp>
      <p:sp>
        <p:nvSpPr>
          <p:cNvPr id="6" name="Shape 3"/>
          <p:cNvSpPr/>
          <p:nvPr/>
        </p:nvSpPr>
        <p:spPr>
          <a:xfrm>
            <a:off x="868680" y="4873752"/>
            <a:ext cx="2377440" cy="5029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68680" y="5001768"/>
            <a:ext cx="104241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Richard Foster, Celebration of Discipline</a:t>
            </a:r>
            <a:endParaRPr lang="en-US" sz="1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Application Exercise — Before You Leave, Write</a:t>
            </a:r>
            <a:endParaRPr lang="en-US" sz="2600" dirty="0"/>
          </a:p>
        </p:txBody>
      </p:sp>
      <p:sp>
        <p:nvSpPr>
          <p:cNvPr id="6" name="Shape 3"/>
          <p:cNvSpPr/>
          <p:nvPr/>
        </p:nvSpPr>
        <p:spPr>
          <a:xfrm>
            <a:off x="713232" y="19766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115568" y="1389888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 Your fixed daily hour of prayer — specific, protected, before the day begins</a:t>
            </a:r>
            <a:endParaRPr lang="en-US" sz="2100" dirty="0"/>
          </a:p>
        </p:txBody>
      </p:sp>
      <p:sp>
        <p:nvSpPr>
          <p:cNvPr id="8" name="Shape 5"/>
          <p:cNvSpPr/>
          <p:nvPr/>
        </p:nvSpPr>
        <p:spPr>
          <a:xfrm>
            <a:off x="713232" y="3387852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115568" y="2801112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 Your fixed place — the inner room (Matthew 6:6)</a:t>
            </a:r>
            <a:endParaRPr lang="en-US" sz="2100" dirty="0"/>
          </a:p>
        </p:txBody>
      </p:sp>
      <p:sp>
        <p:nvSpPr>
          <p:cNvPr id="10" name="Shape 7"/>
          <p:cNvSpPr/>
          <p:nvPr/>
        </p:nvSpPr>
        <p:spPr>
          <a:xfrm>
            <a:off x="713232" y="4799076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115568" y="4212336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 Three names you will intercede for this week</a:t>
            </a:r>
            <a:endParaRPr lang="en-US" sz="21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6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822960" y="585216"/>
            <a:ext cx="10515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500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PASTORAL CHARGE</a:t>
            </a:r>
            <a:endParaRPr lang="en-US" sz="1200" dirty="0"/>
          </a:p>
        </p:txBody>
      </p:sp>
      <p:sp>
        <p:nvSpPr>
          <p:cNvPr id="5" name="Shape 2"/>
          <p:cNvSpPr/>
          <p:nvPr/>
        </p:nvSpPr>
        <p:spPr>
          <a:xfrm>
            <a:off x="822960" y="1042416"/>
            <a:ext cx="1051560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822960" y="1188720"/>
            <a:ext cx="10515600" cy="905256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 the man who meets with God before he meets with them.</a:t>
            </a:r>
            <a:endParaRPr lang="en-US" sz="2600" dirty="0"/>
          </a:p>
        </p:txBody>
      </p:sp>
      <p:sp>
        <p:nvSpPr>
          <p:cNvPr id="7" name="Text 4"/>
          <p:cNvSpPr/>
          <p:nvPr/>
        </p:nvSpPr>
        <p:spPr>
          <a:xfrm>
            <a:off x="822960" y="2093976"/>
            <a:ext cx="10515600" cy="905256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Rise before they do.</a:t>
            </a:r>
            <a:endParaRPr lang="en-US" sz="2600" dirty="0"/>
          </a:p>
        </p:txBody>
      </p:sp>
      <p:sp>
        <p:nvSpPr>
          <p:cNvPr id="8" name="Text 5"/>
          <p:cNvSpPr/>
          <p:nvPr/>
        </p:nvSpPr>
        <p:spPr>
          <a:xfrm>
            <a:off x="822960" y="2999232"/>
            <a:ext cx="10515600" cy="905256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Pray for them by name.</a:t>
            </a:r>
            <a:endParaRPr lang="en-US" sz="2600" dirty="0"/>
          </a:p>
        </p:txBody>
      </p:sp>
      <p:sp>
        <p:nvSpPr>
          <p:cNvPr id="9" name="Text 6"/>
          <p:cNvSpPr/>
          <p:nvPr/>
        </p:nvSpPr>
        <p:spPr>
          <a:xfrm>
            <a:off x="822960" y="3904488"/>
            <a:ext cx="10515600" cy="905256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Let what you are in secret be worth becoming.</a:t>
            </a:r>
            <a:endParaRPr lang="en-US" sz="2600" dirty="0"/>
          </a:p>
        </p:txBody>
      </p:sp>
      <p:sp>
        <p:nvSpPr>
          <p:cNvPr id="10" name="Text 7"/>
          <p:cNvSpPr/>
          <p:nvPr/>
        </p:nvSpPr>
        <p:spPr>
          <a:xfrm>
            <a:off x="822960" y="4809744"/>
            <a:ext cx="10515600" cy="905256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They deserve a pastor who has been with God.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6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1115568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822960" y="621792"/>
            <a:ext cx="10515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500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822960" y="987552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Reality Check</a:t>
            </a:r>
            <a:endParaRPr lang="en-US" sz="2200" dirty="0"/>
          </a:p>
        </p:txBody>
      </p:sp>
      <p:sp>
        <p:nvSpPr>
          <p:cNvPr id="7" name="Shape 4"/>
          <p:cNvSpPr/>
          <p:nvPr/>
        </p:nvSpPr>
        <p:spPr>
          <a:xfrm>
            <a:off x="822960" y="1627632"/>
            <a:ext cx="10515600" cy="1069848"/>
          </a:xfrm>
          <a:prstGeom prst="rect">
            <a:avLst/>
          </a:prstGeom>
          <a:solidFill>
            <a:srgbClr val="061A33">
              <a:alpha val="70000"/>
            </a:srgbClr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005840" y="1627632"/>
            <a:ext cx="10149840" cy="10698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Only 16% of pastors describe themselves as ‘very satisfied’ with their prayer lives — 37% are dissatisfied</a:t>
            </a:r>
            <a:endParaRPr lang="en-US" sz="2100" dirty="0"/>
          </a:p>
        </p:txBody>
      </p:sp>
      <p:sp>
        <p:nvSpPr>
          <p:cNvPr id="9" name="Shape 6"/>
          <p:cNvSpPr/>
          <p:nvPr/>
        </p:nvSpPr>
        <p:spPr>
          <a:xfrm>
            <a:off x="822960" y="2807208"/>
            <a:ext cx="10515600" cy="1069848"/>
          </a:xfrm>
          <a:prstGeom prst="rect">
            <a:avLst/>
          </a:prstGeom>
          <a:solidFill>
            <a:srgbClr val="061A33">
              <a:alpha val="70000"/>
            </a:srgbClr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1005840" y="2807208"/>
            <a:ext cx="10149840" cy="10698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100" b="1" dirty="0">
                <a:solidFill>
                  <a:schemeClr val="bg1"/>
                </a:solidFill>
                <a:latin typeface="Georgia" panose="02040502050405020303" pitchFamily="18" charset="0"/>
              </a:rPr>
              <a:t>21% spend less than 15 minutes a day in prayer — (Avg. is 39 minutes) 47% are “somewhat satisfied”</a:t>
            </a:r>
            <a:endParaRPr lang="en-US" sz="2100" b="1" dirty="0">
              <a:effectLst/>
              <a:latin typeface="Georgia" panose="02040502050405020303" pitchFamily="18" charset="0"/>
            </a:endParaRPr>
          </a:p>
        </p:txBody>
      </p:sp>
      <p:sp>
        <p:nvSpPr>
          <p:cNvPr id="11" name="Shape 8"/>
          <p:cNvSpPr/>
          <p:nvPr/>
        </p:nvSpPr>
        <p:spPr>
          <a:xfrm>
            <a:off x="822960" y="3986784"/>
            <a:ext cx="10515600" cy="1069848"/>
          </a:xfrm>
          <a:prstGeom prst="rect">
            <a:avLst/>
          </a:prstGeom>
          <a:solidFill>
            <a:srgbClr val="061A33">
              <a:alpha val="70000"/>
            </a:srgbClr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1005840" y="3986784"/>
            <a:ext cx="10149840" cy="10698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Pastors with consistent, deeper prayer lives report significantly lower burnout rates and longer ministry tenure</a:t>
            </a:r>
            <a:endParaRPr lang="en-US" sz="2100" dirty="0"/>
          </a:p>
        </p:txBody>
      </p:sp>
      <p:sp>
        <p:nvSpPr>
          <p:cNvPr id="13" name="Shape 10"/>
          <p:cNvSpPr/>
          <p:nvPr/>
        </p:nvSpPr>
        <p:spPr>
          <a:xfrm>
            <a:off x="822960" y="5276088"/>
            <a:ext cx="10515600" cy="36576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822960" y="5349240"/>
            <a:ext cx="10515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5E9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Ellis Research for Facts &amp; Trends; Soul Shepherding Pastoral Stress Research; Barna Group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2125980"/>
            <a:ext cx="12161520" cy="2743200"/>
          </a:xfrm>
          <a:prstGeom prst="rect">
            <a:avLst/>
          </a:prstGeom>
          <a:solidFill>
            <a:srgbClr val="061A33">
              <a:alpha val="88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0" y="21259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0" y="48691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0" y="2217420"/>
            <a:ext cx="12161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500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One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548640" y="2638044"/>
            <a:ext cx="11064240" cy="1234440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Prayer Actually Is</a:t>
            </a:r>
            <a:endParaRPr lang="en-US" sz="4000" dirty="0"/>
          </a:p>
        </p:txBody>
      </p:sp>
      <p:sp>
        <p:nvSpPr>
          <p:cNvPr id="8" name="Text 5"/>
          <p:cNvSpPr/>
          <p:nvPr/>
        </p:nvSpPr>
        <p:spPr>
          <a:xfrm>
            <a:off x="914400" y="3954780"/>
            <a:ext cx="10332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F5E9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Theology before discipline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4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777240" y="347472"/>
            <a:ext cx="1371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11000" dirty="0"/>
          </a:p>
        </p:txBody>
      </p:sp>
      <p:sp>
        <p:nvSpPr>
          <p:cNvPr id="5" name="Text 2"/>
          <p:cNvSpPr/>
          <p:nvPr/>
        </p:nvSpPr>
        <p:spPr>
          <a:xfrm>
            <a:off x="868680" y="1024128"/>
            <a:ext cx="1042416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comes into our minds when we think about God, is the most important thing about us.</a:t>
            </a:r>
            <a:endParaRPr lang="en-US" sz="2200" dirty="0"/>
          </a:p>
        </p:txBody>
      </p:sp>
      <p:sp>
        <p:nvSpPr>
          <p:cNvPr id="6" name="Shape 3"/>
          <p:cNvSpPr/>
          <p:nvPr/>
        </p:nvSpPr>
        <p:spPr>
          <a:xfrm>
            <a:off x="868680" y="4873752"/>
            <a:ext cx="2377440" cy="5029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68680" y="5001768"/>
            <a:ext cx="104241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A.W. Tozer, The Pursuit of God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Prayerlessness Is a Theology Problem First</a:t>
            </a:r>
            <a:endParaRPr lang="en-US" sz="2600" dirty="0"/>
          </a:p>
        </p:txBody>
      </p:sp>
      <p:sp>
        <p:nvSpPr>
          <p:cNvPr id="6" name="Shape 3"/>
          <p:cNvSpPr/>
          <p:nvPr/>
        </p:nvSpPr>
        <p:spPr>
          <a:xfrm>
            <a:off x="713232" y="19766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115568" y="1389888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Prayer is communion — the natural expression of a creature’s relationship with its Creator</a:t>
            </a:r>
            <a:endParaRPr lang="en-US" sz="2100" dirty="0"/>
          </a:p>
        </p:txBody>
      </p:sp>
      <p:sp>
        <p:nvSpPr>
          <p:cNvPr id="8" name="Shape 5"/>
          <p:cNvSpPr/>
          <p:nvPr/>
        </p:nvSpPr>
        <p:spPr>
          <a:xfrm>
            <a:off x="713232" y="3387852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115568" y="2801112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thin prayer life reveals a thin theology of God, not a lack of willpower</a:t>
            </a:r>
            <a:endParaRPr lang="en-US" sz="2100" dirty="0"/>
          </a:p>
        </p:txBody>
      </p:sp>
      <p:sp>
        <p:nvSpPr>
          <p:cNvPr id="10" name="Shape 7"/>
          <p:cNvSpPr/>
          <p:nvPr/>
        </p:nvSpPr>
        <p:spPr>
          <a:xfrm>
            <a:off x="713232" y="4799076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115568" y="4212336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Augustine: ‘Thou madest us for Thyself, and our heart is restless, until it repose in Thee’</a:t>
            </a:r>
            <a:endParaRPr lang="en-US" sz="2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God Commands Prayer Even Though He Already Knows</a:t>
            </a:r>
            <a:endParaRPr lang="en-US" sz="2600" dirty="0"/>
          </a:p>
        </p:txBody>
      </p:sp>
      <p:sp>
        <p:nvSpPr>
          <p:cNvPr id="6" name="Shape 3"/>
          <p:cNvSpPr/>
          <p:nvPr/>
        </p:nvSpPr>
        <p:spPr>
          <a:xfrm>
            <a:off x="713232" y="19766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115568" y="1389888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God does not need the information — He commands prayer because the relationship requires conversation</a:t>
            </a:r>
            <a:endParaRPr lang="en-US" sz="2100" dirty="0"/>
          </a:p>
        </p:txBody>
      </p:sp>
      <p:sp>
        <p:nvSpPr>
          <p:cNvPr id="8" name="Shape 5"/>
          <p:cNvSpPr/>
          <p:nvPr/>
        </p:nvSpPr>
        <p:spPr>
          <a:xfrm>
            <a:off x="713232" y="3387852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115568" y="2801112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Jeremiah 33:3: ‘Call to Me and I will answer you’ — a sovereign God bending toward His creatures</a:t>
            </a:r>
            <a:endParaRPr lang="en-US" sz="2100" dirty="0"/>
          </a:p>
        </p:txBody>
      </p:sp>
      <p:sp>
        <p:nvSpPr>
          <p:cNvPr id="10" name="Shape 7"/>
          <p:cNvSpPr/>
          <p:nvPr/>
        </p:nvSpPr>
        <p:spPr>
          <a:xfrm>
            <a:off x="713232" y="4799076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115568" y="4212336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Prayer is not information transfer. It is the conversation that sustains the relationship.</a:t>
            </a:r>
            <a:endParaRPr lang="en-US" sz="2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Forms of Prayer</a:t>
            </a:r>
            <a:endParaRPr lang="en-US" sz="2600" dirty="0"/>
          </a:p>
        </p:txBody>
      </p:sp>
      <p:sp>
        <p:nvSpPr>
          <p:cNvPr id="6" name="Shape 3"/>
          <p:cNvSpPr/>
          <p:nvPr/>
        </p:nvSpPr>
        <p:spPr>
          <a:xfrm>
            <a:off x="713232" y="19766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115568" y="1389888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Adoration — begin with God, not need. Trains the pastor’s heart before he brings his requests</a:t>
            </a:r>
            <a:endParaRPr lang="en-US" sz="2100" dirty="0"/>
          </a:p>
        </p:txBody>
      </p:sp>
      <p:sp>
        <p:nvSpPr>
          <p:cNvPr id="8" name="Shape 5"/>
          <p:cNvSpPr/>
          <p:nvPr/>
        </p:nvSpPr>
        <p:spPr>
          <a:xfrm>
            <a:off x="713232" y="3387852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115568" y="2801112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Confession — specific repentance. Keeps the relationship honest, not transactional</a:t>
            </a:r>
            <a:endParaRPr lang="en-US" sz="2100" dirty="0"/>
          </a:p>
        </p:txBody>
      </p:sp>
      <p:sp>
        <p:nvSpPr>
          <p:cNvPr id="10" name="Shape 7"/>
          <p:cNvSpPr/>
          <p:nvPr/>
        </p:nvSpPr>
        <p:spPr>
          <a:xfrm>
            <a:off x="713232" y="4799076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115568" y="4212336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Intercession — praying for others. Participation in what the risen Christ does (Romans 8:34)</a:t>
            </a:r>
            <a:endParaRPr lang="en-US" sz="2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2125980"/>
            <a:ext cx="12161520" cy="2743200"/>
          </a:xfrm>
          <a:prstGeom prst="rect">
            <a:avLst/>
          </a:prstGeom>
          <a:solidFill>
            <a:srgbClr val="061A33">
              <a:alpha val="88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0" y="21259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0" y="48691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0" y="2217420"/>
            <a:ext cx="12161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500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Two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548640" y="2638044"/>
            <a:ext cx="11064240" cy="1234440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Pastoral Accountability</a:t>
            </a:r>
            <a:endParaRPr lang="en-US" sz="4000" dirty="0"/>
          </a:p>
        </p:txBody>
      </p:sp>
      <p:sp>
        <p:nvSpPr>
          <p:cNvPr id="8" name="Text 5"/>
          <p:cNvSpPr/>
          <p:nvPr/>
        </p:nvSpPr>
        <p:spPr>
          <a:xfrm>
            <a:off x="914400" y="3954780"/>
            <a:ext cx="10332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F5E9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Samuel 12:23 • Acts 6:4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1134</Words>
  <Application>Microsoft Macintosh PowerPoint</Application>
  <PresentationFormat>Widescreen</PresentationFormat>
  <Paragraphs>117</Paragraphs>
  <Slides>24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Misael Gurrola</cp:lastModifiedBy>
  <cp:revision>5</cp:revision>
  <dcterms:created xsi:type="dcterms:W3CDTF">2026-06-02T22:17:39Z</dcterms:created>
  <dcterms:modified xsi:type="dcterms:W3CDTF">2026-06-10T03:42:03Z</dcterms:modified>
</cp:coreProperties>
</file>