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urrola.jpg" descr="Gurrol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3"/>
          <p:cNvSpPr txBox="1"/>
          <p:nvPr/>
        </p:nvSpPr>
        <p:spPr>
          <a:xfrm>
            <a:off x="1822378" y="2370289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FFFFFF"/>
                </a:solidFill>
              </a:defRPr>
            </a:lvl1pPr>
          </a:lstStyle>
          <a:p>
            <a:pPr/>
            <a:r>
              <a:t>SCHOOL OF PASTORAL FORMATION</a:t>
            </a:r>
          </a:p>
        </p:txBody>
      </p:sp>
      <p:sp>
        <p:nvSpPr>
          <p:cNvPr id="22" name="Text 4"/>
          <p:cNvSpPr txBox="1"/>
          <p:nvPr/>
        </p:nvSpPr>
        <p:spPr>
          <a:xfrm>
            <a:off x="2785636" y="2719495"/>
            <a:ext cx="10607042" cy="929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5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Disciplined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Samuel 12:23 — The Weight of Prayerlessness</a:t>
            </a:r>
          </a:p>
        </p:txBody>
      </p:sp>
      <p:sp>
        <p:nvSpPr>
          <p:cNvPr id="109" name="Text 3"/>
          <p:cNvSpPr txBox="1"/>
          <p:nvPr/>
        </p:nvSpPr>
        <p:spPr>
          <a:xfrm>
            <a:off x="868680" y="1316736"/>
            <a:ext cx="10424161" cy="3156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"Far be it from me that I should sin against the LORD by ceasing to pray for you."</a:t>
            </a:r>
          </a:p>
          <a:p>
            <a:pPr>
              <a:lnSpc>
                <a:spcPct val="150000"/>
              </a:lnSpc>
              <a:defRPr sz="2100"/>
            </a:pPr>
          </a:p>
          <a:p>
            <a: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Samuel uses the word  </a:t>
            </a:r>
            <a:r>
              <a:rPr u="sng">
                <a:solidFill>
                  <a:srgbClr val="FF0000"/>
                </a:solidFill>
              </a:rPr>
              <a:t>chata </a:t>
            </a:r>
            <a:r>
              <a:t>— the Hebrew word for transgression against God.</a:t>
            </a:r>
          </a:p>
          <a:p>
            <a:pPr>
              <a:lnSpc>
                <a:spcPct val="150000"/>
              </a:lnSpc>
              <a:defRPr i="1" sz="21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Not negligence. Not a spiritual lapse. Sin</a:t>
            </a:r>
            <a:r>
              <a:rPr u="none"/>
              <a:t>.</a:t>
            </a:r>
          </a:p>
          <a:p>
            <a:pPr>
              <a:lnSpc>
                <a:spcPct val="150000"/>
              </a:lnSpc>
              <a:defRPr sz="2100"/>
            </a:pPr>
          </a:p>
          <a:p>
            <a: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 congregation you will one day serve has a rightful claim on your intercession — not just your preaching, but your prayer.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4" name="Text 2"/>
          <p:cNvSpPr txBox="1"/>
          <p:nvPr/>
        </p:nvSpPr>
        <p:spPr>
          <a:xfrm>
            <a:off x="914400" y="1024127"/>
            <a:ext cx="1033272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Talking to men for God is a great thing, but talking to God for men is greater still.</a:t>
            </a:r>
          </a:p>
        </p:txBody>
      </p:sp>
      <p:sp>
        <p:nvSpPr>
          <p:cNvPr id="115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E.M. Bounds, Power Through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Apostolic Priority and Its Consequence</a:t>
            </a:r>
          </a:p>
        </p:txBody>
      </p:sp>
      <p:sp>
        <p:nvSpPr>
          <p:cNvPr id="122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 4"/>
          <p:cNvSpPr txBox="1"/>
          <p:nvPr/>
        </p:nvSpPr>
        <p:spPr>
          <a:xfrm>
            <a:off x="1161287" y="189738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Acts 6:4 — prayer listed first, before the ministry of the Word. </a:t>
            </a:r>
          </a:p>
        </p:txBody>
      </p:sp>
      <p:sp>
        <p:nvSpPr>
          <p:cNvPr id="124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prayer culture of a congregation is set by who the pastor is in private</a:t>
            </a:r>
          </a:p>
        </p:txBody>
      </p:sp>
      <p:sp>
        <p:nvSpPr>
          <p:cNvPr id="126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Only 16% of pastors are satisfied with their prayer lives. You are building now the habits you will carry into ministry.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Three</a:t>
            </a:r>
          </a:p>
        </p:txBody>
      </p:sp>
      <p:sp>
        <p:nvSpPr>
          <p:cNvPr id="134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Prayer Does to the Man Who Prays</a:t>
            </a:r>
          </a:p>
        </p:txBody>
      </p:sp>
      <p:sp>
        <p:nvSpPr>
          <p:cNvPr id="135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 Corinthians 3:18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 Corinthians 3:18 — Transformed by Beholding</a:t>
            </a:r>
          </a:p>
        </p:txBody>
      </p:sp>
      <p:sp>
        <p:nvSpPr>
          <p:cNvPr id="141" name="Text 3"/>
          <p:cNvSpPr txBox="1"/>
          <p:nvPr/>
        </p:nvSpPr>
        <p:spPr>
          <a:xfrm>
            <a:off x="868680" y="1316736"/>
            <a:ext cx="10424161" cy="269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"But we all, with unveiled face, beholding as in a mirror the glory of the Lord, are being transformed (metamorphoo) into the same image from glory to glory."</a:t>
            </a:r>
          </a:p>
          <a:p>
            <a:pPr>
              <a:lnSpc>
                <a:spcPct val="150000"/>
              </a:lnSpc>
              <a:defRPr sz="2100"/>
            </a:pPr>
          </a:p>
          <a:p>
            <a: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 mechanism is not effort or discipline — it is sustained beholding.</a:t>
            </a:r>
          </a:p>
          <a:p>
            <a:pPr>
              <a:lnSpc>
                <a:spcPct val="150000"/>
              </a:lnSpc>
              <a:defRPr sz="2100"/>
            </a:pPr>
          </a:p>
          <a:p>
            <a:pPr>
              <a:lnSpc>
                <a:spcPct val="150000"/>
              </a:lnSpc>
              <a:defRPr i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You become, over time, what you consistently and attentively gaze upon.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Robert Murray M’Cheyne</a:t>
            </a:r>
          </a:p>
        </p:txBody>
      </p:sp>
      <p:sp>
        <p:nvSpPr>
          <p:cNvPr id="147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Ordained at 23, died at 29 — saw Dundee, Scotland shaken by revival in six years of ministry</a:t>
            </a:r>
          </a:p>
        </p:txBody>
      </p:sp>
      <p:sp>
        <p:nvSpPr>
          <p:cNvPr id="149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Before he spoke a word, congregations felt they were in the presence of someone who had been with God</a:t>
            </a:r>
          </a:p>
        </p:txBody>
      </p:sp>
      <p:sp>
        <p:nvSpPr>
          <p:cNvPr id="151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That was not natural magnetism. That was what years of prayer do to a human face.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57" name="Text 2"/>
          <p:cNvSpPr txBox="1"/>
          <p:nvPr/>
        </p:nvSpPr>
        <p:spPr>
          <a:xfrm>
            <a:off x="914400" y="1024127"/>
            <a:ext cx="1033272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a man is alone on his knees before God, that he is, and no more.</a:t>
            </a:r>
          </a:p>
        </p:txBody>
      </p:sp>
      <p:sp>
        <p:nvSpPr>
          <p:cNvPr id="158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Robert Murray M’Cheyne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64" name="Text 2"/>
          <p:cNvSpPr txBox="1"/>
          <p:nvPr/>
        </p:nvSpPr>
        <p:spPr>
          <a:xfrm>
            <a:off x="914400" y="1024127"/>
            <a:ext cx="10332720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pulpit without the prayer closet behind it is a man speaking in his own name. The unction, the earnestness — these are not produced in the study. They are produced on the knees.</a:t>
            </a:r>
          </a:p>
        </p:txBody>
      </p:sp>
      <p:sp>
        <p:nvSpPr>
          <p:cNvPr id="165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C.H. Spurgeon, Lectures to My Students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2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Four</a:t>
            </a:r>
          </a:p>
        </p:txBody>
      </p:sp>
      <p:sp>
        <p:nvSpPr>
          <p:cNvPr id="173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Building the Discipline</a:t>
            </a:r>
          </a:p>
        </p:txBody>
      </p:sp>
      <p:sp>
        <p:nvSpPr>
          <p:cNvPr id="174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Before You Need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Lord’s Prayer — Architecture, Not Formula</a:t>
            </a:r>
          </a:p>
        </p:txBody>
      </p:sp>
      <p:sp>
        <p:nvSpPr>
          <p:cNvPr id="180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Text 4"/>
          <p:cNvSpPr txBox="1"/>
          <p:nvPr/>
        </p:nvSpPr>
        <p:spPr>
          <a:xfrm>
            <a:off x="1161287" y="1674849"/>
            <a:ext cx="10241282" cy="8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 map, not a formula: Adoration → Surrender → Dependence → Confession → Petition → Praise (Doxology)</a:t>
            </a:r>
          </a:p>
        </p:txBody>
      </p:sp>
      <p:sp>
        <p:nvSpPr>
          <p:cNvPr id="182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Begins with God, ends with God. Every request framed by who He is.</a:t>
            </a:r>
          </a:p>
        </p:txBody>
      </p:sp>
      <p:sp>
        <p:nvSpPr>
          <p:cNvPr id="184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Müller: Scripture first for soul food — then pray from what God opens. The conversation flows from encounter.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Question That Reveals Everything</a:t>
            </a:r>
          </a:p>
        </p:txBody>
      </p:sp>
      <p:sp>
        <p:nvSpPr>
          <p:cNvPr id="28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They watched Jesus preach, heal, raise the dead — then asked one question: ‘Lord, teach us to pray’ (Luke 11:1)</a:t>
            </a:r>
          </a:p>
        </p:txBody>
      </p:sp>
      <p:sp>
        <p:nvSpPr>
          <p:cNvPr id="30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Not to preach. Not to lead. Not to organize.</a:t>
            </a:r>
          </a:p>
        </p:txBody>
      </p:sp>
      <p:sp>
        <p:nvSpPr>
          <p:cNvPr id="32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They had traced everything visible back to something invisible.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Structure That Sustains a Praying Life</a:t>
            </a:r>
          </a:p>
        </p:txBody>
      </p:sp>
      <p:sp>
        <p:nvSpPr>
          <p:cNvPr id="191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Fixed time — a protected daily appointment before the day begins, not ‘when I can fit it in’</a:t>
            </a:r>
          </a:p>
        </p:txBody>
      </p:sp>
      <p:sp>
        <p:nvSpPr>
          <p:cNvPr id="193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Fixed place — Matthew 6:6: the inner room. Consistency of place trains consistency of practice.</a:t>
            </a:r>
          </a:p>
        </p:txBody>
      </p:sp>
      <p:sp>
        <p:nvSpPr>
          <p:cNvPr id="195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average pastor prays 39 min/day. Luther prayed 3 hours. Intercession by name — pray for your congregation specifically and persistently.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Two Failure Modes Every Pastor Must Know</a:t>
            </a:r>
          </a:p>
        </p:txBody>
      </p:sp>
      <p:sp>
        <p:nvSpPr>
          <p:cNvPr id="202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Text 4"/>
          <p:cNvSpPr txBox="1"/>
          <p:nvPr/>
        </p:nvSpPr>
        <p:spPr>
          <a:xfrm>
            <a:off x="1161287" y="189738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Prayer as professional preparation — using prayer to prep sermons, not to meet God</a:t>
            </a:r>
          </a:p>
        </p:txBody>
      </p:sp>
      <p:sp>
        <p:nvSpPr>
          <p:cNvPr id="204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Prayer as performance — organized around being heard by others, not by God (Matthew 6:5)</a:t>
            </a:r>
          </a:p>
        </p:txBody>
      </p:sp>
      <p:sp>
        <p:nvSpPr>
          <p:cNvPr id="206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cure for both: more private prayer. The man who has met God in secret has nothing to prove in public.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12" name="Text 2"/>
          <p:cNvSpPr txBox="1"/>
          <p:nvPr/>
        </p:nvSpPr>
        <p:spPr>
          <a:xfrm>
            <a:off x="914400" y="1024127"/>
            <a:ext cx="10332720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To pray is to change. Prayer is the central avenue God uses to transform us. If we are unwilling to change, we will abandon prayer as a noticeable characteristic of our lives.</a:t>
            </a:r>
          </a:p>
        </p:txBody>
      </p:sp>
      <p:sp>
        <p:nvSpPr>
          <p:cNvPr id="213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Richard Foster, Celebration of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Text 1"/>
          <p:cNvSpPr txBox="1"/>
          <p:nvPr/>
        </p:nvSpPr>
        <p:spPr>
          <a:xfrm>
            <a:off x="868680" y="666803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A PASTORAL CHARGE</a:t>
            </a:r>
          </a:p>
        </p:txBody>
      </p:sp>
      <p:sp>
        <p:nvSpPr>
          <p:cNvPr id="219" name="Shape 2"/>
          <p:cNvSpPr/>
          <p:nvPr/>
        </p:nvSpPr>
        <p:spPr>
          <a:xfrm>
            <a:off x="822960" y="1042416"/>
            <a:ext cx="10515601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Text 3"/>
          <p:cNvSpPr txBox="1"/>
          <p:nvPr/>
        </p:nvSpPr>
        <p:spPr>
          <a:xfrm>
            <a:off x="868680" y="1405127"/>
            <a:ext cx="10424161" cy="472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Be the man who meets with God before he meets with them.</a:t>
            </a:r>
          </a:p>
        </p:txBody>
      </p:sp>
      <p:sp>
        <p:nvSpPr>
          <p:cNvPr id="221" name="Text 4"/>
          <p:cNvSpPr txBox="1"/>
          <p:nvPr/>
        </p:nvSpPr>
        <p:spPr>
          <a:xfrm>
            <a:off x="868680" y="2310384"/>
            <a:ext cx="10424161" cy="472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Rise before they do.</a:t>
            </a:r>
          </a:p>
        </p:txBody>
      </p:sp>
      <p:sp>
        <p:nvSpPr>
          <p:cNvPr id="222" name="Text 5"/>
          <p:cNvSpPr txBox="1"/>
          <p:nvPr/>
        </p:nvSpPr>
        <p:spPr>
          <a:xfrm>
            <a:off x="868680" y="3215640"/>
            <a:ext cx="10424161" cy="472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Pray for them by name.</a:t>
            </a:r>
          </a:p>
        </p:txBody>
      </p:sp>
      <p:sp>
        <p:nvSpPr>
          <p:cNvPr id="223" name="Text 6"/>
          <p:cNvSpPr txBox="1"/>
          <p:nvPr/>
        </p:nvSpPr>
        <p:spPr>
          <a:xfrm>
            <a:off x="868680" y="4120896"/>
            <a:ext cx="10424161" cy="472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Let what you are in secret be worth becoming.</a:t>
            </a:r>
          </a:p>
        </p:txBody>
      </p:sp>
      <p:sp>
        <p:nvSpPr>
          <p:cNvPr id="224" name="Text 7"/>
          <p:cNvSpPr txBox="1"/>
          <p:nvPr/>
        </p:nvSpPr>
        <p:spPr>
          <a:xfrm>
            <a:off x="868680" y="5026152"/>
            <a:ext cx="10424161" cy="472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They deserve a pastor who has been with God.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" name="Shape 1"/>
          <p:cNvSpPr/>
          <p:nvPr/>
        </p:nvSpPr>
        <p:spPr>
          <a:xfrm>
            <a:off x="502919" y="457200"/>
            <a:ext cx="11155682" cy="64008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Text 2"/>
          <p:cNvSpPr txBox="1"/>
          <p:nvPr/>
        </p:nvSpPr>
        <p:spPr>
          <a:xfrm>
            <a:off x="868680" y="671375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RESEARCH</a:t>
            </a:r>
          </a:p>
        </p:txBody>
      </p:sp>
      <p:sp>
        <p:nvSpPr>
          <p:cNvPr id="39" name="Text 3"/>
          <p:cNvSpPr txBox="1"/>
          <p:nvPr/>
        </p:nvSpPr>
        <p:spPr>
          <a:xfrm>
            <a:off x="868680" y="1034541"/>
            <a:ext cx="10424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Reality Check</a:t>
            </a:r>
          </a:p>
        </p:txBody>
      </p:sp>
      <p:sp>
        <p:nvSpPr>
          <p:cNvPr id="40" name="Shape 4"/>
          <p:cNvSpPr/>
          <p:nvPr/>
        </p:nvSpPr>
        <p:spPr>
          <a:xfrm>
            <a:off x="822960" y="1627632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Text 5"/>
          <p:cNvSpPr txBox="1"/>
          <p:nvPr/>
        </p:nvSpPr>
        <p:spPr>
          <a:xfrm>
            <a:off x="1051559" y="1766316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Only 16% of pastors describe themselves as ‘very satisfied’ with their prayer lives — 37% are dissatisfied</a:t>
            </a:r>
          </a:p>
        </p:txBody>
      </p:sp>
      <p:sp>
        <p:nvSpPr>
          <p:cNvPr id="42" name="Shape 6"/>
          <p:cNvSpPr/>
          <p:nvPr/>
        </p:nvSpPr>
        <p:spPr>
          <a:xfrm>
            <a:off x="822960" y="2807207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Text 7"/>
          <p:cNvSpPr txBox="1"/>
          <p:nvPr/>
        </p:nvSpPr>
        <p:spPr>
          <a:xfrm>
            <a:off x="1051559" y="2945891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average pastor prays 39 minutes per day. 21% pray less than 15 minutes.</a:t>
            </a:r>
          </a:p>
        </p:txBody>
      </p:sp>
      <p:sp>
        <p:nvSpPr>
          <p:cNvPr id="44" name="Shape 8"/>
          <p:cNvSpPr/>
          <p:nvPr/>
        </p:nvSpPr>
        <p:spPr>
          <a:xfrm>
            <a:off x="822960" y="3986784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Text 9"/>
          <p:cNvSpPr txBox="1"/>
          <p:nvPr/>
        </p:nvSpPr>
        <p:spPr>
          <a:xfrm>
            <a:off x="1051559" y="4125468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Pastors with consistent, deeper prayer lives report significantly lower burnout rates and longer ministry tenure</a:t>
            </a:r>
          </a:p>
        </p:txBody>
      </p:sp>
      <p:sp>
        <p:nvSpPr>
          <p:cNvPr id="46" name="Shape 10"/>
          <p:cNvSpPr/>
          <p:nvPr/>
        </p:nvSpPr>
        <p:spPr>
          <a:xfrm>
            <a:off x="822960" y="5276088"/>
            <a:ext cx="10515601" cy="36577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" name="Text 11"/>
          <p:cNvSpPr txBox="1"/>
          <p:nvPr/>
        </p:nvSpPr>
        <p:spPr>
          <a:xfrm>
            <a:off x="868680" y="5393875"/>
            <a:ext cx="10424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300">
                <a:solidFill>
                  <a:srgbClr val="F5E9C8"/>
                </a:solidFill>
              </a:defRPr>
            </a:lvl1pPr>
          </a:lstStyle>
          <a:p>
            <a:pPr/>
            <a:r>
              <a:t>Source: Ellis Research for Facts &amp; Trends; Soul Shepherding Pastoral Stress Research; Barna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One</a:t>
            </a:r>
          </a:p>
        </p:txBody>
      </p:sp>
      <p:sp>
        <p:nvSpPr>
          <p:cNvPr id="54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Prayer Actually Is</a:t>
            </a:r>
          </a:p>
        </p:txBody>
      </p:sp>
      <p:sp>
        <p:nvSpPr>
          <p:cNvPr id="55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Theology before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60" name="Text 2"/>
          <p:cNvSpPr txBox="1"/>
          <p:nvPr/>
        </p:nvSpPr>
        <p:spPr>
          <a:xfrm>
            <a:off x="914400" y="1024127"/>
            <a:ext cx="10332720" cy="88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comes into our minds when we think about God, is the most important thing about us.</a:t>
            </a:r>
          </a:p>
        </p:txBody>
      </p:sp>
      <p:sp>
        <p:nvSpPr>
          <p:cNvPr id="61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A.W. Tozer, The Pursuit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Prayerlessness Is a Theology Problem First</a:t>
            </a:r>
          </a:p>
        </p:txBody>
      </p:sp>
      <p:sp>
        <p:nvSpPr>
          <p:cNvPr id="68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Prayer is communion — the natural expression of a creature’s relationship with its Creator</a:t>
            </a:r>
          </a:p>
        </p:txBody>
      </p:sp>
      <p:sp>
        <p:nvSpPr>
          <p:cNvPr id="70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1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 thin prayer life reveals a thin theology of God, not a lack of willpower</a:t>
            </a:r>
          </a:p>
        </p:txBody>
      </p:sp>
      <p:sp>
        <p:nvSpPr>
          <p:cNvPr id="72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Augustine: ‘Thou madest us for Thyself, and our heart is restless, until it repose in Thee’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Why God Commands Prayer Even Though He Already Knows</a:t>
            </a:r>
          </a:p>
        </p:txBody>
      </p:sp>
      <p:sp>
        <p:nvSpPr>
          <p:cNvPr id="79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God does not need the information — He commands prayer because the relationship requires conversation</a:t>
            </a:r>
          </a:p>
        </p:txBody>
      </p:sp>
      <p:sp>
        <p:nvSpPr>
          <p:cNvPr id="81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Jeremiah 33:3: ‘Call to Me and I will answer you’ — a sovereign God bending toward His creatures</a:t>
            </a:r>
          </a:p>
        </p:txBody>
      </p:sp>
      <p:sp>
        <p:nvSpPr>
          <p:cNvPr id="83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Text 8"/>
          <p:cNvSpPr txBox="1"/>
          <p:nvPr/>
        </p:nvSpPr>
        <p:spPr>
          <a:xfrm>
            <a:off x="1161287" y="4719827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Prayer is not information transfer. It is the conversation that sustains the relationship.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Text 2"/>
          <p:cNvSpPr txBox="1"/>
          <p:nvPr/>
        </p:nvSpPr>
        <p:spPr>
          <a:xfrm>
            <a:off x="822959" y="641603"/>
            <a:ext cx="1069848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6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Forms of Prayer</a:t>
            </a:r>
          </a:p>
        </p:txBody>
      </p:sp>
      <p:sp>
        <p:nvSpPr>
          <p:cNvPr id="90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Adoration — begin with God, not need. Trains the pastor’s heart before he brings his requests</a:t>
            </a:r>
          </a:p>
        </p:txBody>
      </p:sp>
      <p:sp>
        <p:nvSpPr>
          <p:cNvPr id="92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xt 6"/>
          <p:cNvSpPr txBox="1"/>
          <p:nvPr/>
        </p:nvSpPr>
        <p:spPr>
          <a:xfrm>
            <a:off x="1161287" y="3308603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Confession — specific repentance. Keeps the relationship honest, not transactional</a:t>
            </a:r>
          </a:p>
        </p:txBody>
      </p:sp>
      <p:sp>
        <p:nvSpPr>
          <p:cNvPr id="94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Intercession — praying for others. Participation in what the risen Christ does (Romans 8:34)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Two</a:t>
            </a:r>
          </a:p>
        </p:txBody>
      </p:sp>
      <p:sp>
        <p:nvSpPr>
          <p:cNvPr id="102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Pastoral Accountability</a:t>
            </a:r>
          </a:p>
        </p:txBody>
      </p:sp>
      <p:sp>
        <p:nvSpPr>
          <p:cNvPr id="103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Samuel 12:23 • Acts 6:4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