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0" r:id="rId14"/>
    <p:sldId id="271"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1"/>
  </p:normalViewPr>
  <p:slideViewPr>
    <p:cSldViewPr snapToGrid="0">
      <p:cViewPr>
        <p:scale>
          <a:sx n="125" d="100"/>
          <a:sy n="125" d="100"/>
        </p:scale>
        <p:origin x="5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734C8F-7973-B04D-826A-ED5D13590057}" type="datetimeFigureOut">
              <a:rPr lang="en-US" smtClean="0"/>
              <a:t>6/9/26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072C0-B26B-7C46-9C23-F43556FFA42E}" type="slidenum">
              <a:rPr lang="en-US" smtClean="0"/>
              <a:t>‹#›</a:t>
            </a:fld>
            <a:endParaRPr lang="en-US"/>
          </a:p>
        </p:txBody>
      </p:sp>
    </p:spTree>
    <p:extLst>
      <p:ext uri="{BB962C8B-B14F-4D97-AF65-F5344CB8AC3E}">
        <p14:creationId xmlns:p14="http://schemas.microsoft.com/office/powerpoint/2010/main" val="285232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539A9-6EE7-BEFE-1857-0A35060118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A168FE-B823-8EE7-5A57-BBBCE71CAA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D154BA-57F4-B7BB-4B49-1FC2D1DEA27E}"/>
              </a:ext>
            </a:extLst>
          </p:cNvPr>
          <p:cNvSpPr>
            <a:spLocks noGrp="1"/>
          </p:cNvSpPr>
          <p:nvPr>
            <p:ph type="dt" sz="half" idx="10"/>
          </p:nvPr>
        </p:nvSpPr>
        <p:spPr/>
        <p:txBody>
          <a:bodyPr/>
          <a:lstStyle/>
          <a:p>
            <a:fld id="{5EDF217A-7BCF-8643-A013-2072B81F7A35}" type="datetimeFigureOut">
              <a:rPr lang="en-US" smtClean="0"/>
              <a:t>6/9/26</a:t>
            </a:fld>
            <a:endParaRPr lang="en-US"/>
          </a:p>
        </p:txBody>
      </p:sp>
      <p:sp>
        <p:nvSpPr>
          <p:cNvPr id="5" name="Footer Placeholder 4">
            <a:extLst>
              <a:ext uri="{FF2B5EF4-FFF2-40B4-BE49-F238E27FC236}">
                <a16:creationId xmlns:a16="http://schemas.microsoft.com/office/drawing/2014/main" id="{A08DD8EA-20F4-4B65-B568-7BAEBB9BB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5290BC-90F2-C38F-4066-5FE17B58750F}"/>
              </a:ext>
            </a:extLst>
          </p:cNvPr>
          <p:cNvSpPr>
            <a:spLocks noGrp="1"/>
          </p:cNvSpPr>
          <p:nvPr>
            <p:ph type="sldNum" sz="quarter" idx="12"/>
          </p:nvPr>
        </p:nvSpPr>
        <p:spPr/>
        <p:txBody>
          <a:bodyPr/>
          <a:lstStyle/>
          <a:p>
            <a:fld id="{37278DF9-EC9C-B644-A08E-A757C08AAB2C}" type="slidenum">
              <a:rPr lang="en-US" smtClean="0"/>
              <a:t>‹#›</a:t>
            </a:fld>
            <a:endParaRPr lang="en-US"/>
          </a:p>
        </p:txBody>
      </p:sp>
    </p:spTree>
    <p:extLst>
      <p:ext uri="{BB962C8B-B14F-4D97-AF65-F5344CB8AC3E}">
        <p14:creationId xmlns:p14="http://schemas.microsoft.com/office/powerpoint/2010/main" val="3907340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50446-ECF9-B5FA-EBE3-420BB8E8F7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B3E8F9-FE17-979C-27F5-1D1399B56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D79E86-127F-2DAF-C356-8722D8674524}"/>
              </a:ext>
            </a:extLst>
          </p:cNvPr>
          <p:cNvSpPr>
            <a:spLocks noGrp="1"/>
          </p:cNvSpPr>
          <p:nvPr>
            <p:ph type="dt" sz="half" idx="10"/>
          </p:nvPr>
        </p:nvSpPr>
        <p:spPr/>
        <p:txBody>
          <a:bodyPr/>
          <a:lstStyle/>
          <a:p>
            <a:fld id="{5EDF217A-7BCF-8643-A013-2072B81F7A35}" type="datetimeFigureOut">
              <a:rPr lang="en-US" smtClean="0"/>
              <a:t>6/9/26</a:t>
            </a:fld>
            <a:endParaRPr lang="en-US"/>
          </a:p>
        </p:txBody>
      </p:sp>
      <p:sp>
        <p:nvSpPr>
          <p:cNvPr id="5" name="Footer Placeholder 4">
            <a:extLst>
              <a:ext uri="{FF2B5EF4-FFF2-40B4-BE49-F238E27FC236}">
                <a16:creationId xmlns:a16="http://schemas.microsoft.com/office/drawing/2014/main" id="{19169623-3E1A-09E0-56FD-E40F4062A5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5AF588-C50B-FD93-E2D6-3BCEBE009EDB}"/>
              </a:ext>
            </a:extLst>
          </p:cNvPr>
          <p:cNvSpPr>
            <a:spLocks noGrp="1"/>
          </p:cNvSpPr>
          <p:nvPr>
            <p:ph type="sldNum" sz="quarter" idx="12"/>
          </p:nvPr>
        </p:nvSpPr>
        <p:spPr/>
        <p:txBody>
          <a:bodyPr/>
          <a:lstStyle/>
          <a:p>
            <a:fld id="{37278DF9-EC9C-B644-A08E-A757C08AAB2C}" type="slidenum">
              <a:rPr lang="en-US" smtClean="0"/>
              <a:t>‹#›</a:t>
            </a:fld>
            <a:endParaRPr lang="en-US"/>
          </a:p>
        </p:txBody>
      </p:sp>
    </p:spTree>
    <p:extLst>
      <p:ext uri="{BB962C8B-B14F-4D97-AF65-F5344CB8AC3E}">
        <p14:creationId xmlns:p14="http://schemas.microsoft.com/office/powerpoint/2010/main" val="204509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E19CC2-7D35-081B-516A-67DB221A93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9A2E78-537A-A0D7-CCEC-BABDA3ACC1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AFFCE4-EE01-81B9-3743-2ADF65BD567E}"/>
              </a:ext>
            </a:extLst>
          </p:cNvPr>
          <p:cNvSpPr>
            <a:spLocks noGrp="1"/>
          </p:cNvSpPr>
          <p:nvPr>
            <p:ph type="dt" sz="half" idx="10"/>
          </p:nvPr>
        </p:nvSpPr>
        <p:spPr/>
        <p:txBody>
          <a:bodyPr/>
          <a:lstStyle/>
          <a:p>
            <a:fld id="{5EDF217A-7BCF-8643-A013-2072B81F7A35}" type="datetimeFigureOut">
              <a:rPr lang="en-US" smtClean="0"/>
              <a:t>6/9/26</a:t>
            </a:fld>
            <a:endParaRPr lang="en-US"/>
          </a:p>
        </p:txBody>
      </p:sp>
      <p:sp>
        <p:nvSpPr>
          <p:cNvPr id="5" name="Footer Placeholder 4">
            <a:extLst>
              <a:ext uri="{FF2B5EF4-FFF2-40B4-BE49-F238E27FC236}">
                <a16:creationId xmlns:a16="http://schemas.microsoft.com/office/drawing/2014/main" id="{6849C231-FF1A-DBFD-5E8E-A053C7FF9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BD5CA7-27CA-2C51-55FF-FE4FC0801874}"/>
              </a:ext>
            </a:extLst>
          </p:cNvPr>
          <p:cNvSpPr>
            <a:spLocks noGrp="1"/>
          </p:cNvSpPr>
          <p:nvPr>
            <p:ph type="sldNum" sz="quarter" idx="12"/>
          </p:nvPr>
        </p:nvSpPr>
        <p:spPr/>
        <p:txBody>
          <a:bodyPr/>
          <a:lstStyle/>
          <a:p>
            <a:fld id="{37278DF9-EC9C-B644-A08E-A757C08AAB2C}" type="slidenum">
              <a:rPr lang="en-US" smtClean="0"/>
              <a:t>‹#›</a:t>
            </a:fld>
            <a:endParaRPr lang="en-US"/>
          </a:p>
        </p:txBody>
      </p:sp>
    </p:spTree>
    <p:extLst>
      <p:ext uri="{BB962C8B-B14F-4D97-AF65-F5344CB8AC3E}">
        <p14:creationId xmlns:p14="http://schemas.microsoft.com/office/powerpoint/2010/main" val="1365143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A8B29-B771-1F5E-8474-43A4BBE7B4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C0D040-485B-CB81-C56E-F2D707AF46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40DCAE-7564-3797-B7C7-B627F74CF90E}"/>
              </a:ext>
            </a:extLst>
          </p:cNvPr>
          <p:cNvSpPr>
            <a:spLocks noGrp="1"/>
          </p:cNvSpPr>
          <p:nvPr>
            <p:ph type="dt" sz="half" idx="10"/>
          </p:nvPr>
        </p:nvSpPr>
        <p:spPr/>
        <p:txBody>
          <a:bodyPr/>
          <a:lstStyle/>
          <a:p>
            <a:fld id="{5EDF217A-7BCF-8643-A013-2072B81F7A35}" type="datetimeFigureOut">
              <a:rPr lang="en-US" smtClean="0"/>
              <a:t>6/9/26</a:t>
            </a:fld>
            <a:endParaRPr lang="en-US"/>
          </a:p>
        </p:txBody>
      </p:sp>
      <p:sp>
        <p:nvSpPr>
          <p:cNvPr id="5" name="Footer Placeholder 4">
            <a:extLst>
              <a:ext uri="{FF2B5EF4-FFF2-40B4-BE49-F238E27FC236}">
                <a16:creationId xmlns:a16="http://schemas.microsoft.com/office/drawing/2014/main" id="{11D98712-3B34-62E2-845C-307C0655AF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CF96D-8EB0-CD78-DC41-47B64D43BDEB}"/>
              </a:ext>
            </a:extLst>
          </p:cNvPr>
          <p:cNvSpPr>
            <a:spLocks noGrp="1"/>
          </p:cNvSpPr>
          <p:nvPr>
            <p:ph type="sldNum" sz="quarter" idx="12"/>
          </p:nvPr>
        </p:nvSpPr>
        <p:spPr/>
        <p:txBody>
          <a:bodyPr/>
          <a:lstStyle/>
          <a:p>
            <a:fld id="{37278DF9-EC9C-B644-A08E-A757C08AAB2C}" type="slidenum">
              <a:rPr lang="en-US" smtClean="0"/>
              <a:t>‹#›</a:t>
            </a:fld>
            <a:endParaRPr lang="en-US"/>
          </a:p>
        </p:txBody>
      </p:sp>
    </p:spTree>
    <p:extLst>
      <p:ext uri="{BB962C8B-B14F-4D97-AF65-F5344CB8AC3E}">
        <p14:creationId xmlns:p14="http://schemas.microsoft.com/office/powerpoint/2010/main" val="423210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450A7-F91A-9530-D456-EB3C6BBAEB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8FEF48-EAA5-96A3-8888-4FABBC48B87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9C4FCA-0323-3673-1D34-109EB99FDC6B}"/>
              </a:ext>
            </a:extLst>
          </p:cNvPr>
          <p:cNvSpPr>
            <a:spLocks noGrp="1"/>
          </p:cNvSpPr>
          <p:nvPr>
            <p:ph type="dt" sz="half" idx="10"/>
          </p:nvPr>
        </p:nvSpPr>
        <p:spPr/>
        <p:txBody>
          <a:bodyPr/>
          <a:lstStyle/>
          <a:p>
            <a:fld id="{5EDF217A-7BCF-8643-A013-2072B81F7A35}" type="datetimeFigureOut">
              <a:rPr lang="en-US" smtClean="0"/>
              <a:t>6/9/26</a:t>
            </a:fld>
            <a:endParaRPr lang="en-US"/>
          </a:p>
        </p:txBody>
      </p:sp>
      <p:sp>
        <p:nvSpPr>
          <p:cNvPr id="5" name="Footer Placeholder 4">
            <a:extLst>
              <a:ext uri="{FF2B5EF4-FFF2-40B4-BE49-F238E27FC236}">
                <a16:creationId xmlns:a16="http://schemas.microsoft.com/office/drawing/2014/main" id="{CBAC1855-B6E1-2B8C-228E-4EEB81B33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3E31A9-BA6F-828E-C639-0DE8568910F0}"/>
              </a:ext>
            </a:extLst>
          </p:cNvPr>
          <p:cNvSpPr>
            <a:spLocks noGrp="1"/>
          </p:cNvSpPr>
          <p:nvPr>
            <p:ph type="sldNum" sz="quarter" idx="12"/>
          </p:nvPr>
        </p:nvSpPr>
        <p:spPr/>
        <p:txBody>
          <a:bodyPr/>
          <a:lstStyle/>
          <a:p>
            <a:fld id="{37278DF9-EC9C-B644-A08E-A757C08AAB2C}" type="slidenum">
              <a:rPr lang="en-US" smtClean="0"/>
              <a:t>‹#›</a:t>
            </a:fld>
            <a:endParaRPr lang="en-US"/>
          </a:p>
        </p:txBody>
      </p:sp>
    </p:spTree>
    <p:extLst>
      <p:ext uri="{BB962C8B-B14F-4D97-AF65-F5344CB8AC3E}">
        <p14:creationId xmlns:p14="http://schemas.microsoft.com/office/powerpoint/2010/main" val="457714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A3FFA-3E87-B5F4-6695-A9DEFA7DB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D3B0E0-DF76-77CB-A7A2-3B713D3332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DB9EA9-9ED0-B740-AB09-56A8546F17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260BA8-4C39-8184-9062-FFB76D9A6B88}"/>
              </a:ext>
            </a:extLst>
          </p:cNvPr>
          <p:cNvSpPr>
            <a:spLocks noGrp="1"/>
          </p:cNvSpPr>
          <p:nvPr>
            <p:ph type="dt" sz="half" idx="10"/>
          </p:nvPr>
        </p:nvSpPr>
        <p:spPr/>
        <p:txBody>
          <a:bodyPr/>
          <a:lstStyle/>
          <a:p>
            <a:fld id="{5EDF217A-7BCF-8643-A013-2072B81F7A35}" type="datetimeFigureOut">
              <a:rPr lang="en-US" smtClean="0"/>
              <a:t>6/9/26</a:t>
            </a:fld>
            <a:endParaRPr lang="en-US"/>
          </a:p>
        </p:txBody>
      </p:sp>
      <p:sp>
        <p:nvSpPr>
          <p:cNvPr id="6" name="Footer Placeholder 5">
            <a:extLst>
              <a:ext uri="{FF2B5EF4-FFF2-40B4-BE49-F238E27FC236}">
                <a16:creationId xmlns:a16="http://schemas.microsoft.com/office/drawing/2014/main" id="{B4BA46C9-7B91-E293-1107-FB227C5E4E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4DEBD-5B25-D96C-1607-A07A9503C3DD}"/>
              </a:ext>
            </a:extLst>
          </p:cNvPr>
          <p:cNvSpPr>
            <a:spLocks noGrp="1"/>
          </p:cNvSpPr>
          <p:nvPr>
            <p:ph type="sldNum" sz="quarter" idx="12"/>
          </p:nvPr>
        </p:nvSpPr>
        <p:spPr/>
        <p:txBody>
          <a:bodyPr/>
          <a:lstStyle/>
          <a:p>
            <a:fld id="{37278DF9-EC9C-B644-A08E-A757C08AAB2C}" type="slidenum">
              <a:rPr lang="en-US" smtClean="0"/>
              <a:t>‹#›</a:t>
            </a:fld>
            <a:endParaRPr lang="en-US"/>
          </a:p>
        </p:txBody>
      </p:sp>
    </p:spTree>
    <p:extLst>
      <p:ext uri="{BB962C8B-B14F-4D97-AF65-F5344CB8AC3E}">
        <p14:creationId xmlns:p14="http://schemas.microsoft.com/office/powerpoint/2010/main" val="1426716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8AE89-E1D8-5B0C-7916-05FCEA8F61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461DF9-E4DA-633D-3B07-1A77A0958A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8A7AB6-A01D-F14E-D2F9-5894D76331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E08379-0292-34AC-150D-5D0EA385BE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699C16-8796-F867-420F-D6D82A50B5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B6A634-12E2-F519-759F-138FA54AF7D4}"/>
              </a:ext>
            </a:extLst>
          </p:cNvPr>
          <p:cNvSpPr>
            <a:spLocks noGrp="1"/>
          </p:cNvSpPr>
          <p:nvPr>
            <p:ph type="dt" sz="half" idx="10"/>
          </p:nvPr>
        </p:nvSpPr>
        <p:spPr/>
        <p:txBody>
          <a:bodyPr/>
          <a:lstStyle/>
          <a:p>
            <a:fld id="{5EDF217A-7BCF-8643-A013-2072B81F7A35}" type="datetimeFigureOut">
              <a:rPr lang="en-US" smtClean="0"/>
              <a:t>6/9/26</a:t>
            </a:fld>
            <a:endParaRPr lang="en-US"/>
          </a:p>
        </p:txBody>
      </p:sp>
      <p:sp>
        <p:nvSpPr>
          <p:cNvPr id="8" name="Footer Placeholder 7">
            <a:extLst>
              <a:ext uri="{FF2B5EF4-FFF2-40B4-BE49-F238E27FC236}">
                <a16:creationId xmlns:a16="http://schemas.microsoft.com/office/drawing/2014/main" id="{705B0926-A9B6-8FA1-FA66-FAB4FEB7AB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0035D5-53B8-54A4-F622-184E2064F307}"/>
              </a:ext>
            </a:extLst>
          </p:cNvPr>
          <p:cNvSpPr>
            <a:spLocks noGrp="1"/>
          </p:cNvSpPr>
          <p:nvPr>
            <p:ph type="sldNum" sz="quarter" idx="12"/>
          </p:nvPr>
        </p:nvSpPr>
        <p:spPr/>
        <p:txBody>
          <a:bodyPr/>
          <a:lstStyle/>
          <a:p>
            <a:fld id="{37278DF9-EC9C-B644-A08E-A757C08AAB2C}" type="slidenum">
              <a:rPr lang="en-US" smtClean="0"/>
              <a:t>‹#›</a:t>
            </a:fld>
            <a:endParaRPr lang="en-US"/>
          </a:p>
        </p:txBody>
      </p:sp>
    </p:spTree>
    <p:extLst>
      <p:ext uri="{BB962C8B-B14F-4D97-AF65-F5344CB8AC3E}">
        <p14:creationId xmlns:p14="http://schemas.microsoft.com/office/powerpoint/2010/main" val="447913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6F15D-46BA-372E-CE1F-4606FA540A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2A239B-DDDD-9413-C3FA-8366492E6E11}"/>
              </a:ext>
            </a:extLst>
          </p:cNvPr>
          <p:cNvSpPr>
            <a:spLocks noGrp="1"/>
          </p:cNvSpPr>
          <p:nvPr>
            <p:ph type="dt" sz="half" idx="10"/>
          </p:nvPr>
        </p:nvSpPr>
        <p:spPr/>
        <p:txBody>
          <a:bodyPr/>
          <a:lstStyle/>
          <a:p>
            <a:fld id="{5EDF217A-7BCF-8643-A013-2072B81F7A35}" type="datetimeFigureOut">
              <a:rPr lang="en-US" smtClean="0"/>
              <a:t>6/9/26</a:t>
            </a:fld>
            <a:endParaRPr lang="en-US"/>
          </a:p>
        </p:txBody>
      </p:sp>
      <p:sp>
        <p:nvSpPr>
          <p:cNvPr id="4" name="Footer Placeholder 3">
            <a:extLst>
              <a:ext uri="{FF2B5EF4-FFF2-40B4-BE49-F238E27FC236}">
                <a16:creationId xmlns:a16="http://schemas.microsoft.com/office/drawing/2014/main" id="{1FE40D78-704D-9478-C9F7-F03BBBFB60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226940-2ED8-E158-208B-6DFBBE9F93CF}"/>
              </a:ext>
            </a:extLst>
          </p:cNvPr>
          <p:cNvSpPr>
            <a:spLocks noGrp="1"/>
          </p:cNvSpPr>
          <p:nvPr>
            <p:ph type="sldNum" sz="quarter" idx="12"/>
          </p:nvPr>
        </p:nvSpPr>
        <p:spPr/>
        <p:txBody>
          <a:bodyPr/>
          <a:lstStyle/>
          <a:p>
            <a:fld id="{37278DF9-EC9C-B644-A08E-A757C08AAB2C}" type="slidenum">
              <a:rPr lang="en-US" smtClean="0"/>
              <a:t>‹#›</a:t>
            </a:fld>
            <a:endParaRPr lang="en-US"/>
          </a:p>
        </p:txBody>
      </p:sp>
    </p:spTree>
    <p:extLst>
      <p:ext uri="{BB962C8B-B14F-4D97-AF65-F5344CB8AC3E}">
        <p14:creationId xmlns:p14="http://schemas.microsoft.com/office/powerpoint/2010/main" val="166377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6DEF8A-D317-AF67-4A49-04F3DAB76D85}"/>
              </a:ext>
            </a:extLst>
          </p:cNvPr>
          <p:cNvSpPr>
            <a:spLocks noGrp="1"/>
          </p:cNvSpPr>
          <p:nvPr>
            <p:ph type="dt" sz="half" idx="10"/>
          </p:nvPr>
        </p:nvSpPr>
        <p:spPr/>
        <p:txBody>
          <a:bodyPr/>
          <a:lstStyle/>
          <a:p>
            <a:fld id="{5EDF217A-7BCF-8643-A013-2072B81F7A35}" type="datetimeFigureOut">
              <a:rPr lang="en-US" smtClean="0"/>
              <a:t>6/9/26</a:t>
            </a:fld>
            <a:endParaRPr lang="en-US"/>
          </a:p>
        </p:txBody>
      </p:sp>
      <p:sp>
        <p:nvSpPr>
          <p:cNvPr id="3" name="Footer Placeholder 2">
            <a:extLst>
              <a:ext uri="{FF2B5EF4-FFF2-40B4-BE49-F238E27FC236}">
                <a16:creationId xmlns:a16="http://schemas.microsoft.com/office/drawing/2014/main" id="{2DDEE1C3-BDA5-17D5-4FD9-BEE1018656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375849-0409-BE10-6B6F-9778937E5CD3}"/>
              </a:ext>
            </a:extLst>
          </p:cNvPr>
          <p:cNvSpPr>
            <a:spLocks noGrp="1"/>
          </p:cNvSpPr>
          <p:nvPr>
            <p:ph type="sldNum" sz="quarter" idx="12"/>
          </p:nvPr>
        </p:nvSpPr>
        <p:spPr/>
        <p:txBody>
          <a:bodyPr/>
          <a:lstStyle/>
          <a:p>
            <a:fld id="{37278DF9-EC9C-B644-A08E-A757C08AAB2C}" type="slidenum">
              <a:rPr lang="en-US" smtClean="0"/>
              <a:t>‹#›</a:t>
            </a:fld>
            <a:endParaRPr lang="en-US"/>
          </a:p>
        </p:txBody>
      </p:sp>
    </p:spTree>
    <p:extLst>
      <p:ext uri="{BB962C8B-B14F-4D97-AF65-F5344CB8AC3E}">
        <p14:creationId xmlns:p14="http://schemas.microsoft.com/office/powerpoint/2010/main" val="118224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0CEC7-3189-99BD-2ABF-754155E567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4B73EF-0C66-0A2D-B5DA-1C6D65AA2E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34D869-B6ED-60F9-40A5-87DD01B743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180660-BFCE-7E7C-F638-B00A306CB815}"/>
              </a:ext>
            </a:extLst>
          </p:cNvPr>
          <p:cNvSpPr>
            <a:spLocks noGrp="1"/>
          </p:cNvSpPr>
          <p:nvPr>
            <p:ph type="dt" sz="half" idx="10"/>
          </p:nvPr>
        </p:nvSpPr>
        <p:spPr/>
        <p:txBody>
          <a:bodyPr/>
          <a:lstStyle/>
          <a:p>
            <a:fld id="{5EDF217A-7BCF-8643-A013-2072B81F7A35}" type="datetimeFigureOut">
              <a:rPr lang="en-US" smtClean="0"/>
              <a:t>6/9/26</a:t>
            </a:fld>
            <a:endParaRPr lang="en-US"/>
          </a:p>
        </p:txBody>
      </p:sp>
      <p:sp>
        <p:nvSpPr>
          <p:cNvPr id="6" name="Footer Placeholder 5">
            <a:extLst>
              <a:ext uri="{FF2B5EF4-FFF2-40B4-BE49-F238E27FC236}">
                <a16:creationId xmlns:a16="http://schemas.microsoft.com/office/drawing/2014/main" id="{EC641B53-59A1-CDB9-5A31-3471B2803D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4E2D08-5C60-7293-4FE7-E52FA892E762}"/>
              </a:ext>
            </a:extLst>
          </p:cNvPr>
          <p:cNvSpPr>
            <a:spLocks noGrp="1"/>
          </p:cNvSpPr>
          <p:nvPr>
            <p:ph type="sldNum" sz="quarter" idx="12"/>
          </p:nvPr>
        </p:nvSpPr>
        <p:spPr/>
        <p:txBody>
          <a:bodyPr/>
          <a:lstStyle/>
          <a:p>
            <a:fld id="{37278DF9-EC9C-B644-A08E-A757C08AAB2C}" type="slidenum">
              <a:rPr lang="en-US" smtClean="0"/>
              <a:t>‹#›</a:t>
            </a:fld>
            <a:endParaRPr lang="en-US"/>
          </a:p>
        </p:txBody>
      </p:sp>
    </p:spTree>
    <p:extLst>
      <p:ext uri="{BB962C8B-B14F-4D97-AF65-F5344CB8AC3E}">
        <p14:creationId xmlns:p14="http://schemas.microsoft.com/office/powerpoint/2010/main" val="149953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87AB1-209F-D9BB-3883-1E12D7892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DE3E80-864E-CCE6-DFDA-DDC3570B94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C11094-D36D-AFDB-9CED-5F40ADFD23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94C8CE-2830-3101-3931-676510399A44}"/>
              </a:ext>
            </a:extLst>
          </p:cNvPr>
          <p:cNvSpPr>
            <a:spLocks noGrp="1"/>
          </p:cNvSpPr>
          <p:nvPr>
            <p:ph type="dt" sz="half" idx="10"/>
          </p:nvPr>
        </p:nvSpPr>
        <p:spPr/>
        <p:txBody>
          <a:bodyPr/>
          <a:lstStyle/>
          <a:p>
            <a:fld id="{5EDF217A-7BCF-8643-A013-2072B81F7A35}" type="datetimeFigureOut">
              <a:rPr lang="en-US" smtClean="0"/>
              <a:t>6/9/26</a:t>
            </a:fld>
            <a:endParaRPr lang="en-US"/>
          </a:p>
        </p:txBody>
      </p:sp>
      <p:sp>
        <p:nvSpPr>
          <p:cNvPr id="6" name="Footer Placeholder 5">
            <a:extLst>
              <a:ext uri="{FF2B5EF4-FFF2-40B4-BE49-F238E27FC236}">
                <a16:creationId xmlns:a16="http://schemas.microsoft.com/office/drawing/2014/main" id="{1788C372-C99D-F662-C55F-BAB55B5F60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0B1D61-840E-D36C-4472-409953B5DF3F}"/>
              </a:ext>
            </a:extLst>
          </p:cNvPr>
          <p:cNvSpPr>
            <a:spLocks noGrp="1"/>
          </p:cNvSpPr>
          <p:nvPr>
            <p:ph type="sldNum" sz="quarter" idx="12"/>
          </p:nvPr>
        </p:nvSpPr>
        <p:spPr/>
        <p:txBody>
          <a:bodyPr/>
          <a:lstStyle/>
          <a:p>
            <a:fld id="{37278DF9-EC9C-B644-A08E-A757C08AAB2C}" type="slidenum">
              <a:rPr lang="en-US" smtClean="0"/>
              <a:t>‹#›</a:t>
            </a:fld>
            <a:endParaRPr lang="en-US"/>
          </a:p>
        </p:txBody>
      </p:sp>
    </p:spTree>
    <p:extLst>
      <p:ext uri="{BB962C8B-B14F-4D97-AF65-F5344CB8AC3E}">
        <p14:creationId xmlns:p14="http://schemas.microsoft.com/office/powerpoint/2010/main" val="2387903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7D0C4C-DDD9-D765-5037-284A391E21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E16040-79AF-3DB0-C917-527CE04034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508118-3839-A563-7DDF-F02B6C484E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EDF217A-7BCF-8643-A013-2072B81F7A35}" type="datetimeFigureOut">
              <a:rPr lang="en-US" smtClean="0"/>
              <a:t>6/9/26</a:t>
            </a:fld>
            <a:endParaRPr lang="en-US"/>
          </a:p>
        </p:txBody>
      </p:sp>
      <p:sp>
        <p:nvSpPr>
          <p:cNvPr id="5" name="Footer Placeholder 4">
            <a:extLst>
              <a:ext uri="{FF2B5EF4-FFF2-40B4-BE49-F238E27FC236}">
                <a16:creationId xmlns:a16="http://schemas.microsoft.com/office/drawing/2014/main" id="{BA0215C3-2FCC-336C-28F5-401B8361A1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ADA9CF4-265A-2BC0-376D-5B64381AC5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278DF9-EC9C-B644-A08E-A757C08AAB2C}" type="slidenum">
              <a:rPr lang="en-US" smtClean="0"/>
              <a:t>‹#›</a:t>
            </a:fld>
            <a:endParaRPr lang="en-US"/>
          </a:p>
        </p:txBody>
      </p:sp>
    </p:spTree>
    <p:extLst>
      <p:ext uri="{BB962C8B-B14F-4D97-AF65-F5344CB8AC3E}">
        <p14:creationId xmlns:p14="http://schemas.microsoft.com/office/powerpoint/2010/main" val="2144089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C11709F-4885-8402-D892-1C5CFE5EF966}"/>
              </a:ext>
            </a:extLst>
          </p:cNvPr>
          <p:cNvPicPr>
            <a:picLocks noChangeAspect="1"/>
          </p:cNvPicPr>
          <p:nvPr/>
        </p:nvPicPr>
        <p:blipFill>
          <a:blip r:embed="rId2"/>
          <a:srcRect r="888" b="-2"/>
          <a:stretch>
            <a:fillRect/>
          </a:stretch>
        </p:blipFill>
        <p:spPr>
          <a:xfrm>
            <a:off x="20" y="-22"/>
            <a:ext cx="12191977" cy="6858022"/>
          </a:xfrm>
          <a:prstGeom prst="rect">
            <a:avLst/>
          </a:prstGeom>
        </p:spPr>
      </p:pic>
      <p:sp>
        <p:nvSpPr>
          <p:cNvPr id="12" name="Rectangle 11">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0FE3FC-36F3-4A28-56ED-AF775D01420E}"/>
              </a:ext>
            </a:extLst>
          </p:cNvPr>
          <p:cNvSpPr>
            <a:spLocks noGrp="1"/>
          </p:cNvSpPr>
          <p:nvPr>
            <p:ph type="ctrTitle"/>
          </p:nvPr>
        </p:nvSpPr>
        <p:spPr>
          <a:xfrm>
            <a:off x="3149600" y="1759125"/>
            <a:ext cx="9185843" cy="1529451"/>
          </a:xfrm>
        </p:spPr>
        <p:txBody>
          <a:bodyPr anchor="t">
            <a:noAutofit/>
          </a:bodyPr>
          <a:lstStyle/>
          <a:p>
            <a:r>
              <a:rPr lang="es-ES_tradnl" sz="4000" b="1" i="1" u="sng">
                <a:solidFill>
                  <a:schemeClr val="bg1"/>
                </a:solidFill>
                <a:latin typeface="Times New Roman" panose="02020603050405020304" pitchFamily="18" charset="0"/>
                <a:cs typeface="Times New Roman" panose="02020603050405020304" pitchFamily="18" charset="0"/>
              </a:rPr>
              <a:t>¿EN QUÉ SE DIFERENCIA UN PLANTADOR </a:t>
            </a:r>
            <a:br>
              <a:rPr lang="en-US" sz="4000" b="1" i="1" u="sng">
                <a:solidFill>
                  <a:schemeClr val="bg1"/>
                </a:solidFill>
                <a:latin typeface="Times New Roman" panose="02020603050405020304" pitchFamily="18" charset="0"/>
                <a:cs typeface="Times New Roman" panose="02020603050405020304" pitchFamily="18" charset="0"/>
              </a:rPr>
            </a:br>
            <a:r>
              <a:rPr lang="es-ES_tradnl" sz="4000" b="1" i="1" u="sng">
                <a:solidFill>
                  <a:schemeClr val="bg1"/>
                </a:solidFill>
                <a:latin typeface="Times New Roman" panose="02020603050405020304" pitchFamily="18" charset="0"/>
                <a:cs typeface="Times New Roman" panose="02020603050405020304" pitchFamily="18" charset="0"/>
              </a:rPr>
              <a:t>DE IGLESIAS DE UN PASTOR?</a:t>
            </a:r>
            <a:endParaRPr lang="en-US" sz="4000" b="1" i="1" u="sng">
              <a:solidFill>
                <a:schemeClr val="bg1"/>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438FE4E-D2B7-B626-1113-C02CD810B7B3}"/>
              </a:ext>
            </a:extLst>
          </p:cNvPr>
          <p:cNvSpPr txBox="1"/>
          <p:nvPr/>
        </p:nvSpPr>
        <p:spPr>
          <a:xfrm>
            <a:off x="4891273" y="3569425"/>
            <a:ext cx="6188150" cy="2031325"/>
          </a:xfrm>
          <a:prstGeom prst="rect">
            <a:avLst/>
          </a:prstGeom>
          <a:noFill/>
        </p:spPr>
        <p:txBody>
          <a:bodyPr wrap="square" rtlCol="0">
            <a:spAutoFit/>
          </a:bodyPr>
          <a:lstStyle/>
          <a:p>
            <a:r>
              <a:rPr lang="es-ES_tradnl" b="1" u="sng">
                <a:solidFill>
                  <a:schemeClr val="bg1"/>
                </a:solidFill>
                <a:latin typeface="Times New Roman" panose="02020603050405020304" pitchFamily="18" charset="0"/>
                <a:cs typeface="Times New Roman" panose="02020603050405020304" pitchFamily="18" charset="0"/>
              </a:rPr>
              <a:t>1 CORINTIOS 3:6-8</a:t>
            </a:r>
            <a:endParaRPr lang="en-US">
              <a:solidFill>
                <a:schemeClr val="bg1"/>
              </a:solidFill>
              <a:latin typeface="Times New Roman" panose="02020603050405020304" pitchFamily="18" charset="0"/>
              <a:cs typeface="Times New Roman" panose="02020603050405020304" pitchFamily="18" charset="0"/>
            </a:endParaRPr>
          </a:p>
          <a:p>
            <a:r>
              <a:rPr lang="es-ES_tradnl" b="1" i="1">
                <a:solidFill>
                  <a:schemeClr val="bg1"/>
                </a:solidFill>
                <a:latin typeface="Times New Roman" panose="02020603050405020304" pitchFamily="18" charset="0"/>
                <a:cs typeface="Times New Roman" panose="02020603050405020304" pitchFamily="18" charset="0"/>
              </a:rPr>
              <a:t>"Yo planté, Apolos regó; pero el crecimiento lo ha dado Dios. Así que ni el que planta es algo, ni el que riega, sino Dios, que da el crecimiento. Y el que planta y el que riega son una misma cosa; aunque cada uno recibirá su recompensa conforme a su trabajo."</a:t>
            </a:r>
            <a:endParaRPr lang="en-US" b="1" i="1">
              <a:solidFill>
                <a:schemeClr val="bg1"/>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3114131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5CE128-D991-B222-B8FC-6DE79FE5937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C051381-BC61-40DC-15A4-07C81A3AD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A7C748C3-0399-237C-5B5C-E50E5D050BBF}"/>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CD20B0C0-9268-4FE3-07FB-9094B6F8DF2A}"/>
              </a:ext>
            </a:extLst>
          </p:cNvPr>
          <p:cNvSpPr txBox="1"/>
          <p:nvPr/>
        </p:nvSpPr>
        <p:spPr>
          <a:xfrm>
            <a:off x="1092200" y="375920"/>
            <a:ext cx="10007600" cy="1323439"/>
          </a:xfrm>
          <a:prstGeom prst="rect">
            <a:avLst/>
          </a:prstGeom>
          <a:noFill/>
        </p:spPr>
        <p:txBody>
          <a:bodyPr wrap="square" rtlCol="0">
            <a:spAutoFit/>
          </a:bodyPr>
          <a:lstStyle/>
          <a:p>
            <a:pPr algn="ctr"/>
            <a:r>
              <a:rPr lang="es-ES_tradnl" sz="4000" b="1" i="1" u="sng">
                <a:solidFill>
                  <a:schemeClr val="bg1"/>
                </a:solidFill>
                <a:latin typeface="Times New Roman" panose="02020603050405020304" pitchFamily="18" charset="0"/>
                <a:cs typeface="Times New Roman" panose="02020603050405020304" pitchFamily="18" charset="0"/>
              </a:rPr>
              <a:t>III. DE LA PLANTACIÓN DE IGLESIAS AL PASTOREO DE LA IGLESIA</a:t>
            </a:r>
            <a:endParaRPr lang="en-US" sz="4000" i="1">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34D07CB-D866-7F43-6BEB-83D591032858}"/>
              </a:ext>
            </a:extLst>
          </p:cNvPr>
          <p:cNvSpPr txBox="1"/>
          <p:nvPr/>
        </p:nvSpPr>
        <p:spPr>
          <a:xfrm>
            <a:off x="939800" y="1859280"/>
            <a:ext cx="10312400" cy="4062651"/>
          </a:xfrm>
          <a:prstGeom prst="rect">
            <a:avLst/>
          </a:prstGeom>
          <a:noFill/>
        </p:spPr>
        <p:txBody>
          <a:bodyPr wrap="square" rtlCol="0">
            <a:spAutoFit/>
          </a:bodyPr>
          <a:lstStyle/>
          <a:p>
            <a:r>
              <a:rPr lang="es-ES_tradnl" sz="2400" b="1" i="1">
                <a:solidFill>
                  <a:schemeClr val="bg1"/>
                </a:solidFill>
                <a:latin typeface="Times New Roman" panose="02020603050405020304" pitchFamily="18" charset="0"/>
                <a:cs typeface="Times New Roman" panose="02020603050405020304" pitchFamily="18" charset="0"/>
              </a:rPr>
              <a:t>D. Del Entusiasmo a La Estructura</a:t>
            </a:r>
          </a:p>
          <a:p>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_tradnl" b="1">
                <a:solidFill>
                  <a:schemeClr val="bg1"/>
                </a:solidFill>
                <a:latin typeface="Times New Roman" panose="02020603050405020304" pitchFamily="18" charset="0"/>
                <a:cs typeface="Times New Roman" panose="02020603050405020304" pitchFamily="18" charset="0"/>
              </a:rPr>
              <a:t>Los plantadores suelen comenzar con un pequeño grupo de personas entusiasmadas y motivadas que desean marcar una diferencia en el mundo para Jesús. Inician su labor con entusiasmo y, cada vez que celebran un bautismo o el aniversario de la iglesia, ¡saltan de alegría!</a:t>
            </a:r>
            <a:endParaRPr lang="en-US" b="1">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_tradnl" b="1">
                <a:solidFill>
                  <a:schemeClr val="bg1"/>
                </a:solidFill>
                <a:latin typeface="Times New Roman" panose="02020603050405020304" pitchFamily="18" charset="0"/>
                <a:cs typeface="Times New Roman" panose="02020603050405020304" pitchFamily="18" charset="0"/>
              </a:rPr>
              <a:t>A medida que el organismo madura, la organización se expande. Entonces es cuando se establecen estructuras: se redactan políticas, procedimientos y manuales operativos; se forman juntas y comités. Todo esto puede agotar la vitalidad de un plantador de iglesias entusiasta si no realiza la transición a tiempo.</a:t>
            </a:r>
            <a:endParaRPr lang="en-US" b="1">
              <a:solidFill>
                <a:schemeClr val="bg1"/>
              </a:solidFill>
              <a:latin typeface="Times New Roman" panose="02020603050405020304" pitchFamily="18" charset="0"/>
              <a:cs typeface="Times New Roman" panose="02020603050405020304" pitchFamily="18" charset="0"/>
            </a:endParaRPr>
          </a:p>
          <a:p>
            <a:r>
              <a:rPr lang="es-ES_tradnl" b="1">
                <a:solidFill>
                  <a:schemeClr val="bg1"/>
                </a:solidFill>
                <a:latin typeface="Times New Roman" panose="02020603050405020304" pitchFamily="18" charset="0"/>
                <a:cs typeface="Times New Roman" panose="02020603050405020304" pitchFamily="18" charset="0"/>
              </a:rPr>
              <a:t> </a:t>
            </a:r>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_tradnl" b="1">
                <a:solidFill>
                  <a:schemeClr val="bg1"/>
                </a:solidFill>
                <a:latin typeface="Times New Roman" panose="02020603050405020304" pitchFamily="18" charset="0"/>
                <a:cs typeface="Times New Roman" panose="02020603050405020304" pitchFamily="18" charset="0"/>
              </a:rPr>
              <a:t>No puedes depender únicamente del entusiasmo para seguir adelante diez años después de haber plantado la iglesia. Necesitas más que entusiasmo: requieres logística, planificación, administración y sistemas. Necesitas estructura. Necesitas diáconos, ancianos y maestros de escuela dominical.</a:t>
            </a:r>
            <a:endParaRPr lang="en-US"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9657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F95B02-BD37-01DC-9A9B-43F8AFA1ECB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3221BC3-0185-9C9A-DBA8-2E757283D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51A9C975-8EA0-F1F2-3723-6F944633DB40}"/>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951C9AC6-974F-E879-460C-70700CB7FAB5}"/>
              </a:ext>
            </a:extLst>
          </p:cNvPr>
          <p:cNvSpPr txBox="1"/>
          <p:nvPr/>
        </p:nvSpPr>
        <p:spPr>
          <a:xfrm>
            <a:off x="1092200" y="375920"/>
            <a:ext cx="10007600" cy="1323439"/>
          </a:xfrm>
          <a:prstGeom prst="rect">
            <a:avLst/>
          </a:prstGeom>
          <a:noFill/>
        </p:spPr>
        <p:txBody>
          <a:bodyPr wrap="square" rtlCol="0">
            <a:spAutoFit/>
          </a:bodyPr>
          <a:lstStyle/>
          <a:p>
            <a:pPr algn="ctr"/>
            <a:r>
              <a:rPr lang="es-ES_tradnl" sz="4000" b="1" i="1" u="sng">
                <a:solidFill>
                  <a:schemeClr val="bg1"/>
                </a:solidFill>
                <a:latin typeface="Times New Roman" panose="02020603050405020304" pitchFamily="18" charset="0"/>
                <a:cs typeface="Times New Roman" panose="02020603050405020304" pitchFamily="18" charset="0"/>
              </a:rPr>
              <a:t>III. DE LA PLANTACIÓN DE IGLESIAS AL PASTOREO DE LA IGLESIA</a:t>
            </a:r>
            <a:endParaRPr lang="en-US" sz="4000" i="1">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D4BA6A2-4065-AB3B-5E93-A46EFACD86A1}"/>
              </a:ext>
            </a:extLst>
          </p:cNvPr>
          <p:cNvSpPr txBox="1"/>
          <p:nvPr/>
        </p:nvSpPr>
        <p:spPr>
          <a:xfrm>
            <a:off x="914400" y="1879600"/>
            <a:ext cx="10363200" cy="4139595"/>
          </a:xfrm>
          <a:prstGeom prst="rect">
            <a:avLst/>
          </a:prstGeom>
          <a:noFill/>
        </p:spPr>
        <p:txBody>
          <a:bodyPr wrap="square" rtlCol="0">
            <a:spAutoFit/>
          </a:bodyPr>
          <a:lstStyle/>
          <a:p>
            <a:r>
              <a:rPr lang="es-ES_tradnl" sz="2400" b="1" i="1">
                <a:solidFill>
                  <a:schemeClr val="bg1"/>
                </a:solidFill>
              </a:rPr>
              <a:t>E. De la Planificación a Corto Plazo a la Planificación a Largo Plazo</a:t>
            </a:r>
            <a:endParaRPr lang="en-US" sz="2400" b="1" i="1">
              <a:solidFill>
                <a:schemeClr val="bg1"/>
              </a:solidFill>
            </a:endParaRPr>
          </a:p>
          <a:p>
            <a:r>
              <a:rPr lang="es-ES_tradnl"/>
              <a:t> </a:t>
            </a:r>
            <a:endParaRPr lang="en-US"/>
          </a:p>
          <a:p>
            <a:pPr marL="285750" lvl="0" indent="-285750">
              <a:buFont typeface="Arial" panose="020B0604020202020204" pitchFamily="34" charset="0"/>
              <a:buChar char="•"/>
            </a:pPr>
            <a:r>
              <a:rPr lang="es-ES_tradnl" sz="1700" b="1">
                <a:solidFill>
                  <a:schemeClr val="bg1"/>
                </a:solidFill>
                <a:latin typeface="Times New Roman" panose="02020603050405020304" pitchFamily="18" charset="0"/>
                <a:cs typeface="Times New Roman" panose="02020603050405020304" pitchFamily="18" charset="0"/>
              </a:rPr>
              <a:t>“Los plantadores planifican para los próximos 10 días, mientras que los pastores planifican para los próximos 10 años”. En las primeras etapas de una iglesia en proceso de plantación —una fase muy ajetreada—, resulta difícil ver más allá de los siguientes 7 a 10 días. Hay muchas tareas pendientes y pocas manos para realizarlas.</a:t>
            </a:r>
            <a:endParaRPr lang="en-US" sz="1700" b="1">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7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_tradnl" sz="1700" b="1">
                <a:solidFill>
                  <a:schemeClr val="bg1"/>
                </a:solidFill>
                <a:latin typeface="Times New Roman" panose="02020603050405020304" pitchFamily="18" charset="0"/>
                <a:cs typeface="Times New Roman" panose="02020603050405020304" pitchFamily="18" charset="0"/>
              </a:rPr>
              <a:t>Sin embargo, con el paso del tiempo, a medida que transitas de la plantación al pastoreo, es fundamental que comiences a pensar a largo plazo. Proverbios 21:5 nos dice: “Los planes del diligente ciertamente conducen a la abundancia”.</a:t>
            </a:r>
            <a:endParaRPr lang="en-US" sz="1700" b="1">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7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_tradnl" sz="1700" b="1">
                <a:solidFill>
                  <a:schemeClr val="bg1"/>
                </a:solidFill>
                <a:latin typeface="Times New Roman" panose="02020603050405020304" pitchFamily="18" charset="0"/>
                <a:cs typeface="Times New Roman" panose="02020603050405020304" pitchFamily="18" charset="0"/>
              </a:rPr>
              <a:t>Un grupo de líderes eclesiásticos dedicados a apoyar a las iglesias sostiene que “la planificación estratégica es clave para la supervivencia de la iglesia a largo plazo. Las circunstancias de su ministerio cambian constantemente. Para sobrevivir, las iglesias deben cambiar y adaptar sus métodos ministeriales, utilizando la planificación estratégica como vehículo para lograrlo”. </a:t>
            </a:r>
            <a:endParaRPr lang="en-US" sz="17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2141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80C657-95AC-9506-37A4-8304F1F6D24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9F26AC5-9455-D979-DBF9-BA66955C8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D5784713-7E6E-5A92-B6E8-322B15F8865D}"/>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932365DE-35C6-BF88-0280-747665E72816}"/>
              </a:ext>
            </a:extLst>
          </p:cNvPr>
          <p:cNvSpPr txBox="1"/>
          <p:nvPr/>
        </p:nvSpPr>
        <p:spPr>
          <a:xfrm>
            <a:off x="1092200" y="375920"/>
            <a:ext cx="10007600" cy="1323439"/>
          </a:xfrm>
          <a:prstGeom prst="rect">
            <a:avLst/>
          </a:prstGeom>
          <a:noFill/>
        </p:spPr>
        <p:txBody>
          <a:bodyPr wrap="square" rtlCol="0">
            <a:spAutoFit/>
          </a:bodyPr>
          <a:lstStyle/>
          <a:p>
            <a:pPr algn="ctr"/>
            <a:r>
              <a:rPr lang="es-ES_tradnl" sz="4000" b="1" i="1" u="sng">
                <a:solidFill>
                  <a:schemeClr val="bg1"/>
                </a:solidFill>
                <a:latin typeface="Times New Roman" panose="02020603050405020304" pitchFamily="18" charset="0"/>
                <a:cs typeface="Times New Roman" panose="02020603050405020304" pitchFamily="18" charset="0"/>
              </a:rPr>
              <a:t>III. DE LA PLANTACIÓN DE IGLESIAS AL PASTOREO DE LA IGLESIA</a:t>
            </a:r>
            <a:endParaRPr lang="en-US" sz="4000" i="1">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0C3E6D44-34FE-7400-B198-6A3F00D768C1}"/>
              </a:ext>
            </a:extLst>
          </p:cNvPr>
          <p:cNvSpPr txBox="1"/>
          <p:nvPr/>
        </p:nvSpPr>
        <p:spPr>
          <a:xfrm>
            <a:off x="1320800" y="2247354"/>
            <a:ext cx="9779000" cy="1354217"/>
          </a:xfrm>
          <a:prstGeom prst="rect">
            <a:avLst/>
          </a:prstGeom>
          <a:noFill/>
        </p:spPr>
        <p:txBody>
          <a:bodyPr wrap="square" rtlCol="0">
            <a:spAutoFit/>
          </a:bodyPr>
          <a:lstStyle/>
          <a:p>
            <a:r>
              <a:rPr lang="es-ES_tradnl" sz="2400" b="1" i="1">
                <a:solidFill>
                  <a:schemeClr val="bg1"/>
                </a:solidFill>
                <a:latin typeface="Times New Roman" panose="02020603050405020304" pitchFamily="18" charset="0"/>
                <a:cs typeface="Times New Roman" panose="02020603050405020304" pitchFamily="18" charset="0"/>
              </a:rPr>
              <a:t>F. De Buscar Reconocimiento a Dar Reconocimiento</a:t>
            </a:r>
            <a:endParaRPr lang="en-US" sz="2400" b="1" i="1">
              <a:solidFill>
                <a:schemeClr val="bg1"/>
              </a:solidFill>
              <a:latin typeface="Times New Roman" panose="02020603050405020304" pitchFamily="18" charset="0"/>
              <a:cs typeface="Times New Roman" panose="02020603050405020304" pitchFamily="18" charset="0"/>
            </a:endParaRPr>
          </a:p>
          <a:p>
            <a:r>
              <a:rPr lang="es-ES_tradnl" b="1">
                <a:solidFill>
                  <a:schemeClr val="bg1"/>
                </a:solidFill>
                <a:latin typeface="Times New Roman" panose="02020603050405020304" pitchFamily="18" charset="0"/>
                <a:cs typeface="Times New Roman" panose="02020603050405020304" pitchFamily="18" charset="0"/>
              </a:rPr>
              <a:t> </a:t>
            </a:r>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_tradnl" sz="2000" b="1">
                <a:solidFill>
                  <a:schemeClr val="bg1"/>
                </a:solidFill>
                <a:latin typeface="Times New Roman" panose="02020603050405020304" pitchFamily="18" charset="0"/>
                <a:cs typeface="Times New Roman" panose="02020603050405020304" pitchFamily="18" charset="0"/>
              </a:rPr>
              <a:t>Sin el arduo trabajo y la dedicación de todos sus voluntarios, la mayoría de nuestras iglesias lograrían muy poco. ¡Honre a menudo a sus servidores no remunerados!</a:t>
            </a:r>
            <a:endParaRPr lang="en-US" sz="20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9686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761DE6-F6B1-AF5D-A6FD-A0B1B281AF8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C29A80A-5F11-6692-27C3-CE5F2CF1E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107EF42C-5D7F-A7FE-656F-FA78468D63D5}"/>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0D7987EC-67B6-3E64-6E7C-8CE60B93742B}"/>
              </a:ext>
            </a:extLst>
          </p:cNvPr>
          <p:cNvSpPr txBox="1"/>
          <p:nvPr/>
        </p:nvSpPr>
        <p:spPr>
          <a:xfrm>
            <a:off x="1092200" y="375920"/>
            <a:ext cx="10007600" cy="1323439"/>
          </a:xfrm>
          <a:prstGeom prst="rect">
            <a:avLst/>
          </a:prstGeom>
          <a:noFill/>
        </p:spPr>
        <p:txBody>
          <a:bodyPr wrap="square" rtlCol="0">
            <a:spAutoFit/>
          </a:bodyPr>
          <a:lstStyle/>
          <a:p>
            <a:pPr algn="ctr"/>
            <a:r>
              <a:rPr lang="es-ES_tradnl" sz="4000" b="1" i="1" u="sng">
                <a:solidFill>
                  <a:schemeClr val="bg1"/>
                </a:solidFill>
                <a:latin typeface="Times New Roman" panose="02020603050405020304" pitchFamily="18" charset="0"/>
                <a:cs typeface="Times New Roman" panose="02020603050405020304" pitchFamily="18" charset="0"/>
              </a:rPr>
              <a:t>III. DE LA PLANTACIÓN DE IGLESIAS AL PASTOREO DE LA IGLESIA</a:t>
            </a:r>
            <a:endParaRPr lang="en-US" sz="4000" i="1">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1574557-B3C4-98FF-28DF-F6EA500BD642}"/>
              </a:ext>
            </a:extLst>
          </p:cNvPr>
          <p:cNvSpPr txBox="1"/>
          <p:nvPr/>
        </p:nvSpPr>
        <p:spPr>
          <a:xfrm>
            <a:off x="878840" y="1859280"/>
            <a:ext cx="10434320" cy="4462760"/>
          </a:xfrm>
          <a:prstGeom prst="rect">
            <a:avLst/>
          </a:prstGeom>
          <a:noFill/>
        </p:spPr>
        <p:txBody>
          <a:bodyPr wrap="square" rtlCol="0">
            <a:spAutoFit/>
          </a:bodyPr>
          <a:lstStyle/>
          <a:p>
            <a:r>
              <a:rPr lang="es-ES_tradnl" sz="2400" b="1" i="1">
                <a:solidFill>
                  <a:schemeClr val="bg1"/>
                </a:solidFill>
                <a:latin typeface="Times New Roman" panose="02020603050405020304" pitchFamily="18" charset="0"/>
                <a:cs typeface="Times New Roman" panose="02020603050405020304" pitchFamily="18" charset="0"/>
              </a:rPr>
              <a:t>G. Pasar de Exponer la Visión a Cultivar la Visión</a:t>
            </a:r>
            <a:endParaRPr lang="en-US" sz="2400" b="1" i="1">
              <a:solidFill>
                <a:schemeClr val="bg1"/>
              </a:solidFill>
              <a:latin typeface="Times New Roman" panose="02020603050405020304" pitchFamily="18" charset="0"/>
              <a:cs typeface="Times New Roman" panose="02020603050405020304" pitchFamily="18" charset="0"/>
            </a:endParaRPr>
          </a:p>
          <a:p>
            <a:r>
              <a:rPr lang="es-ES_tradnl" b="1">
                <a:solidFill>
                  <a:schemeClr val="bg1"/>
                </a:solidFill>
                <a:latin typeface="Times New Roman" panose="02020603050405020304" pitchFamily="18" charset="0"/>
                <a:cs typeface="Times New Roman" panose="02020603050405020304" pitchFamily="18" charset="0"/>
              </a:rPr>
              <a:t> </a:t>
            </a:r>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_tradnl" sz="2000" b="1">
                <a:solidFill>
                  <a:schemeClr val="bg1"/>
                </a:solidFill>
                <a:latin typeface="Times New Roman" panose="02020603050405020304" pitchFamily="18" charset="0"/>
                <a:cs typeface="Times New Roman" panose="02020603050405020304" pitchFamily="18" charset="0"/>
              </a:rPr>
              <a:t>Como plantador de iglesias, usted expone la visión una y otra vez para asegurarse de que todos en su joven iglesia la comprendan y crean en ella.</a:t>
            </a:r>
            <a:endParaRPr lang="en-US" sz="2000" b="1">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_tradnl" sz="2000" b="1">
                <a:solidFill>
                  <a:schemeClr val="bg1"/>
                </a:solidFill>
                <a:latin typeface="Times New Roman" panose="02020603050405020304" pitchFamily="18" charset="0"/>
                <a:cs typeface="Times New Roman" panose="02020603050405020304" pitchFamily="18" charset="0"/>
              </a:rPr>
              <a:t>Exponer la visión con frecuencia es algo bíblico. 1 Samuel 3:1 nos dice: "El joven Samuel ministraba al Señor en presencia de Elí; y la palabra del Señor escaseaba en aquellos días; no había visión con frecuencia".</a:t>
            </a:r>
            <a:endParaRPr lang="en-US" sz="2000" b="1">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_tradnl" sz="2000" b="1">
                <a:solidFill>
                  <a:schemeClr val="bg1"/>
                </a:solidFill>
                <a:latin typeface="Times New Roman" panose="02020603050405020304" pitchFamily="18" charset="0"/>
                <a:cs typeface="Times New Roman" panose="02020603050405020304" pitchFamily="18" charset="0"/>
              </a:rPr>
              <a:t>Una vez que la visión de su iglesia esté profundamente arraigada en su ADN, debe pasar gradualmente de "exponer" a "cultivar" dicha visión. Y recuerde: "la visión se escapa". La visión no se retiene por sí sola. Usted ha repetido la visión de la iglesia mil veces y, sin embargo...</a:t>
            </a:r>
            <a:endParaRPr lang="en-US" sz="2000" b="1">
              <a:solidFill>
                <a:schemeClr val="bg1"/>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3024183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C7F253-74DC-598F-CEA8-418EB75439D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89D0025-65E5-7F99-5E5B-57E2446BE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A6CF3C4D-C5C4-C4E0-22ED-06C9399C51CC}"/>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25EDC429-8D8A-1150-8D3E-2532DCE9BDF8}"/>
              </a:ext>
            </a:extLst>
          </p:cNvPr>
          <p:cNvSpPr txBox="1"/>
          <p:nvPr/>
        </p:nvSpPr>
        <p:spPr>
          <a:xfrm>
            <a:off x="1092200" y="375920"/>
            <a:ext cx="10007600" cy="1323439"/>
          </a:xfrm>
          <a:prstGeom prst="rect">
            <a:avLst/>
          </a:prstGeom>
          <a:noFill/>
        </p:spPr>
        <p:txBody>
          <a:bodyPr wrap="square" rtlCol="0">
            <a:spAutoFit/>
          </a:bodyPr>
          <a:lstStyle/>
          <a:p>
            <a:pPr algn="ctr"/>
            <a:r>
              <a:rPr lang="es-ES_tradnl" sz="4000" b="1" i="1" u="sng">
                <a:solidFill>
                  <a:schemeClr val="bg1"/>
                </a:solidFill>
                <a:latin typeface="Times New Roman" panose="02020603050405020304" pitchFamily="18" charset="0"/>
                <a:cs typeface="Times New Roman" panose="02020603050405020304" pitchFamily="18" charset="0"/>
              </a:rPr>
              <a:t>III. DE LA PLANTACIÓN DE IGLESIAS AL PASTOREO DE LA IGLESIA</a:t>
            </a:r>
            <a:endParaRPr lang="en-US" sz="4000" i="1">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63D285C4-E05E-A887-553B-28BA4D3C7081}"/>
              </a:ext>
            </a:extLst>
          </p:cNvPr>
          <p:cNvSpPr txBox="1"/>
          <p:nvPr/>
        </p:nvSpPr>
        <p:spPr>
          <a:xfrm>
            <a:off x="878840" y="1773099"/>
            <a:ext cx="10434320" cy="4708981"/>
          </a:xfrm>
          <a:prstGeom prst="rect">
            <a:avLst/>
          </a:prstGeom>
          <a:noFill/>
        </p:spPr>
        <p:txBody>
          <a:bodyPr wrap="square" rtlCol="0">
            <a:spAutoFit/>
          </a:bodyPr>
          <a:lstStyle/>
          <a:p>
            <a:r>
              <a:rPr lang="es-ES_tradnl" sz="2400" b="1" i="1">
                <a:solidFill>
                  <a:schemeClr val="bg1"/>
                </a:solidFill>
                <a:latin typeface="Times New Roman" panose="02020603050405020304" pitchFamily="18" charset="0"/>
                <a:cs typeface="Times New Roman" panose="02020603050405020304" pitchFamily="18" charset="0"/>
              </a:rPr>
              <a:t>G (Cont.) Pasar de Exponer la Visión a Cultivar la Visión</a:t>
            </a:r>
            <a:endParaRPr lang="en-US" sz="2400" b="1" i="1">
              <a:solidFill>
                <a:schemeClr val="bg1"/>
              </a:solidFill>
              <a:latin typeface="Times New Roman" panose="02020603050405020304" pitchFamily="18" charset="0"/>
              <a:cs typeface="Times New Roman" panose="02020603050405020304" pitchFamily="18" charset="0"/>
            </a:endParaRPr>
          </a:p>
          <a:p>
            <a:r>
              <a:rPr lang="es-ES_tradnl" b="1">
                <a:solidFill>
                  <a:schemeClr val="bg1"/>
                </a:solidFill>
                <a:latin typeface="Times New Roman" panose="02020603050405020304" pitchFamily="18" charset="0"/>
                <a:cs typeface="Times New Roman" panose="02020603050405020304" pitchFamily="18" charset="0"/>
              </a:rPr>
              <a:t> </a:t>
            </a:r>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_tradnl" sz="2000" b="1">
                <a:solidFill>
                  <a:schemeClr val="bg1"/>
                </a:solidFill>
                <a:latin typeface="Times New Roman" panose="02020603050405020304" pitchFamily="18" charset="0"/>
                <a:cs typeface="Times New Roman" panose="02020603050405020304" pitchFamily="18" charset="0"/>
              </a:rPr>
              <a:t>Mantenga la iglesia sencilla. Exponga la visión y luego cultívela. Mantenga la tierra fértil. Predique la Palabra, no sus opiniones. Ame a su gente, pase tiempo con ellos y comparta su visión repetidamente.</a:t>
            </a:r>
            <a:endParaRPr lang="en-US" sz="2000" b="1">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_tradnl" sz="2000" b="1">
                <a:solidFill>
                  <a:schemeClr val="bg1"/>
                </a:solidFill>
                <a:latin typeface="Times New Roman" panose="02020603050405020304" pitchFamily="18" charset="0"/>
                <a:cs typeface="Times New Roman" panose="02020603050405020304" pitchFamily="18" charset="0"/>
              </a:rPr>
              <a:t>"El mayor desafío es mantener la visión fresca y lograr que la gente enfoque su atención hacia afuera. Las personas (tanto el personal como los voluntarios) tienden a centrarse naturalmente en sí mismas.</a:t>
            </a:r>
            <a:endParaRPr lang="en-US" sz="2000" b="1">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_tradnl" sz="2000" b="1">
                <a:solidFill>
                  <a:schemeClr val="bg1"/>
                </a:solidFill>
                <a:latin typeface="Times New Roman" panose="02020603050405020304" pitchFamily="18" charset="0"/>
                <a:cs typeface="Times New Roman" panose="02020603050405020304" pitchFamily="18" charset="0"/>
              </a:rPr>
              <a:t>Las iglesias establecidas dejan de crecer porque pierden de vista la razón por la que comenzaron. Nuestro mayor desafío es ayudar a las personas a no acomodarse ni estancarse. Mientras haya personas perdidas en nuestras comunidades, nuestra labor no habrá terminado.</a:t>
            </a:r>
            <a:endParaRPr lang="en-US" sz="2000" b="1">
              <a:solidFill>
                <a:schemeClr val="bg1"/>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580170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Content Placeholder 10">
            <a:extLst>
              <a:ext uri="{FF2B5EF4-FFF2-40B4-BE49-F238E27FC236}">
                <a16:creationId xmlns:a16="http://schemas.microsoft.com/office/drawing/2014/main" id="{79EABE19-B651-95AF-71B4-110416FD3719}"/>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12" name="TextBox 11">
            <a:extLst>
              <a:ext uri="{FF2B5EF4-FFF2-40B4-BE49-F238E27FC236}">
                <a16:creationId xmlns:a16="http://schemas.microsoft.com/office/drawing/2014/main" id="{B95EDB3D-9FAA-8F2C-00FA-3CF835B2B334}"/>
              </a:ext>
            </a:extLst>
          </p:cNvPr>
          <p:cNvSpPr txBox="1"/>
          <p:nvPr/>
        </p:nvSpPr>
        <p:spPr>
          <a:xfrm>
            <a:off x="1727200" y="558800"/>
            <a:ext cx="8636000" cy="707886"/>
          </a:xfrm>
          <a:prstGeom prst="rect">
            <a:avLst/>
          </a:prstGeom>
          <a:noFill/>
        </p:spPr>
        <p:txBody>
          <a:bodyPr wrap="square" rtlCol="0">
            <a:spAutoFit/>
          </a:bodyPr>
          <a:lstStyle/>
          <a:p>
            <a:pPr algn="ctr"/>
            <a:r>
              <a:rPr lang="es-ES_tradnl" sz="4000" b="1" i="1" u="sng">
                <a:solidFill>
                  <a:schemeClr val="bg1"/>
                </a:solidFill>
                <a:latin typeface="Times New Roman" panose="02020603050405020304" pitchFamily="18" charset="0"/>
                <a:cs typeface="Times New Roman" panose="02020603050405020304" pitchFamily="18" charset="0"/>
              </a:rPr>
              <a:t>CONCLUSIÓN</a:t>
            </a:r>
            <a:endParaRPr lang="en-US" sz="4000" i="1">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6A69FFA0-224F-D39A-7FCA-F023344507E3}"/>
              </a:ext>
            </a:extLst>
          </p:cNvPr>
          <p:cNvSpPr txBox="1"/>
          <p:nvPr/>
        </p:nvSpPr>
        <p:spPr>
          <a:xfrm>
            <a:off x="635000" y="1690062"/>
            <a:ext cx="10922000" cy="3477875"/>
          </a:xfrm>
          <a:prstGeom prst="rect">
            <a:avLst/>
          </a:prstGeom>
          <a:noFill/>
        </p:spPr>
        <p:txBody>
          <a:bodyPr wrap="square" rtlCol="0">
            <a:spAutoFit/>
          </a:bodyPr>
          <a:lstStyle/>
          <a:p>
            <a:r>
              <a:rPr lang="es-ES_tradnl" sz="2000" b="1">
                <a:solidFill>
                  <a:schemeClr val="bg1"/>
                </a:solidFill>
                <a:latin typeface="Times New Roman" panose="02020603050405020304" pitchFamily="18" charset="0"/>
                <a:cs typeface="Times New Roman" panose="02020603050405020304" pitchFamily="18" charset="0"/>
              </a:rPr>
              <a:t>Cuando está plantando una iglesia, ora y trabaja incansablemente para sumar nuevas personas: nuevos creyentes, nuevos miembros, nuevos colaboradores. Los va sumando uno a uno.</a:t>
            </a:r>
            <a:endParaRPr lang="en-US" sz="2000" b="1">
              <a:solidFill>
                <a:schemeClr val="bg1"/>
              </a:solidFill>
              <a:latin typeface="Times New Roman" panose="02020603050405020304" pitchFamily="18" charset="0"/>
              <a:cs typeface="Times New Roman" panose="02020603050405020304" pitchFamily="18" charset="0"/>
            </a:endParaRPr>
          </a:p>
          <a:p>
            <a:r>
              <a:rPr lang="es-ES_tradnl" sz="2000" b="1">
                <a:solidFill>
                  <a:schemeClr val="bg1"/>
                </a:solidFill>
                <a:latin typeface="Times New Roman" panose="02020603050405020304" pitchFamily="18" charset="0"/>
                <a:cs typeface="Times New Roman" panose="02020603050405020304" pitchFamily="18" charset="0"/>
              </a:rPr>
              <a:t> </a:t>
            </a:r>
            <a:endParaRPr lang="en-US" sz="2000" b="1">
              <a:solidFill>
                <a:schemeClr val="bg1"/>
              </a:solidFill>
              <a:latin typeface="Times New Roman" panose="02020603050405020304" pitchFamily="18" charset="0"/>
              <a:cs typeface="Times New Roman" panose="02020603050405020304" pitchFamily="18" charset="0"/>
            </a:endParaRPr>
          </a:p>
          <a:p>
            <a:r>
              <a:rPr lang="es-ES_tradnl" sz="2000" b="1">
                <a:solidFill>
                  <a:schemeClr val="bg1"/>
                </a:solidFill>
                <a:latin typeface="Times New Roman" panose="02020603050405020304" pitchFamily="18" charset="0"/>
                <a:cs typeface="Times New Roman" panose="02020603050405020304" pitchFamily="18" charset="0"/>
              </a:rPr>
              <a:t>En una iglesia establecida, la meta debe ser la multiplicación en todos los niveles. Queremos plantar más iglesias en todas partes y para todos. Por ello, necesitamos multiplicar el número de discípulos y de nuevas iglesias, creciendo continuamente (Hechos 9:31). No nos conformemos con añadir uno o dos aquí y allá.</a:t>
            </a:r>
            <a:endParaRPr lang="en-US" sz="2000" b="1">
              <a:solidFill>
                <a:schemeClr val="bg1"/>
              </a:solidFill>
              <a:latin typeface="Times New Roman" panose="02020603050405020304" pitchFamily="18" charset="0"/>
              <a:cs typeface="Times New Roman" panose="02020603050405020304" pitchFamily="18" charset="0"/>
            </a:endParaRPr>
          </a:p>
          <a:p>
            <a:r>
              <a:rPr lang="es-ES_tradnl" sz="2000" b="1">
                <a:solidFill>
                  <a:schemeClr val="bg1"/>
                </a:solidFill>
                <a:latin typeface="Times New Roman" panose="02020603050405020304" pitchFamily="18" charset="0"/>
                <a:cs typeface="Times New Roman" panose="02020603050405020304" pitchFamily="18" charset="0"/>
              </a:rPr>
              <a:t> </a:t>
            </a:r>
            <a:endParaRPr lang="en-US" sz="2000" b="1">
              <a:solidFill>
                <a:schemeClr val="bg1"/>
              </a:solidFill>
              <a:latin typeface="Times New Roman" panose="02020603050405020304" pitchFamily="18" charset="0"/>
              <a:cs typeface="Times New Roman" panose="02020603050405020304" pitchFamily="18" charset="0"/>
            </a:endParaRPr>
          </a:p>
          <a:p>
            <a:r>
              <a:rPr lang="es-ES_tradnl" sz="2000" b="1">
                <a:solidFill>
                  <a:schemeClr val="bg1"/>
                </a:solidFill>
                <a:latin typeface="Times New Roman" panose="02020603050405020304" pitchFamily="18" charset="0"/>
                <a:cs typeface="Times New Roman" panose="02020603050405020304" pitchFamily="18" charset="0"/>
              </a:rPr>
              <a:t>Y ya sea que te encuentres en una etapa de plantación de iglesias, de pastoreo o en algún punto intermedio, recuerda esta esperanza: Dios está comprometido a edificar y establecer su Iglesia, y las puertas del infierno no prevalecerán contra ella.</a:t>
            </a:r>
            <a:endParaRPr lang="en-US" sz="20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8274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95114CE5-446D-0AE7-6BAC-7F5376764597}"/>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7F61E3CD-401C-EDD5-D4C4-7A5312BF30D0}"/>
              </a:ext>
            </a:extLst>
          </p:cNvPr>
          <p:cNvSpPr txBox="1"/>
          <p:nvPr/>
        </p:nvSpPr>
        <p:spPr>
          <a:xfrm>
            <a:off x="1970567" y="308344"/>
            <a:ext cx="8250866" cy="707886"/>
          </a:xfrm>
          <a:prstGeom prst="rect">
            <a:avLst/>
          </a:prstGeom>
          <a:noFill/>
        </p:spPr>
        <p:txBody>
          <a:bodyPr wrap="square" rtlCol="0">
            <a:spAutoFit/>
          </a:bodyPr>
          <a:lstStyle/>
          <a:p>
            <a:pPr algn="ctr"/>
            <a:r>
              <a:rPr lang="es-ES_tradnl" sz="4000" b="1" i="1" u="sng">
                <a:solidFill>
                  <a:schemeClr val="bg1"/>
                </a:solidFill>
                <a:latin typeface="Times New Roman" panose="02020603050405020304" pitchFamily="18" charset="0"/>
                <a:cs typeface="Times New Roman" panose="02020603050405020304" pitchFamily="18" charset="0"/>
              </a:rPr>
              <a:t>INTRODUCCIÓN</a:t>
            </a:r>
            <a:endParaRPr lang="en-US" sz="4000" i="1">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8B7BDF4-358A-3FB4-9167-9DDB7E32D061}"/>
              </a:ext>
            </a:extLst>
          </p:cNvPr>
          <p:cNvSpPr txBox="1"/>
          <p:nvPr/>
        </p:nvSpPr>
        <p:spPr>
          <a:xfrm>
            <a:off x="1327298" y="1212112"/>
            <a:ext cx="9537404" cy="4985980"/>
          </a:xfrm>
          <a:prstGeom prst="rect">
            <a:avLst/>
          </a:prstGeom>
          <a:noFill/>
        </p:spPr>
        <p:txBody>
          <a:bodyPr wrap="square" rtlCol="0">
            <a:spAutoFit/>
          </a:bodyPr>
          <a:lstStyle/>
          <a:p>
            <a:r>
              <a:rPr lang="es-ES_tradnl" sz="2000" b="1">
                <a:solidFill>
                  <a:schemeClr val="bg1"/>
                </a:solidFill>
                <a:latin typeface="Times New Roman" panose="02020603050405020304" pitchFamily="18" charset="0"/>
                <a:cs typeface="Times New Roman" panose="02020603050405020304" pitchFamily="18" charset="0"/>
              </a:rPr>
              <a:t>Quiero mencionar que estoy lejos de ser un experto en este tema. De hecho, sentí que habría sido mejor que otro miembro de la junta nos hablara al respecto. Sin embargo, comparezco ante ustedes por un sentido de "obediencia". Como no me gusta que me pongan en un aprieto a última hora, me niego a hacerle eso a cualquier otra persona.</a:t>
            </a:r>
            <a:endParaRPr lang="en-US" sz="2000" b="1">
              <a:solidFill>
                <a:schemeClr val="bg1"/>
              </a:solidFill>
              <a:latin typeface="Times New Roman" panose="02020603050405020304" pitchFamily="18" charset="0"/>
              <a:cs typeface="Times New Roman" panose="02020603050405020304" pitchFamily="18" charset="0"/>
            </a:endParaRPr>
          </a:p>
          <a:p>
            <a:r>
              <a:rPr lang="es-ES_tradnl" sz="2000" b="1">
                <a:solidFill>
                  <a:schemeClr val="bg1"/>
                </a:solidFill>
                <a:latin typeface="Times New Roman" panose="02020603050405020304" pitchFamily="18" charset="0"/>
                <a:cs typeface="Times New Roman" panose="02020603050405020304" pitchFamily="18" charset="0"/>
              </a:rPr>
              <a:t> </a:t>
            </a:r>
            <a:endParaRPr lang="en-US" sz="2000" b="1">
              <a:solidFill>
                <a:schemeClr val="bg1"/>
              </a:solidFill>
              <a:latin typeface="Times New Roman" panose="02020603050405020304" pitchFamily="18" charset="0"/>
              <a:cs typeface="Times New Roman" panose="02020603050405020304" pitchFamily="18" charset="0"/>
            </a:endParaRPr>
          </a:p>
          <a:p>
            <a:r>
              <a:rPr lang="es-ES_tradnl" sz="2000" b="1">
                <a:solidFill>
                  <a:schemeClr val="bg1"/>
                </a:solidFill>
                <a:latin typeface="Times New Roman" panose="02020603050405020304" pitchFamily="18" charset="0"/>
                <a:cs typeface="Times New Roman" panose="02020603050405020304" pitchFamily="18" charset="0"/>
              </a:rPr>
              <a:t>Crecí en un hogar pastoral y, por la bondad y el favor de Dios, llevo 54 años como ministro ordenado. En diciembre de 1976, acepté la oportunidad de pastorear mi primera congregación de la Asamblea Apostólica. </a:t>
            </a:r>
            <a:endParaRPr lang="en-US" sz="2000" b="1">
              <a:solidFill>
                <a:schemeClr val="bg1"/>
              </a:solidFill>
              <a:latin typeface="Times New Roman" panose="02020603050405020304" pitchFamily="18" charset="0"/>
              <a:cs typeface="Times New Roman" panose="02020603050405020304" pitchFamily="18" charset="0"/>
            </a:endParaRPr>
          </a:p>
          <a:p>
            <a:r>
              <a:rPr lang="es-ES_tradnl" sz="2000" b="1">
                <a:solidFill>
                  <a:schemeClr val="bg1"/>
                </a:solidFill>
                <a:latin typeface="Times New Roman" panose="02020603050405020304" pitchFamily="18" charset="0"/>
                <a:cs typeface="Times New Roman" panose="02020603050405020304" pitchFamily="18" charset="0"/>
              </a:rPr>
              <a:t> </a:t>
            </a:r>
            <a:endParaRPr lang="en-US" sz="2000" b="1">
              <a:solidFill>
                <a:schemeClr val="bg1"/>
              </a:solidFill>
              <a:latin typeface="Times New Roman" panose="02020603050405020304" pitchFamily="18" charset="0"/>
              <a:cs typeface="Times New Roman" panose="02020603050405020304" pitchFamily="18" charset="0"/>
            </a:endParaRPr>
          </a:p>
          <a:p>
            <a:r>
              <a:rPr lang="es-ES_tradnl" sz="2000" b="1">
                <a:solidFill>
                  <a:schemeClr val="bg1"/>
                </a:solidFill>
                <a:latin typeface="Times New Roman" panose="02020603050405020304" pitchFamily="18" charset="0"/>
                <a:cs typeface="Times New Roman" panose="02020603050405020304" pitchFamily="18" charset="0"/>
              </a:rPr>
              <a:t>Tuve el privilegio de pastorear 5 iglesias (algunas pequeñas, otras de tamaño mediano a grande). En Barcelona, ​​España, pastoreé una congregación de menos de 10 personas, por lo que puedo decir que estuve en la categoría de "plantador de iglesias". La congregación que pastoreo actualmente me fue asignada bajo la categoría de "misión". En este estudio, trataré de ofrecerles algunas perspectivas sobre la "diferencia entre pastorear una iglesia y plantar una nueva obra".</a:t>
            </a:r>
            <a:endParaRPr lang="en-US" sz="2000" b="1">
              <a:solidFill>
                <a:schemeClr val="bg1"/>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4170902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168A745-744B-88F6-7599-1D6F2387790C}"/>
              </a:ext>
            </a:extLst>
          </p:cNvPr>
          <p:cNvPicPr>
            <a:picLocks noGrp="1" noChangeAspect="1"/>
          </p:cNvPicPr>
          <p:nvPr>
            <p:ph idx="1"/>
          </p:nvPr>
        </p:nvPicPr>
        <p:blipFill>
          <a:blip r:embed="rId2"/>
          <a:srcRect r="121" b="1"/>
          <a:stretch>
            <a:fillRect/>
          </a:stretch>
        </p:blipFill>
        <p:spPr>
          <a:xfrm>
            <a:off x="20" y="10"/>
            <a:ext cx="12191980" cy="6866290"/>
          </a:xfrm>
          <a:prstGeom prst="rect">
            <a:avLst/>
          </a:prstGeom>
        </p:spPr>
      </p:pic>
      <p:sp>
        <p:nvSpPr>
          <p:cNvPr id="6" name="TextBox 5">
            <a:extLst>
              <a:ext uri="{FF2B5EF4-FFF2-40B4-BE49-F238E27FC236}">
                <a16:creationId xmlns:a16="http://schemas.microsoft.com/office/drawing/2014/main" id="{495AF20C-FF50-6A73-575B-1DADD445369D}"/>
              </a:ext>
            </a:extLst>
          </p:cNvPr>
          <p:cNvSpPr txBox="1"/>
          <p:nvPr/>
        </p:nvSpPr>
        <p:spPr>
          <a:xfrm>
            <a:off x="660400" y="319168"/>
            <a:ext cx="10546452" cy="646331"/>
          </a:xfrm>
          <a:prstGeom prst="rect">
            <a:avLst/>
          </a:prstGeom>
          <a:noFill/>
        </p:spPr>
        <p:txBody>
          <a:bodyPr wrap="square" rtlCol="0">
            <a:spAutoFit/>
          </a:bodyPr>
          <a:lstStyle/>
          <a:p>
            <a:pPr algn="ctr"/>
            <a:r>
              <a:rPr lang="es-ES_tradnl" sz="3600" b="1" i="1" u="sng">
                <a:solidFill>
                  <a:schemeClr val="bg1"/>
                </a:solidFill>
                <a:latin typeface="Times New Roman" panose="02020603050405020304" pitchFamily="18" charset="0"/>
                <a:cs typeface="Times New Roman" panose="02020603050405020304" pitchFamily="18" charset="0"/>
              </a:rPr>
              <a:t>I. DEFINIENDO LA DIFERENCIA ENTRE AMBOS</a:t>
            </a:r>
            <a:endParaRPr lang="en-US" sz="3600" i="1">
              <a:solidFill>
                <a:schemeClr val="bg1"/>
              </a:solidFill>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270258E9-E464-BA9F-71BC-C2657AB4BCD9}"/>
              </a:ext>
            </a:extLst>
          </p:cNvPr>
          <p:cNvGraphicFramePr>
            <a:graphicFrameLocks noGrp="1"/>
          </p:cNvGraphicFramePr>
          <p:nvPr>
            <p:extLst>
              <p:ext uri="{D42A27DB-BD31-4B8C-83A1-F6EECF244321}">
                <p14:modId xmlns:p14="http://schemas.microsoft.com/office/powerpoint/2010/main" val="2224395792"/>
              </p:ext>
            </p:extLst>
          </p:nvPr>
        </p:nvGraphicFramePr>
        <p:xfrm>
          <a:off x="1366733" y="1249680"/>
          <a:ext cx="9133786" cy="4677808"/>
        </p:xfrm>
        <a:graphic>
          <a:graphicData uri="http://schemas.openxmlformats.org/drawingml/2006/table">
            <a:tbl>
              <a:tblPr firstRow="1" bandRow="1">
                <a:tableStyleId>{5C22544A-7EE6-4342-B048-85BDC9FD1C3A}</a:tableStyleId>
              </a:tblPr>
              <a:tblGrid>
                <a:gridCol w="4566893">
                  <a:extLst>
                    <a:ext uri="{9D8B030D-6E8A-4147-A177-3AD203B41FA5}">
                      <a16:colId xmlns:a16="http://schemas.microsoft.com/office/drawing/2014/main" val="1898924201"/>
                    </a:ext>
                  </a:extLst>
                </a:gridCol>
                <a:gridCol w="4566893">
                  <a:extLst>
                    <a:ext uri="{9D8B030D-6E8A-4147-A177-3AD203B41FA5}">
                      <a16:colId xmlns:a16="http://schemas.microsoft.com/office/drawing/2014/main" val="3118868097"/>
                    </a:ext>
                  </a:extLst>
                </a:gridCol>
              </a:tblGrid>
              <a:tr h="458609">
                <a:tc>
                  <a:txBody>
                    <a:bodyPr/>
                    <a:lstStyle/>
                    <a:p>
                      <a:pPr algn="ctr"/>
                      <a:r>
                        <a:rPr lang="en-US" sz="2400" i="1" u="none">
                          <a:latin typeface="Times New Roman" panose="02020603050405020304" pitchFamily="18" charset="0"/>
                          <a:cs typeface="Times New Roman" panose="02020603050405020304" pitchFamily="18" charset="0"/>
                        </a:rPr>
                        <a:t>EL PASTOR</a:t>
                      </a:r>
                      <a:endParaRPr lang="en-US" i="1" u="none">
                        <a:latin typeface="Times New Roman" panose="02020603050405020304" pitchFamily="18" charset="0"/>
                        <a:cs typeface="Times New Roman" panose="02020603050405020304" pitchFamily="18" charset="0"/>
                      </a:endParaRPr>
                    </a:p>
                  </a:txBody>
                  <a:tcPr/>
                </a:tc>
                <a:tc>
                  <a:txBody>
                    <a:bodyPr/>
                    <a:lstStyle/>
                    <a:p>
                      <a:pPr algn="ctr"/>
                      <a:r>
                        <a:rPr lang="es-ES_tradnl" sz="2400" b="1" i="1" kern="1200">
                          <a:solidFill>
                            <a:schemeClr val="lt1"/>
                          </a:solidFill>
                          <a:effectLst/>
                          <a:latin typeface="Times New Roman" panose="02020603050405020304" pitchFamily="18" charset="0"/>
                          <a:ea typeface="+mn-ea"/>
                          <a:cs typeface="Times New Roman" panose="02020603050405020304" pitchFamily="18" charset="0"/>
                        </a:rPr>
                        <a:t>EL PLANTADOR</a:t>
                      </a:r>
                      <a:endParaRPr lang="en-US" sz="2400" i="1" u="none">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90598400"/>
                  </a:ext>
                </a:extLst>
              </a:tr>
              <a:tr h="642052">
                <a:tc>
                  <a:txBody>
                    <a:bodyPr/>
                    <a:lstStyle/>
                    <a:p>
                      <a:r>
                        <a:rPr lang="es-ES_tradnl" sz="1800" b="0" kern="1200">
                          <a:solidFill>
                            <a:schemeClr val="dk1"/>
                          </a:solidFill>
                          <a:effectLst/>
                          <a:latin typeface="Times New Roman" panose="02020603050405020304" pitchFamily="18" charset="0"/>
                          <a:ea typeface="+mn-ea"/>
                          <a:cs typeface="Times New Roman" panose="02020603050405020304" pitchFamily="18" charset="0"/>
                        </a:rPr>
                        <a:t>capacita a otros para liderar la iglesia.</a:t>
                      </a:r>
                      <a:r>
                        <a:rPr lang="en-US" b="0">
                          <a:effectLst/>
                          <a:latin typeface="Times New Roman" panose="02020603050405020304" pitchFamily="18" charset="0"/>
                          <a:cs typeface="Times New Roman" panose="02020603050405020304" pitchFamily="18" charset="0"/>
                        </a:rPr>
                        <a:t> </a:t>
                      </a:r>
                      <a:endParaRPr lang="en-US" b="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b="0" kern="1200">
                          <a:solidFill>
                            <a:schemeClr val="dk1"/>
                          </a:solidFill>
                          <a:effectLst/>
                          <a:latin typeface="Times New Roman" panose="02020603050405020304" pitchFamily="18" charset="0"/>
                          <a:ea typeface="+mn-ea"/>
                          <a:cs typeface="Times New Roman" panose="02020603050405020304" pitchFamily="18" charset="0"/>
                        </a:rPr>
                        <a:t>Lidera personalmente la nueva plantación de iglesia.</a:t>
                      </a:r>
                      <a:r>
                        <a:rPr lang="en-US" b="0">
                          <a:effectLst/>
                          <a:latin typeface="Times New Roman" panose="02020603050405020304" pitchFamily="18" charset="0"/>
                          <a:cs typeface="Times New Roman" panose="02020603050405020304" pitchFamily="18" charset="0"/>
                        </a:rPr>
                        <a:t> </a:t>
                      </a:r>
                      <a:endParaRPr lang="en-US" sz="1800" b="0" kern="120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914485518"/>
                  </a:ext>
                </a:extLst>
              </a:tr>
              <a:tr h="6420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b="0" kern="1200">
                          <a:solidFill>
                            <a:schemeClr val="dk1"/>
                          </a:solidFill>
                          <a:effectLst/>
                          <a:latin typeface="Times New Roman" panose="02020603050405020304" pitchFamily="18" charset="0"/>
                          <a:ea typeface="+mn-ea"/>
                          <a:cs typeface="Times New Roman" panose="02020603050405020304" pitchFamily="18" charset="0"/>
                        </a:rPr>
                        <a:t>Lidera a capacitadores (quienes equipan a otros).</a:t>
                      </a:r>
                      <a:r>
                        <a:rPr lang="en-US" b="0">
                          <a:effectLst/>
                          <a:latin typeface="Times New Roman" panose="02020603050405020304" pitchFamily="18" charset="0"/>
                          <a:cs typeface="Times New Roman" panose="02020603050405020304" pitchFamily="18" charset="0"/>
                        </a:rPr>
                        <a:t> </a:t>
                      </a:r>
                      <a:endParaRPr lang="en-US" sz="1800" b="0" kern="120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r>
                        <a:rPr lang="es-ES_tradnl" sz="1800" b="0" kern="1200">
                          <a:solidFill>
                            <a:schemeClr val="dk1"/>
                          </a:solidFill>
                          <a:effectLst/>
                          <a:latin typeface="Times New Roman" panose="02020603050405020304" pitchFamily="18" charset="0"/>
                          <a:ea typeface="+mn-ea"/>
                          <a:cs typeface="Times New Roman" panose="02020603050405020304" pitchFamily="18" charset="0"/>
                        </a:rPr>
                        <a:t>Capacita a líderes.</a:t>
                      </a:r>
                      <a:r>
                        <a:rPr lang="en-US" b="0">
                          <a:effectLst/>
                          <a:latin typeface="Times New Roman" panose="02020603050405020304" pitchFamily="18" charset="0"/>
                          <a:cs typeface="Times New Roman" panose="02020603050405020304" pitchFamily="18" charset="0"/>
                        </a:rPr>
                        <a:t> </a:t>
                      </a:r>
                      <a:endParaRPr lang="en-US" b="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20474671"/>
                  </a:ext>
                </a:extLst>
              </a:tr>
              <a:tr h="366887">
                <a:tc>
                  <a:txBody>
                    <a:bodyPr/>
                    <a:lstStyle/>
                    <a:p>
                      <a:r>
                        <a:rPr lang="es-ES_tradnl" sz="1800" b="0" kern="1200">
                          <a:solidFill>
                            <a:schemeClr val="dk1"/>
                          </a:solidFill>
                          <a:effectLst/>
                          <a:latin typeface="Times New Roman" panose="02020603050405020304" pitchFamily="18" charset="0"/>
                          <a:ea typeface="+mn-ea"/>
                          <a:cs typeface="Times New Roman" panose="02020603050405020304" pitchFamily="18" charset="0"/>
                        </a:rPr>
                        <a:t>Discipula a futuros evangelistas.</a:t>
                      </a:r>
                      <a:r>
                        <a:rPr lang="en-US" b="0">
                          <a:effectLst/>
                          <a:latin typeface="Times New Roman" panose="02020603050405020304" pitchFamily="18" charset="0"/>
                          <a:cs typeface="Times New Roman" panose="02020603050405020304" pitchFamily="18" charset="0"/>
                        </a:rPr>
                        <a:t> </a:t>
                      </a:r>
                      <a:endParaRPr lang="en-US" b="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b="0" kern="1200">
                          <a:solidFill>
                            <a:schemeClr val="dk1"/>
                          </a:solidFill>
                          <a:effectLst/>
                          <a:latin typeface="Times New Roman" panose="02020603050405020304" pitchFamily="18" charset="0"/>
                          <a:ea typeface="+mn-ea"/>
                          <a:cs typeface="Times New Roman" panose="02020603050405020304" pitchFamily="18" charset="0"/>
                        </a:rPr>
                        <a:t>Evangeliza a futuros discípulos.</a:t>
                      </a:r>
                      <a:endParaRPr lang="en-US" sz="1800" b="0" kern="120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451343292"/>
                  </a:ext>
                </a:extLst>
              </a:tr>
              <a:tr h="642052">
                <a:tc>
                  <a:txBody>
                    <a:bodyPr/>
                    <a:lstStyle/>
                    <a:p>
                      <a:r>
                        <a:rPr lang="es-ES_tradnl" sz="1800" b="0" kern="1200">
                          <a:solidFill>
                            <a:schemeClr val="dk1"/>
                          </a:solidFill>
                          <a:effectLst/>
                          <a:latin typeface="Times New Roman" panose="02020603050405020304" pitchFamily="18" charset="0"/>
                          <a:ea typeface="+mn-ea"/>
                          <a:cs typeface="Times New Roman" panose="02020603050405020304" pitchFamily="18" charset="0"/>
                        </a:rPr>
                        <a:t>Predica basándose en las Escrituras para fomentar la madurez. </a:t>
                      </a:r>
                      <a:endParaRPr lang="en-US" b="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s-ES_tradnl" sz="1800" b="0" kern="1200">
                          <a:solidFill>
                            <a:schemeClr val="dk1"/>
                          </a:solidFill>
                          <a:effectLst/>
                          <a:latin typeface="Times New Roman" panose="02020603050405020304" pitchFamily="18" charset="0"/>
                          <a:ea typeface="+mn-ea"/>
                          <a:cs typeface="Times New Roman" panose="02020603050405020304" pitchFamily="18" charset="0"/>
                        </a:rPr>
                        <a:t>Predica calculando en las Escrituras para aclarar la visión.</a:t>
                      </a:r>
                      <a:r>
                        <a:rPr lang="en-US" b="0">
                          <a:effectLst/>
                          <a:latin typeface="Times New Roman" panose="02020603050405020304" pitchFamily="18" charset="0"/>
                          <a:cs typeface="Times New Roman" panose="02020603050405020304" pitchFamily="18" charset="0"/>
                        </a:rPr>
                        <a:t> </a:t>
                      </a:r>
                      <a:endParaRPr lang="en-US" sz="1800" b="0" kern="120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130514430"/>
                  </a:ext>
                </a:extLst>
              </a:tr>
              <a:tr h="642052">
                <a:tc>
                  <a:txBody>
                    <a:bodyPr/>
                    <a:lstStyle/>
                    <a:p>
                      <a:r>
                        <a:rPr lang="es-ES_tradnl" sz="1800" b="0" kern="1200">
                          <a:solidFill>
                            <a:schemeClr val="dk1"/>
                          </a:solidFill>
                          <a:effectLst/>
                          <a:latin typeface="Times New Roman" panose="02020603050405020304" pitchFamily="18" charset="0"/>
                          <a:ea typeface="+mn-ea"/>
                          <a:cs typeface="Times New Roman" panose="02020603050405020304" pitchFamily="18" charset="0"/>
                        </a:rPr>
                        <a:t>Tiene más margen de maniobra para utilizar la iglesia en ayuda de los necesitados.</a:t>
                      </a:r>
                      <a:r>
                        <a:rPr lang="en-US" b="0">
                          <a:effectLst/>
                          <a:latin typeface="Times New Roman" panose="02020603050405020304" pitchFamily="18" charset="0"/>
                          <a:cs typeface="Times New Roman" panose="02020603050405020304" pitchFamily="18" charset="0"/>
                        </a:rPr>
                        <a:t> </a:t>
                      </a:r>
                      <a:endParaRPr lang="en-US" b="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s-ES_tradnl" sz="1800" b="0" kern="1200">
                          <a:solidFill>
                            <a:schemeClr val="dk1"/>
                          </a:solidFill>
                          <a:effectLst/>
                          <a:latin typeface="Times New Roman" panose="02020603050405020304" pitchFamily="18" charset="0"/>
                          <a:ea typeface="+mn-ea"/>
                          <a:cs typeface="Times New Roman" panose="02020603050405020304" pitchFamily="18" charset="0"/>
                        </a:rPr>
                        <a:t>Tiene un margen limitado para atender necesidades profundas.</a:t>
                      </a:r>
                      <a:r>
                        <a:rPr lang="en-US" b="0">
                          <a:effectLst/>
                          <a:latin typeface="Times New Roman" panose="02020603050405020304" pitchFamily="18" charset="0"/>
                          <a:cs typeface="Times New Roman" panose="02020603050405020304" pitchFamily="18" charset="0"/>
                        </a:rPr>
                        <a:t> </a:t>
                      </a:r>
                      <a:endParaRPr lang="en-US" b="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42894318"/>
                  </a:ext>
                </a:extLst>
              </a:tr>
              <a:tr h="642052">
                <a:tc>
                  <a:txBody>
                    <a:bodyPr/>
                    <a:lstStyle/>
                    <a:p>
                      <a:r>
                        <a:rPr lang="es-ES_tradnl" sz="1800" b="0" kern="1200">
                          <a:solidFill>
                            <a:schemeClr val="dk1"/>
                          </a:solidFill>
                          <a:effectLst/>
                          <a:latin typeface="Times New Roman" panose="02020603050405020304" pitchFamily="18" charset="0"/>
                          <a:ea typeface="+mn-ea"/>
                          <a:cs typeface="Times New Roman" panose="02020603050405020304" pitchFamily="18" charset="0"/>
                        </a:rPr>
                        <a:t>Se centra en mantener la estabilidad en la comunidad.</a:t>
                      </a:r>
                      <a:r>
                        <a:rPr lang="en-US" b="0">
                          <a:effectLst/>
                          <a:latin typeface="Times New Roman" panose="02020603050405020304" pitchFamily="18" charset="0"/>
                          <a:cs typeface="Times New Roman" panose="02020603050405020304" pitchFamily="18" charset="0"/>
                        </a:rPr>
                        <a:t> </a:t>
                      </a:r>
                      <a:endParaRPr lang="en-US" sz="1800" b="0" kern="120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b="0" kern="1200">
                          <a:solidFill>
                            <a:schemeClr val="dk1"/>
                          </a:solidFill>
                          <a:effectLst/>
                          <a:latin typeface="Times New Roman" panose="02020603050405020304" pitchFamily="18" charset="0"/>
                          <a:ea typeface="+mn-ea"/>
                          <a:cs typeface="Times New Roman" panose="02020603050405020304" pitchFamily="18" charset="0"/>
                        </a:rPr>
                        <a:t>Necesita asumir riesgos para aprovechar nuevas oportunidades.</a:t>
                      </a:r>
                      <a:endParaRPr lang="en-US" sz="1800" b="0" kern="120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758653523"/>
                  </a:ext>
                </a:extLst>
              </a:tr>
              <a:tr h="642052">
                <a:tc>
                  <a:txBody>
                    <a:bodyPr/>
                    <a:lstStyle/>
                    <a:p>
                      <a:r>
                        <a:rPr lang="es-ES_tradnl" sz="1800" b="0" kern="1200">
                          <a:solidFill>
                            <a:schemeClr val="dk1"/>
                          </a:solidFill>
                          <a:effectLst/>
                          <a:latin typeface="Times New Roman" panose="02020603050405020304" pitchFamily="18" charset="0"/>
                          <a:ea typeface="+mn-ea"/>
                          <a:cs typeface="Times New Roman" panose="02020603050405020304" pitchFamily="18" charset="0"/>
                        </a:rPr>
                        <a:t>Su familia puede elegir su nivel de participación en la comunidad establecida.</a:t>
                      </a:r>
                      <a:r>
                        <a:rPr lang="en-US" b="0">
                          <a:effectLst/>
                          <a:latin typeface="Times New Roman" panose="02020603050405020304" pitchFamily="18" charset="0"/>
                          <a:cs typeface="Times New Roman" panose="02020603050405020304" pitchFamily="18" charset="0"/>
                        </a:rPr>
                        <a:t> </a:t>
                      </a:r>
                      <a:endParaRPr lang="en-US" sz="1800" b="0" kern="120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r>
                        <a:rPr lang="es-ES_tradnl" sz="1800" b="0" kern="1200">
                          <a:solidFill>
                            <a:schemeClr val="dk1"/>
                          </a:solidFill>
                          <a:effectLst/>
                          <a:latin typeface="Times New Roman" panose="02020603050405020304" pitchFamily="18" charset="0"/>
                          <a:ea typeface="+mn-ea"/>
                          <a:cs typeface="Times New Roman" panose="02020603050405020304" pitchFamily="18" charset="0"/>
                        </a:rPr>
                        <a:t>Su familia estará inmersa en la nueva iglesia.</a:t>
                      </a:r>
                      <a:r>
                        <a:rPr lang="en-US" b="0">
                          <a:effectLst/>
                          <a:latin typeface="Times New Roman" panose="02020603050405020304" pitchFamily="18" charset="0"/>
                          <a:cs typeface="Times New Roman" panose="02020603050405020304" pitchFamily="18" charset="0"/>
                        </a:rPr>
                        <a:t> </a:t>
                      </a:r>
                      <a:endParaRPr lang="en-US" sz="1800" b="0" kern="120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781177274"/>
                  </a:ext>
                </a:extLst>
              </a:tr>
            </a:tbl>
          </a:graphicData>
        </a:graphic>
      </p:graphicFrame>
    </p:spTree>
    <p:extLst>
      <p:ext uri="{BB962C8B-B14F-4D97-AF65-F5344CB8AC3E}">
        <p14:creationId xmlns:p14="http://schemas.microsoft.com/office/powerpoint/2010/main" val="193665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35FAE1-A31E-8D89-966C-557FCD9261B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763A9D-90D4-CEB0-33BF-94FEC094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AB464A50-F76C-A3A5-3DB6-6F39A480C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02EEC325-EF15-1798-6A32-14E72D659C37}"/>
              </a:ext>
            </a:extLst>
          </p:cNvPr>
          <p:cNvPicPr>
            <a:picLocks noGrp="1" noChangeAspect="1"/>
          </p:cNvPicPr>
          <p:nvPr>
            <p:ph idx="1"/>
          </p:nvPr>
        </p:nvPicPr>
        <p:blipFill>
          <a:blip r:embed="rId2"/>
          <a:srcRect r="121" b="1"/>
          <a:stretch>
            <a:fillRect/>
          </a:stretch>
        </p:blipFill>
        <p:spPr>
          <a:xfrm>
            <a:off x="20" y="10"/>
            <a:ext cx="12191980" cy="6866290"/>
          </a:xfrm>
          <a:prstGeom prst="rect">
            <a:avLst/>
          </a:prstGeom>
        </p:spPr>
      </p:pic>
      <p:sp>
        <p:nvSpPr>
          <p:cNvPr id="6" name="TextBox 5">
            <a:extLst>
              <a:ext uri="{FF2B5EF4-FFF2-40B4-BE49-F238E27FC236}">
                <a16:creationId xmlns:a16="http://schemas.microsoft.com/office/drawing/2014/main" id="{800E2872-F721-7AB5-6759-8BAB7A8624E8}"/>
              </a:ext>
            </a:extLst>
          </p:cNvPr>
          <p:cNvSpPr txBox="1"/>
          <p:nvPr/>
        </p:nvSpPr>
        <p:spPr>
          <a:xfrm>
            <a:off x="1047131" y="248234"/>
            <a:ext cx="10096620" cy="1815882"/>
          </a:xfrm>
          <a:prstGeom prst="rect">
            <a:avLst/>
          </a:prstGeom>
          <a:noFill/>
        </p:spPr>
        <p:txBody>
          <a:bodyPr wrap="square" rtlCol="0">
            <a:spAutoFit/>
          </a:bodyPr>
          <a:lstStyle/>
          <a:p>
            <a:pPr algn="ctr"/>
            <a:r>
              <a:rPr lang="es-ES_tradnl" sz="2800" b="1" i="1" u="sng">
                <a:solidFill>
                  <a:schemeClr val="bg1"/>
                </a:solidFill>
                <a:latin typeface="Times New Roman" panose="02020603050405020304" pitchFamily="18" charset="0"/>
                <a:cs typeface="Times New Roman" panose="02020603050405020304" pitchFamily="18" charset="0"/>
              </a:rPr>
              <a:t>II. CONOCER LA DIFERENCIA ENTRE UN PASTOR Y UN PLANTADOR DE IGLESIAS ES CLAVE PARA ESTABLECER LAS EXPECTATIVAS ADECUADAS QUE MANTENGAN AL "PLANTADOR" ENFOCADO Y EFICAZ.</a:t>
            </a:r>
            <a:endParaRPr lang="en-US" sz="2800" i="1">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89E8E49-36DF-4518-F58C-903B10612EAB}"/>
              </a:ext>
            </a:extLst>
          </p:cNvPr>
          <p:cNvSpPr txBox="1"/>
          <p:nvPr/>
        </p:nvSpPr>
        <p:spPr>
          <a:xfrm>
            <a:off x="924560" y="2550160"/>
            <a:ext cx="10219191" cy="1292662"/>
          </a:xfrm>
          <a:prstGeom prst="rect">
            <a:avLst/>
          </a:prstGeom>
          <a:noFill/>
        </p:spPr>
        <p:txBody>
          <a:bodyPr wrap="square" rtlCol="0">
            <a:spAutoFit/>
          </a:bodyPr>
          <a:lstStyle/>
          <a:p>
            <a:r>
              <a:rPr lang="es-ES_tradnl" sz="2000" b="1">
                <a:solidFill>
                  <a:schemeClr val="bg1"/>
                </a:solidFill>
                <a:latin typeface="Times New Roman" panose="02020603050405020304" pitchFamily="18" charset="0"/>
                <a:cs typeface="Times New Roman" panose="02020603050405020304" pitchFamily="18" charset="0"/>
              </a:rPr>
              <a:t>A. Verdad importante: No todo pastor tiene la capacidad de ser un buen plantador de iglesias, y los plantadores de iglesias no necesariamente poseen las habilidades necesarias para ser grandes pastores.</a:t>
            </a:r>
            <a:endParaRPr lang="en-US" sz="2000" b="1">
              <a:solidFill>
                <a:schemeClr val="bg1"/>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4039669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11F093-D4A8-523E-0735-4EEF350D475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A3125D3-CBCC-C845-0B92-D014B023E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FF26E067-1F51-AF6F-DA69-D3A750A9F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548F94B-DD2A-1B62-207E-4165A679044A}"/>
              </a:ext>
            </a:extLst>
          </p:cNvPr>
          <p:cNvPicPr>
            <a:picLocks noGrp="1" noChangeAspect="1"/>
          </p:cNvPicPr>
          <p:nvPr>
            <p:ph idx="1"/>
          </p:nvPr>
        </p:nvPicPr>
        <p:blipFill>
          <a:blip r:embed="rId2"/>
          <a:srcRect r="121" b="1"/>
          <a:stretch>
            <a:fillRect/>
          </a:stretch>
        </p:blipFill>
        <p:spPr>
          <a:xfrm>
            <a:off x="20" y="10"/>
            <a:ext cx="12191980" cy="6866290"/>
          </a:xfrm>
          <a:prstGeom prst="rect">
            <a:avLst/>
          </a:prstGeom>
        </p:spPr>
      </p:pic>
      <p:sp>
        <p:nvSpPr>
          <p:cNvPr id="6" name="TextBox 5">
            <a:extLst>
              <a:ext uri="{FF2B5EF4-FFF2-40B4-BE49-F238E27FC236}">
                <a16:creationId xmlns:a16="http://schemas.microsoft.com/office/drawing/2014/main" id="{8D89F767-9216-CBDC-BF3A-4055CC1B9034}"/>
              </a:ext>
            </a:extLst>
          </p:cNvPr>
          <p:cNvSpPr txBox="1"/>
          <p:nvPr/>
        </p:nvSpPr>
        <p:spPr>
          <a:xfrm>
            <a:off x="1047131" y="248234"/>
            <a:ext cx="10096620" cy="1815882"/>
          </a:xfrm>
          <a:prstGeom prst="rect">
            <a:avLst/>
          </a:prstGeom>
          <a:noFill/>
        </p:spPr>
        <p:txBody>
          <a:bodyPr wrap="square" rtlCol="0">
            <a:spAutoFit/>
          </a:bodyPr>
          <a:lstStyle/>
          <a:p>
            <a:pPr algn="ctr"/>
            <a:r>
              <a:rPr lang="es-ES_tradnl" sz="2800" b="1" i="1" u="sng">
                <a:solidFill>
                  <a:schemeClr val="bg1"/>
                </a:solidFill>
                <a:latin typeface="Times New Roman" panose="02020603050405020304" pitchFamily="18" charset="0"/>
                <a:cs typeface="Times New Roman" panose="02020603050405020304" pitchFamily="18" charset="0"/>
              </a:rPr>
              <a:t>II. CONOCER LA DIFERENCIA ENTRE UN PASTOR Y UN PLANTADOR DE IGLESIAS ES CLAVE PARA ESTABLECER LAS EXPECTATIVAS ADECUADAS QUE MANTENGAN AL "PLANTADOR" ENFOCADO Y EFICAZ.</a:t>
            </a:r>
            <a:endParaRPr lang="en-US" sz="2800" i="1">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01DA0EE-2FC9-4D71-4236-D62D3A76164B}"/>
              </a:ext>
            </a:extLst>
          </p:cNvPr>
          <p:cNvSpPr txBox="1"/>
          <p:nvPr/>
        </p:nvSpPr>
        <p:spPr>
          <a:xfrm>
            <a:off x="713460" y="2072406"/>
            <a:ext cx="10763961" cy="4154984"/>
          </a:xfrm>
          <a:prstGeom prst="rect">
            <a:avLst/>
          </a:prstGeom>
          <a:noFill/>
        </p:spPr>
        <p:txBody>
          <a:bodyPr wrap="square" rtlCol="0">
            <a:spAutoFit/>
          </a:bodyPr>
          <a:lstStyle/>
          <a:p>
            <a:r>
              <a:rPr lang="es-ES_tradnl" sz="2400" b="1" i="1">
                <a:solidFill>
                  <a:schemeClr val="bg1"/>
                </a:solidFill>
                <a:latin typeface="Times New Roman" panose="02020603050405020304" pitchFamily="18" charset="0"/>
                <a:cs typeface="Times New Roman" panose="02020603050405020304" pitchFamily="18" charset="0"/>
              </a:rPr>
              <a:t>B. ¿Cuáles son algunos aspectos importantes que un plantador debe conocer?</a:t>
            </a:r>
            <a:endParaRPr lang="en-US" sz="2400" b="1" i="1">
              <a:solidFill>
                <a:schemeClr val="bg1"/>
              </a:solidFill>
              <a:latin typeface="Times New Roman" panose="02020603050405020304" pitchFamily="18" charset="0"/>
              <a:cs typeface="Times New Roman" panose="02020603050405020304" pitchFamily="18" charset="0"/>
            </a:endParaRPr>
          </a:p>
          <a:p>
            <a:r>
              <a:rPr lang="es-ES_tradnl" b="1">
                <a:solidFill>
                  <a:schemeClr val="bg1"/>
                </a:solidFill>
                <a:latin typeface="Times New Roman" panose="02020603050405020304" pitchFamily="18" charset="0"/>
                <a:cs typeface="Times New Roman" panose="02020603050405020304" pitchFamily="18" charset="0"/>
              </a:rPr>
              <a:t> </a:t>
            </a:r>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_tradnl" sz="1700" b="1">
                <a:solidFill>
                  <a:schemeClr val="bg1"/>
                </a:solidFill>
                <a:latin typeface="Times New Roman" panose="02020603050405020304" pitchFamily="18" charset="0"/>
                <a:cs typeface="Times New Roman" panose="02020603050405020304" pitchFamily="18" charset="0"/>
              </a:rPr>
              <a:t>El primer paso es asegurarse de que la familia sea consciente del precio que deberá pagar para establecer la nueva iglesia.</a:t>
            </a:r>
            <a:endParaRPr lang="en-US" sz="1700" b="1">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7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_tradnl" sz="1700" b="1">
                <a:solidFill>
                  <a:schemeClr val="bg1"/>
                </a:solidFill>
                <a:latin typeface="Times New Roman" panose="02020603050405020304" pitchFamily="18" charset="0"/>
                <a:cs typeface="Times New Roman" panose="02020603050405020304" pitchFamily="18" charset="0"/>
              </a:rPr>
              <a:t>Muchas iglesias nuevas no cuentan con oficinas o edificios propios, lo que significa que las reuniones de liderazgo, las de oración y cualquier otro tipo de encuentro pueden llevarse a cabo en la sala de estar de la familia.</a:t>
            </a:r>
            <a:endParaRPr lang="en-US" sz="1700" b="1">
              <a:solidFill>
                <a:schemeClr val="bg1"/>
              </a:solidFill>
              <a:latin typeface="Times New Roman" panose="02020603050405020304" pitchFamily="18" charset="0"/>
              <a:cs typeface="Times New Roman" panose="02020603050405020304" pitchFamily="18" charset="0"/>
            </a:endParaRPr>
          </a:p>
          <a:p>
            <a:r>
              <a:rPr lang="es-ES_tradnl" sz="1700" b="1">
                <a:solidFill>
                  <a:schemeClr val="bg1"/>
                </a:solidFill>
                <a:latin typeface="Times New Roman" panose="02020603050405020304" pitchFamily="18" charset="0"/>
                <a:cs typeface="Times New Roman" panose="02020603050405020304" pitchFamily="18" charset="0"/>
              </a:rPr>
              <a:t> </a:t>
            </a:r>
            <a:endParaRPr lang="en-US" sz="17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_tradnl" sz="1700" b="1">
                <a:solidFill>
                  <a:schemeClr val="bg1"/>
                </a:solidFill>
                <a:latin typeface="Times New Roman" panose="02020603050405020304" pitchFamily="18" charset="0"/>
                <a:cs typeface="Times New Roman" panose="02020603050405020304" pitchFamily="18" charset="0"/>
              </a:rPr>
              <a:t>El mayor compromiso recaerá sobre el cónyuge del plantador. ¿Está el cónyuge del plantador preparado para ese nivel de implicación?</a:t>
            </a:r>
            <a:endParaRPr lang="en-US" sz="1700" b="1">
              <a:solidFill>
                <a:schemeClr val="bg1"/>
              </a:solidFill>
              <a:latin typeface="Times New Roman" panose="02020603050405020304" pitchFamily="18" charset="0"/>
              <a:cs typeface="Times New Roman" panose="02020603050405020304" pitchFamily="18" charset="0"/>
            </a:endParaRPr>
          </a:p>
          <a:p>
            <a:r>
              <a:rPr lang="es-ES_tradnl" sz="1700" b="1">
                <a:solidFill>
                  <a:schemeClr val="bg1"/>
                </a:solidFill>
                <a:latin typeface="Times New Roman" panose="02020603050405020304" pitchFamily="18" charset="0"/>
                <a:cs typeface="Times New Roman" panose="02020603050405020304" pitchFamily="18" charset="0"/>
              </a:rPr>
              <a:t> </a:t>
            </a:r>
            <a:endParaRPr lang="en-US" sz="17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_tradnl" sz="1700" b="1">
                <a:solidFill>
                  <a:schemeClr val="bg1"/>
                </a:solidFill>
                <a:latin typeface="Times New Roman" panose="02020603050405020304" pitchFamily="18" charset="0"/>
                <a:cs typeface="Times New Roman" panose="02020603050405020304" pitchFamily="18" charset="0"/>
              </a:rPr>
              <a:t>¿Son conscientes los hijos de la cantidad de invitados que recibirán? Es fundamental conversar y recordarles la situación para garantizar que la familia esté preparada mental y emocionalmente para los próximos años.</a:t>
            </a:r>
            <a:endParaRPr lang="en-US" sz="1700" b="1">
              <a:solidFill>
                <a:schemeClr val="bg1"/>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4050489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380621-1A51-B1A9-AFE5-88A62179CB8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77C42BF-B4E2-6C7A-698E-673AAF82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409B8782-4C87-8442-1AD3-A91C6A428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A319E92-C731-F08C-0F7A-8D4AE451653B}"/>
              </a:ext>
            </a:extLst>
          </p:cNvPr>
          <p:cNvPicPr>
            <a:picLocks noGrp="1" noChangeAspect="1"/>
          </p:cNvPicPr>
          <p:nvPr>
            <p:ph idx="1"/>
          </p:nvPr>
        </p:nvPicPr>
        <p:blipFill>
          <a:blip r:embed="rId2"/>
          <a:srcRect r="121" b="1"/>
          <a:stretch>
            <a:fillRect/>
          </a:stretch>
        </p:blipFill>
        <p:spPr>
          <a:xfrm>
            <a:off x="20" y="8300"/>
            <a:ext cx="12191980" cy="6866290"/>
          </a:xfrm>
          <a:prstGeom prst="rect">
            <a:avLst/>
          </a:prstGeom>
        </p:spPr>
      </p:pic>
      <p:sp>
        <p:nvSpPr>
          <p:cNvPr id="6" name="TextBox 5">
            <a:extLst>
              <a:ext uri="{FF2B5EF4-FFF2-40B4-BE49-F238E27FC236}">
                <a16:creationId xmlns:a16="http://schemas.microsoft.com/office/drawing/2014/main" id="{C4596621-CD3A-C0CC-22DB-DAD959C8A541}"/>
              </a:ext>
            </a:extLst>
          </p:cNvPr>
          <p:cNvSpPr txBox="1"/>
          <p:nvPr/>
        </p:nvSpPr>
        <p:spPr>
          <a:xfrm>
            <a:off x="1047131" y="248234"/>
            <a:ext cx="10096620" cy="1815882"/>
          </a:xfrm>
          <a:prstGeom prst="rect">
            <a:avLst/>
          </a:prstGeom>
          <a:noFill/>
        </p:spPr>
        <p:txBody>
          <a:bodyPr wrap="square" rtlCol="0">
            <a:spAutoFit/>
          </a:bodyPr>
          <a:lstStyle/>
          <a:p>
            <a:pPr algn="ctr"/>
            <a:r>
              <a:rPr lang="es-ES_tradnl" sz="2800" b="1" i="1" u="sng">
                <a:solidFill>
                  <a:schemeClr val="bg1"/>
                </a:solidFill>
                <a:latin typeface="Times New Roman" panose="02020603050405020304" pitchFamily="18" charset="0"/>
                <a:cs typeface="Times New Roman" panose="02020603050405020304" pitchFamily="18" charset="0"/>
              </a:rPr>
              <a:t>II. CONOCER LA DIFERENCIA ENTRE UN PASTOR Y UN PLANTADOR DE IGLESIAS ES CLAVE PARA ESTABLECER LAS EXPECTATIVAS ADECUADAS QUE MANTENGAN AL "PLANTADOR" ENFOCADO Y EFICAZ.</a:t>
            </a:r>
            <a:endParaRPr lang="en-US" sz="2800" i="1">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844AB932-86E3-E156-10DB-0624703D5EF1}"/>
              </a:ext>
            </a:extLst>
          </p:cNvPr>
          <p:cNvSpPr txBox="1"/>
          <p:nvPr/>
        </p:nvSpPr>
        <p:spPr>
          <a:xfrm>
            <a:off x="857961" y="2204720"/>
            <a:ext cx="10474960" cy="4154984"/>
          </a:xfrm>
          <a:prstGeom prst="rect">
            <a:avLst/>
          </a:prstGeom>
          <a:noFill/>
        </p:spPr>
        <p:txBody>
          <a:bodyPr wrap="square" rtlCol="0">
            <a:spAutoFit/>
          </a:bodyPr>
          <a:lstStyle/>
          <a:p>
            <a:r>
              <a:rPr lang="es-ES_tradnl" sz="2400" b="1" i="1">
                <a:solidFill>
                  <a:schemeClr val="bg1"/>
                </a:solidFill>
                <a:latin typeface="Times New Roman" panose="02020603050405020304" pitchFamily="18" charset="0"/>
                <a:cs typeface="Times New Roman" panose="02020603050405020304" pitchFamily="18" charset="0"/>
              </a:rPr>
              <a:t>C. Otro aspecto útil es que el plantador seleccione cuidadosamente a las personas que trabajarán con él para edificar la nueva iglesia.</a:t>
            </a:r>
            <a:endParaRPr lang="en-US" sz="2400" b="1" i="1">
              <a:solidFill>
                <a:schemeClr val="bg1"/>
              </a:solidFill>
              <a:latin typeface="Times New Roman" panose="02020603050405020304" pitchFamily="18" charset="0"/>
              <a:cs typeface="Times New Roman" panose="02020603050405020304" pitchFamily="18" charset="0"/>
            </a:endParaRPr>
          </a:p>
          <a:p>
            <a:r>
              <a:rPr lang="es-ES_tradnl" b="1">
                <a:solidFill>
                  <a:schemeClr val="bg1"/>
                </a:solidFill>
                <a:latin typeface="Times New Roman" panose="02020603050405020304" pitchFamily="18" charset="0"/>
                <a:cs typeface="Times New Roman" panose="02020603050405020304" pitchFamily="18" charset="0"/>
              </a:rPr>
              <a:t> </a:t>
            </a:r>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_tradnl" b="1">
                <a:solidFill>
                  <a:schemeClr val="bg1"/>
                </a:solidFill>
                <a:latin typeface="Times New Roman" panose="02020603050405020304" pitchFamily="18" charset="0"/>
                <a:cs typeface="Times New Roman" panose="02020603050405020304" pitchFamily="18" charset="0"/>
              </a:rPr>
              <a:t>Formar un buen equipo es esencial para que la iglesia adquiera la credibilidad necesaria y logre captar el interés y la imaginación de la comunidad.</a:t>
            </a:r>
            <a:endParaRPr lang="en-US" b="1">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_tradnl" b="1">
                <a:solidFill>
                  <a:schemeClr val="bg1"/>
                </a:solidFill>
                <a:latin typeface="Times New Roman" panose="02020603050405020304" pitchFamily="18" charset="0"/>
                <a:cs typeface="Times New Roman" panose="02020603050405020304" pitchFamily="18" charset="0"/>
              </a:rPr>
              <a:t>El desarrollo de líderes es uno de los enfoques estratégicos más importantes en una iglesia nueva. Por muy importante que sea la predicación, esta por sí sola no basta para sostener una iglesia. De hecho, cuanto más dependa la nueva iglesia de los dones de su líder, más limitado será su impacto.</a:t>
            </a:r>
          </a:p>
          <a:p>
            <a:pPr marL="285750" lvl="0" indent="-285750">
              <a:buFont typeface="Arial" panose="020B0604020202020204" pitchFamily="34" charset="0"/>
              <a:buChar char="•"/>
            </a:pPr>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_tradnl" b="1">
                <a:solidFill>
                  <a:schemeClr val="bg1"/>
                </a:solidFill>
                <a:latin typeface="Times New Roman" panose="02020603050405020304" pitchFamily="18" charset="0"/>
                <a:cs typeface="Times New Roman" panose="02020603050405020304" pitchFamily="18" charset="0"/>
              </a:rPr>
              <a:t>El ejercicio de los dones en el liderazgo es fundamental, pero quien planta la iglesia debe capacitar y delegar responsabilidades en otras personas "lo antes posible" si espera que la congregación crezca. El plantador necesita un equipo de personas dispuestas a asumir la misión.</a:t>
            </a:r>
            <a:endParaRPr lang="en-US" b="1">
              <a:solidFill>
                <a:schemeClr val="bg1"/>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2306298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37EC942-E190-9D0B-916B-17194E6F8ABE}"/>
              </a:ext>
            </a:extLst>
          </p:cNvPr>
          <p:cNvPicPr>
            <a:picLocks noGrp="1" noChangeAspect="1"/>
          </p:cNvPicPr>
          <p:nvPr>
            <p:ph idx="1"/>
          </p:nvPr>
        </p:nvPicPr>
        <p:blipFill>
          <a:blip r:embed="rId3"/>
          <a:srcRect t="19"/>
          <a:stretch>
            <a:fill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7225E784-CBF1-AF31-DF11-C5741F28AC11}"/>
              </a:ext>
            </a:extLst>
          </p:cNvPr>
          <p:cNvSpPr txBox="1"/>
          <p:nvPr/>
        </p:nvSpPr>
        <p:spPr>
          <a:xfrm>
            <a:off x="1092200" y="375920"/>
            <a:ext cx="10007600" cy="1323439"/>
          </a:xfrm>
          <a:prstGeom prst="rect">
            <a:avLst/>
          </a:prstGeom>
          <a:noFill/>
        </p:spPr>
        <p:txBody>
          <a:bodyPr wrap="square" rtlCol="0">
            <a:spAutoFit/>
          </a:bodyPr>
          <a:lstStyle/>
          <a:p>
            <a:pPr algn="ctr"/>
            <a:r>
              <a:rPr lang="es-ES_tradnl" sz="4000" b="1" i="1" u="sng">
                <a:solidFill>
                  <a:schemeClr val="bg1"/>
                </a:solidFill>
                <a:latin typeface="Times New Roman" panose="02020603050405020304" pitchFamily="18" charset="0"/>
                <a:cs typeface="Times New Roman" panose="02020603050405020304" pitchFamily="18" charset="0"/>
              </a:rPr>
              <a:t>III. DE LA PLANTACIÓN DE IGLESIAS AL PASTOREO DE LA IGLESIA</a:t>
            </a:r>
            <a:endParaRPr lang="en-US" sz="4000" i="1">
              <a:solidFill>
                <a:schemeClr val="bg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114A9F1-0ADA-7CE6-44B3-DC8DF0A565EB}"/>
              </a:ext>
            </a:extLst>
          </p:cNvPr>
          <p:cNvSpPr txBox="1"/>
          <p:nvPr/>
        </p:nvSpPr>
        <p:spPr>
          <a:xfrm>
            <a:off x="1130300" y="1798320"/>
            <a:ext cx="9931400" cy="4462760"/>
          </a:xfrm>
          <a:prstGeom prst="rect">
            <a:avLst/>
          </a:prstGeom>
          <a:noFill/>
        </p:spPr>
        <p:txBody>
          <a:bodyPr wrap="square" rtlCol="0">
            <a:spAutoFit/>
          </a:bodyPr>
          <a:lstStyle/>
          <a:p>
            <a:r>
              <a:rPr lang="es-ES_tradnl" sz="2400" b="1" i="1">
                <a:solidFill>
                  <a:schemeClr val="bg1"/>
                </a:solidFill>
                <a:latin typeface="Times New Roman" panose="02020603050405020304" pitchFamily="18" charset="0"/>
                <a:cs typeface="Times New Roman" panose="02020603050405020304" pitchFamily="18" charset="0"/>
              </a:rPr>
              <a:t>A. La plantación de iglesias no es una tarea sencilla, y muchos líderes han abordado esta labor más como pastores que como plantadores.</a:t>
            </a:r>
            <a:endParaRPr lang="en-US" sz="2400" b="1" i="1">
              <a:solidFill>
                <a:schemeClr val="bg1"/>
              </a:solidFill>
              <a:latin typeface="Times New Roman" panose="02020603050405020304" pitchFamily="18" charset="0"/>
              <a:cs typeface="Times New Roman" panose="02020603050405020304" pitchFamily="18" charset="0"/>
            </a:endParaRPr>
          </a:p>
          <a:p>
            <a:r>
              <a:rPr lang="es-ES_tradnl" b="1">
                <a:solidFill>
                  <a:schemeClr val="bg1"/>
                </a:solidFill>
                <a:latin typeface="Times New Roman" panose="02020603050405020304" pitchFamily="18" charset="0"/>
                <a:cs typeface="Times New Roman" panose="02020603050405020304" pitchFamily="18" charset="0"/>
              </a:rPr>
              <a:t> </a:t>
            </a:r>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_tradnl" sz="2000" b="1">
                <a:solidFill>
                  <a:schemeClr val="bg1"/>
                </a:solidFill>
                <a:latin typeface="Times New Roman" panose="02020603050405020304" pitchFamily="18" charset="0"/>
                <a:cs typeface="Times New Roman" panose="02020603050405020304" pitchFamily="18" charset="0"/>
              </a:rPr>
              <a:t>Comprender la diferencia entre ambos roles es esencial si ese líder desea ver una iglesia joven y dinámica en los años venideros.</a:t>
            </a:r>
            <a:endParaRPr lang="en-US" sz="2000" b="1">
              <a:solidFill>
                <a:schemeClr val="bg1"/>
              </a:solidFill>
              <a:latin typeface="Times New Roman" panose="02020603050405020304" pitchFamily="18" charset="0"/>
              <a:cs typeface="Times New Roman" panose="02020603050405020304" pitchFamily="18" charset="0"/>
            </a:endParaRPr>
          </a:p>
          <a:p>
            <a:r>
              <a:rPr lang="es-ES_tradnl" sz="2000" b="1">
                <a:solidFill>
                  <a:schemeClr val="bg1"/>
                </a:solidFill>
                <a:latin typeface="Times New Roman" panose="02020603050405020304" pitchFamily="18" charset="0"/>
                <a:cs typeface="Times New Roman" panose="02020603050405020304" pitchFamily="18" charset="0"/>
              </a:rPr>
              <a:t> </a:t>
            </a:r>
            <a:endParaRPr lang="en-US" sz="20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_tradnl" sz="2000" b="1">
                <a:solidFill>
                  <a:schemeClr val="bg1"/>
                </a:solidFill>
                <a:latin typeface="Times New Roman" panose="02020603050405020304" pitchFamily="18" charset="0"/>
                <a:cs typeface="Times New Roman" panose="02020603050405020304" pitchFamily="18" charset="0"/>
              </a:rPr>
              <a:t>La plantación de iglesias no debería ser un "estado permanente". Puede conllevar años de altibajos, pero a medida que la iglesia madura, el plantador verá que la comunidad necesita un pastor que la guíe hacia adelante, en lugar de un plantador que esté constantemente iniciando nuevos proyectos.</a:t>
            </a:r>
            <a:endParaRPr lang="en-US" sz="2000" b="1">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_tradnl" sz="2000" b="1">
                <a:solidFill>
                  <a:schemeClr val="bg1"/>
                </a:solidFill>
                <a:latin typeface="Times New Roman" panose="02020603050405020304" pitchFamily="18" charset="0"/>
                <a:cs typeface="Times New Roman" panose="02020603050405020304" pitchFamily="18" charset="0"/>
              </a:rPr>
              <a:t>En esa etapa, el plantador deberá decidir si orienta su enfoque personal hacia el ejercicio de dones pastorales en la iglesia existente o si pasa a cultivar una nueva.</a:t>
            </a:r>
            <a:endParaRPr lang="en-US" sz="2000" b="1">
              <a:solidFill>
                <a:schemeClr val="bg1"/>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119659088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C7ABB9-2E8D-5C04-0B81-C847E357EFE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7F7AE04-FD87-47E1-2474-801776F67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8C9BBABE-2C1B-B381-AA06-8DC8635E370E}"/>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DC082F51-4422-D751-540D-01C01DEB1202}"/>
              </a:ext>
            </a:extLst>
          </p:cNvPr>
          <p:cNvSpPr txBox="1"/>
          <p:nvPr/>
        </p:nvSpPr>
        <p:spPr>
          <a:xfrm>
            <a:off x="1092200" y="375920"/>
            <a:ext cx="10007600" cy="1323439"/>
          </a:xfrm>
          <a:prstGeom prst="rect">
            <a:avLst/>
          </a:prstGeom>
          <a:noFill/>
        </p:spPr>
        <p:txBody>
          <a:bodyPr wrap="square" rtlCol="0">
            <a:spAutoFit/>
          </a:bodyPr>
          <a:lstStyle/>
          <a:p>
            <a:pPr algn="ctr"/>
            <a:r>
              <a:rPr lang="es-ES_tradnl" sz="4000" b="1" i="1" u="sng">
                <a:solidFill>
                  <a:schemeClr val="bg1"/>
                </a:solidFill>
                <a:latin typeface="Times New Roman" panose="02020603050405020304" pitchFamily="18" charset="0"/>
                <a:cs typeface="Times New Roman" panose="02020603050405020304" pitchFamily="18" charset="0"/>
              </a:rPr>
              <a:t>III. DE LA PLANTACIÓN DE IGLESIAS AL PASTOREO DE LA IGLESIA</a:t>
            </a:r>
            <a:endParaRPr lang="en-US" sz="4000" i="1">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A2DFF4F-49B9-5B71-6294-B6CFFA3F112A}"/>
              </a:ext>
            </a:extLst>
          </p:cNvPr>
          <p:cNvSpPr txBox="1"/>
          <p:nvPr/>
        </p:nvSpPr>
        <p:spPr>
          <a:xfrm>
            <a:off x="886460" y="1971040"/>
            <a:ext cx="10419080" cy="2893100"/>
          </a:xfrm>
          <a:prstGeom prst="rect">
            <a:avLst/>
          </a:prstGeom>
          <a:noFill/>
        </p:spPr>
        <p:txBody>
          <a:bodyPr wrap="square" rtlCol="0">
            <a:spAutoFit/>
          </a:bodyPr>
          <a:lstStyle/>
          <a:p>
            <a:pPr marL="342900" indent="-342900">
              <a:buAutoNum type="alphaUcPeriod" startAt="2"/>
            </a:pPr>
            <a:r>
              <a:rPr lang="es-ES_tradnl" sz="2400" b="1" i="1">
                <a:solidFill>
                  <a:schemeClr val="bg1"/>
                </a:solidFill>
                <a:latin typeface="Times New Roman" panose="02020603050405020304" pitchFamily="18" charset="0"/>
                <a:cs typeface="Times New Roman" panose="02020603050405020304" pitchFamily="18" charset="0"/>
              </a:rPr>
              <a:t>De Evangelismo a Discipulado</a:t>
            </a:r>
          </a:p>
          <a:p>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_tradnl" sz="2000" b="1">
                <a:solidFill>
                  <a:schemeClr val="bg1"/>
                </a:solidFill>
                <a:latin typeface="Times New Roman" panose="02020603050405020304" pitchFamily="18" charset="0"/>
                <a:cs typeface="Times New Roman" panose="02020603050405020304" pitchFamily="18" charset="0"/>
              </a:rPr>
              <a:t>Llega un momento en la vida de toda iglesia nueva en el que uno pasa de ser plantador a ser pastor de la iglesia, o bien transfiere la iglesia plantada a otro pastor que se encargará de pastorearla.</a:t>
            </a:r>
            <a:endParaRPr lang="en-US" sz="2000" b="1">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_tradnl" sz="2000" b="1">
                <a:solidFill>
                  <a:schemeClr val="bg1"/>
                </a:solidFill>
                <a:latin typeface="Times New Roman" panose="02020603050405020304" pitchFamily="18" charset="0"/>
                <a:cs typeface="Times New Roman" panose="02020603050405020304" pitchFamily="18" charset="0"/>
              </a:rPr>
              <a:t>En este punto, ya no se le percibe como un plantador de iglesias, sino como un pastor de iglesia. Si no reconoce este cambio, no asume la diferencia y no ajusta su liderazgo, experimentará frustración, decepción y fracaso.</a:t>
            </a:r>
            <a:endParaRPr lang="en-US" sz="20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2450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62C8E9-8DC1-C00B-5D6F-7EE9B0F752F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600D839-DFBD-1467-35B1-CBBB53C4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89202DA2-119B-090E-7573-07ED07807FD6}"/>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34FB308B-C724-D56E-8BDB-D7A3D0C4A9C1}"/>
              </a:ext>
            </a:extLst>
          </p:cNvPr>
          <p:cNvSpPr txBox="1"/>
          <p:nvPr/>
        </p:nvSpPr>
        <p:spPr>
          <a:xfrm>
            <a:off x="1092200" y="375920"/>
            <a:ext cx="10007600" cy="1323439"/>
          </a:xfrm>
          <a:prstGeom prst="rect">
            <a:avLst/>
          </a:prstGeom>
          <a:noFill/>
        </p:spPr>
        <p:txBody>
          <a:bodyPr wrap="square" rtlCol="0">
            <a:spAutoFit/>
          </a:bodyPr>
          <a:lstStyle/>
          <a:p>
            <a:pPr algn="ctr"/>
            <a:r>
              <a:rPr lang="es-ES_tradnl" sz="4000" b="1" i="1" u="sng">
                <a:solidFill>
                  <a:schemeClr val="bg1"/>
                </a:solidFill>
                <a:latin typeface="Times New Roman" panose="02020603050405020304" pitchFamily="18" charset="0"/>
                <a:cs typeface="Times New Roman" panose="02020603050405020304" pitchFamily="18" charset="0"/>
              </a:rPr>
              <a:t>III. DE LA PLANTACIÓN DE IGLESIAS AL PASTOREO DE LA IGLESIA</a:t>
            </a:r>
            <a:endParaRPr lang="en-US" sz="4000" i="1">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6BFC541-1EF7-CF10-E717-29E9DDC97B6A}"/>
              </a:ext>
            </a:extLst>
          </p:cNvPr>
          <p:cNvSpPr txBox="1"/>
          <p:nvPr/>
        </p:nvSpPr>
        <p:spPr>
          <a:xfrm>
            <a:off x="988060" y="1981200"/>
            <a:ext cx="10215880" cy="3816429"/>
          </a:xfrm>
          <a:prstGeom prst="rect">
            <a:avLst/>
          </a:prstGeom>
          <a:noFill/>
        </p:spPr>
        <p:txBody>
          <a:bodyPr wrap="square" rtlCol="0">
            <a:spAutoFit/>
          </a:bodyPr>
          <a:lstStyle/>
          <a:p>
            <a:r>
              <a:rPr lang="es-ES_tradnl" sz="2400" b="1" i="1">
                <a:solidFill>
                  <a:schemeClr val="bg1"/>
                </a:solidFill>
                <a:latin typeface="Times New Roman" panose="02020603050405020304" pitchFamily="18" charset="0"/>
                <a:cs typeface="Times New Roman" panose="02020603050405020304" pitchFamily="18" charset="0"/>
              </a:rPr>
              <a:t>C. Del liderazgo al empoderamiento</a:t>
            </a:r>
            <a:endParaRPr lang="en-US" sz="2400" b="1" i="1">
              <a:solidFill>
                <a:schemeClr val="bg1"/>
              </a:solidFill>
              <a:latin typeface="Times New Roman" panose="02020603050405020304" pitchFamily="18" charset="0"/>
              <a:cs typeface="Times New Roman" panose="02020603050405020304" pitchFamily="18" charset="0"/>
            </a:endParaRPr>
          </a:p>
          <a:p>
            <a:r>
              <a:rPr lang="es-ES_tradnl" b="1">
                <a:solidFill>
                  <a:schemeClr val="bg1"/>
                </a:solidFill>
                <a:latin typeface="Times New Roman" panose="02020603050405020304" pitchFamily="18" charset="0"/>
                <a:cs typeface="Times New Roman" panose="02020603050405020304" pitchFamily="18" charset="0"/>
              </a:rPr>
              <a:t> </a:t>
            </a:r>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_tradnl" sz="2000" b="1">
                <a:solidFill>
                  <a:schemeClr val="bg1"/>
                </a:solidFill>
                <a:latin typeface="Times New Roman" panose="02020603050405020304" pitchFamily="18" charset="0"/>
                <a:cs typeface="Times New Roman" panose="02020603050405020304" pitchFamily="18" charset="0"/>
              </a:rPr>
              <a:t>Como plantador, usted dirige la joven organización de manera directa y deliberada. Participa en prácticamente todas las decisiones, reuniones y actividades. "Cuando el plantador comienza con un equipo de lanzamiento leal, dispone de gran libertad para tomar decisiones importantes".</a:t>
            </a:r>
            <a:endParaRPr lang="en-US" sz="2000" b="1">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_tradnl" sz="2000" b="1">
                <a:solidFill>
                  <a:schemeClr val="bg1"/>
                </a:solidFill>
                <a:latin typeface="Times New Roman" panose="02020603050405020304" pitchFamily="18" charset="0"/>
                <a:cs typeface="Times New Roman" panose="02020603050405020304" pitchFamily="18" charset="0"/>
              </a:rPr>
              <a:t>“El ajuste necesario puede resumirse en una palabra: "inclusión". Se trata de involucrar y empoderar a otros. Esto es crucial para tu propia salud, tu equilibrio mental y, en última instancia, para la misión que Dios te ha encomendado.</a:t>
            </a:r>
            <a:endParaRPr lang="en-US" sz="2000" b="1">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_tradnl" sz="2000" b="1">
                <a:solidFill>
                  <a:schemeClr val="bg1"/>
                </a:solidFill>
                <a:latin typeface="Times New Roman" panose="02020603050405020304" pitchFamily="18" charset="0"/>
                <a:cs typeface="Times New Roman" panose="02020603050405020304" pitchFamily="18" charset="0"/>
              </a:rPr>
              <a:t>En resumen: como plantador capacitas a líderes, y como pastor diriges a capacitadores.</a:t>
            </a:r>
            <a:endParaRPr lang="en-US"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6825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
  <TotalTime>102</TotalTime>
  <Words>2068</Words>
  <Application>Microsoft Macintosh PowerPoint</Application>
  <PresentationFormat>Widescreen</PresentationFormat>
  <Paragraphs>110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Aptos Display</vt:lpstr>
      <vt:lpstr>Arial</vt:lpstr>
      <vt:lpstr>Times New Roman</vt:lpstr>
      <vt:lpstr>Office Theme</vt:lpstr>
      <vt:lpstr>¿EN QUÉ SE DIFERENCIA UN PLANTADOR  DE IGLESIAS DE UN PASTOR?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Andy Provencio</dc:creator>
  <cp:lastModifiedBy>Andy Provencio</cp:lastModifiedBy>
  <cp:revision>2</cp:revision>
  <dcterms:created xsi:type="dcterms:W3CDTF">2026-06-10T05:32:52Z</dcterms:created>
  <dcterms:modified xsi:type="dcterms:W3CDTF">2026-06-10T07:15:14Z</dcterms:modified>
</cp:coreProperties>
</file>