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58"/>
    <p:restoredTop sz="94626"/>
  </p:normalViewPr>
  <p:slideViewPr>
    <p:cSldViewPr snapToGrid="0">
      <p:cViewPr varScale="1">
        <p:scale>
          <a:sx n="75" d="100"/>
          <a:sy n="75" d="100"/>
        </p:scale>
        <p:origin x="176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C57D-7952-88BB-2D70-9EEF11891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F2757-D773-63D6-9616-95513A3A9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41256-D29A-610A-A6E8-BD6330D0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922-849E-9048-9B9D-F4A3E14ED9C2}" type="datetimeFigureOut">
              <a:rPr lang="es-ES_tradnl" smtClean="0"/>
              <a:t>8/6/26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67F5D-C97A-A10A-09E4-73126F01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548E3-FB87-A4D1-D2D9-D01AD2E5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8EBA-14C0-6744-BE15-BE446715BE6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698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4C507-FDA9-D234-793C-5A1526668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2AB746-7FD0-C765-B7AB-E561ABAF3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D2BF0-B9ED-D683-A449-C6C011A59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922-849E-9048-9B9D-F4A3E14ED9C2}" type="datetimeFigureOut">
              <a:rPr lang="es-ES_tradnl" smtClean="0"/>
              <a:t>8/6/26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41C5E-7B34-39AF-51E7-CA10346B8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4DE02-D8A6-6E80-ADE4-601FFD9F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8EBA-14C0-6744-BE15-BE446715BE6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075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80B66E-FC41-6A56-4219-51B22111B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8BDF9D-35AB-7B77-ABA2-A5FE5A5C8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31ED2-40B7-88C9-B5BB-56C036A45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922-849E-9048-9B9D-F4A3E14ED9C2}" type="datetimeFigureOut">
              <a:rPr lang="es-ES_tradnl" smtClean="0"/>
              <a:t>8/6/26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39D04-BDCE-6ED3-BA4C-16A826273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AF32A-A515-AC78-F800-E1C56A4F3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8EBA-14C0-6744-BE15-BE446715BE6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1576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AED94-937E-11DD-D7C3-2BA1461E0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943E1-CBA7-03B7-57BA-6E71D1E05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C03D3-CCA1-E377-B6CF-208A34FEF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922-849E-9048-9B9D-F4A3E14ED9C2}" type="datetimeFigureOut">
              <a:rPr lang="es-ES_tradnl" smtClean="0"/>
              <a:t>8/6/26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184F2-8181-C8F6-4E04-777B2E046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70CED-80CF-95F8-30B2-EB95995B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8EBA-14C0-6744-BE15-BE446715BE6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322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5B80C-F386-1219-8679-53796D5B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85CDC-C366-E423-97B3-D80150787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58B80-88EE-1887-1804-99EE24C5A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922-849E-9048-9B9D-F4A3E14ED9C2}" type="datetimeFigureOut">
              <a:rPr lang="es-ES_tradnl" smtClean="0"/>
              <a:t>8/6/26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60FA1-0830-2AAC-0B1A-40B777BB8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606F3-E3B0-8BF4-BF93-12FCE8894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8EBA-14C0-6744-BE15-BE446715BE6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4175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6C336-764A-4FF9-70D9-706800E32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BFB53-E7A0-5DF5-7C15-2C46EF374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8DC32-BAA2-D36D-B6FF-355C145BD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7FB22-4759-CBEB-97EC-4BE6C884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922-849E-9048-9B9D-F4A3E14ED9C2}" type="datetimeFigureOut">
              <a:rPr lang="es-ES_tradnl" smtClean="0"/>
              <a:t>8/6/26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0487D-DBC7-B13B-0CC2-12F89A91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2E2F3-77CC-2D05-6599-4FDB4897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8EBA-14C0-6744-BE15-BE446715BE6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8695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482A9-915C-383D-8D78-99FDF6B26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E0232-22F3-CFA7-2F04-F68E32501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5F050-99C4-B55A-B3D7-1DCC5D496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47C5E0-1A37-5BF3-EAB0-7354CF482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19B2C3-3D76-1E03-40A9-9757F945D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F23C26-FAB1-77B4-5AF3-D50FF3D26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922-849E-9048-9B9D-F4A3E14ED9C2}" type="datetimeFigureOut">
              <a:rPr lang="es-ES_tradnl" smtClean="0"/>
              <a:t>8/6/26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60C12A-8157-0E69-56C1-656E5B6B6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EFB2D1-74A2-43E7-EA35-B4FD1A47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8EBA-14C0-6744-BE15-BE446715BE6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068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932AC-EFC8-8EE5-325B-CD33A0167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16E20-AAAF-69AF-2AC9-29D78EE5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922-849E-9048-9B9D-F4A3E14ED9C2}" type="datetimeFigureOut">
              <a:rPr lang="es-ES_tradnl" smtClean="0"/>
              <a:t>8/6/26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1E6B1B-F26E-6A89-ED5E-863B2F62D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00E63-7DBE-AEBE-5D29-F700358C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8EBA-14C0-6744-BE15-BE446715BE6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109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4CA95B-C816-6AB8-018E-19161BCFD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922-849E-9048-9B9D-F4A3E14ED9C2}" type="datetimeFigureOut">
              <a:rPr lang="es-ES_tradnl" smtClean="0"/>
              <a:t>8/6/26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5D4BB-E2A0-082F-C45E-18851D620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63132-F4FF-5E68-B8CC-A68C826E6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8EBA-14C0-6744-BE15-BE446715BE6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156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26155-5300-A073-7F90-5D9D38E5F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51205-FFD7-2734-7E72-7B42CD96B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2A172-F194-F23E-6D23-B30798977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7D905-DFF4-6088-4161-2E18DCFFA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922-849E-9048-9B9D-F4A3E14ED9C2}" type="datetimeFigureOut">
              <a:rPr lang="es-ES_tradnl" smtClean="0"/>
              <a:t>8/6/26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9E82A-99C6-C0A0-AC96-772B300FD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3D0F4-C27A-09FC-9265-6700DE7F6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8EBA-14C0-6744-BE15-BE446715BE6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0324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5DB95-FF43-6182-8387-6EA11A9DD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C59C1-B122-1522-8B34-5737447404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1C2023-862C-9220-432A-8323EB02D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21994-EB35-A549-8323-1E8E901DB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D922-849E-9048-9B9D-F4A3E14ED9C2}" type="datetimeFigureOut">
              <a:rPr lang="es-ES_tradnl" smtClean="0"/>
              <a:t>8/6/26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83EC0-C3A2-CBEF-6A56-652D63618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90E71-5046-8270-5AE6-4DDECE500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8EBA-14C0-6744-BE15-BE446715BE6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2328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8B9FDC-AF57-9C34-62B2-23B9A7454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2354D-7182-ABAE-318C-CFF79351F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3A90C-50C5-42EB-B83B-4F2AD1DD16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93D922-849E-9048-9B9D-F4A3E14ED9C2}" type="datetimeFigureOut">
              <a:rPr lang="es-ES_tradnl" smtClean="0"/>
              <a:t>8/6/26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6A624-9E95-C1C5-7216-B031D108E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D9202-1CDF-A89B-909B-B4499941E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3F8EBA-14C0-6744-BE15-BE446715BE6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426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715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BFDB36A-9E72-2535-C3AE-72C4DE512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158775"/>
              </p:ext>
            </p:extLst>
          </p:nvPr>
        </p:nvGraphicFramePr>
        <p:xfrm>
          <a:off x="959369" y="809469"/>
          <a:ext cx="10658008" cy="5186596"/>
        </p:xfrm>
        <a:graphic>
          <a:graphicData uri="http://schemas.openxmlformats.org/drawingml/2006/table">
            <a:tbl>
              <a:tblPr firstRow="1" firstCol="1" bandRow="1"/>
              <a:tblGrid>
                <a:gridCol w="5329004">
                  <a:extLst>
                    <a:ext uri="{9D8B030D-6E8A-4147-A177-3AD203B41FA5}">
                      <a16:colId xmlns:a16="http://schemas.microsoft.com/office/drawing/2014/main" val="1821861509"/>
                    </a:ext>
                  </a:extLst>
                </a:gridCol>
                <a:gridCol w="5329004">
                  <a:extLst>
                    <a:ext uri="{9D8B030D-6E8A-4147-A177-3AD203B41FA5}">
                      <a16:colId xmlns:a16="http://schemas.microsoft.com/office/drawing/2014/main" val="3154878272"/>
                    </a:ext>
                  </a:extLst>
                </a:gridCol>
              </a:tblGrid>
              <a:tr h="5186596">
                <a:tc>
                  <a:txBody>
                    <a:bodyPr/>
                    <a:lstStyle/>
                    <a:p>
                      <a:pPr marL="0" marR="0">
                        <a:buNone/>
                        <a:tabLst>
                          <a:tab pos="295910" algn="l"/>
                        </a:tabLst>
                      </a:pPr>
                      <a:r>
                        <a:rPr lang="en-US" sz="1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 </a:t>
                      </a:r>
                      <a:endParaRPr lang="en-US" sz="3600" kern="100" dirty="0"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 (Body CS)"/>
                      </a:endParaRPr>
                    </a:p>
                    <a:p>
                      <a:pPr marL="0" marR="0">
                        <a:buNone/>
                        <a:tabLst>
                          <a:tab pos="295910" algn="l"/>
                        </a:tabLst>
                      </a:pPr>
                      <a:r>
                        <a:rPr lang="en-US" sz="36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Beneficios</a:t>
                      </a:r>
                      <a:r>
                        <a:rPr lang="en-US" sz="36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de la </a:t>
                      </a:r>
                      <a:r>
                        <a:rPr lang="en-US" sz="36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planeación</a:t>
                      </a:r>
                      <a:endParaRPr lang="en-US" sz="3600" kern="100" dirty="0"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 (Body CS)"/>
                      </a:endParaRPr>
                    </a:p>
                    <a:p>
                      <a:pPr marL="0" marR="0">
                        <a:buNone/>
                        <a:tabLst>
                          <a:tab pos="295910" algn="l"/>
                        </a:tabLst>
                      </a:pPr>
                      <a:r>
                        <a:rPr lang="en-US" sz="36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 </a:t>
                      </a:r>
                    </a:p>
                    <a:p>
                      <a:pPr marL="0" marR="0">
                        <a:buNone/>
                        <a:tabLst>
                          <a:tab pos="295910" algn="l"/>
                        </a:tabLst>
                      </a:pPr>
                      <a:r>
                        <a:rPr lang="en-US" sz="3600" kern="100" dirty="0">
                          <a:effectLst/>
                          <a:latin typeface="Segoe UI Symbol" panose="020B0502040204020203" pitchFamily="34" charset="0"/>
                          <a:ea typeface="Aptos" panose="020B0004020202020204" pitchFamily="34" charset="0"/>
                          <a:cs typeface="Segoe UI Symbol" panose="020B0502040204020203" pitchFamily="34" charset="0"/>
                        </a:rPr>
                        <a:t>✓</a:t>
                      </a:r>
                      <a:r>
                        <a:rPr lang="en-US" sz="36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</a:t>
                      </a:r>
                      <a:r>
                        <a:rPr lang="en-US" sz="36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Motivación</a:t>
                      </a:r>
                      <a:r>
                        <a:rPr lang="en-US" sz="36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del pueblo.</a:t>
                      </a:r>
                    </a:p>
                    <a:p>
                      <a:pPr marL="0" marR="0">
                        <a:buNone/>
                        <a:tabLst>
                          <a:tab pos="295910" algn="l"/>
                        </a:tabLst>
                      </a:pPr>
                      <a:r>
                        <a:rPr lang="en-US" sz="3600" kern="100" dirty="0">
                          <a:effectLst/>
                          <a:latin typeface="Segoe UI Symbol" panose="020B0502040204020203" pitchFamily="34" charset="0"/>
                          <a:ea typeface="Aptos" panose="020B0004020202020204" pitchFamily="34" charset="0"/>
                          <a:cs typeface="Segoe UI Symbol" panose="020B0502040204020203" pitchFamily="34" charset="0"/>
                        </a:rPr>
                        <a:t>✓</a:t>
                      </a:r>
                      <a:r>
                        <a:rPr lang="en-US" sz="36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</a:t>
                      </a:r>
                      <a:r>
                        <a:rPr lang="en-US" sz="36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Claridad</a:t>
                      </a:r>
                      <a:r>
                        <a:rPr lang="en-US" sz="36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de </a:t>
                      </a:r>
                      <a:r>
                        <a:rPr lang="en-US" sz="36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objetivos</a:t>
                      </a:r>
                      <a:r>
                        <a:rPr lang="en-US" sz="36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.</a:t>
                      </a:r>
                    </a:p>
                    <a:p>
                      <a:pPr marL="0" marR="0">
                        <a:buNone/>
                        <a:tabLst>
                          <a:tab pos="295910" algn="l"/>
                        </a:tabLst>
                      </a:pPr>
                      <a:r>
                        <a:rPr lang="en-US" sz="3600" kern="100" dirty="0">
                          <a:effectLst/>
                          <a:latin typeface="Segoe UI Symbol" panose="020B0502040204020203" pitchFamily="34" charset="0"/>
                          <a:ea typeface="Aptos" panose="020B0004020202020204" pitchFamily="34" charset="0"/>
                          <a:cs typeface="Segoe UI Symbol" panose="020B0502040204020203" pitchFamily="34" charset="0"/>
                        </a:rPr>
                        <a:t>✓</a:t>
                      </a:r>
                      <a:r>
                        <a:rPr lang="en-US" sz="36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Unidad de </a:t>
                      </a:r>
                      <a:r>
                        <a:rPr lang="en-US" sz="36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esfuerzo</a:t>
                      </a:r>
                      <a:r>
                        <a:rPr lang="en-US" sz="36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.</a:t>
                      </a:r>
                    </a:p>
                    <a:p>
                      <a:pPr marL="0" marR="0">
                        <a:buNone/>
                        <a:tabLst>
                          <a:tab pos="295910" algn="l"/>
                        </a:tabLst>
                      </a:pPr>
                      <a:r>
                        <a:rPr lang="en-US" sz="3600" kern="100" dirty="0">
                          <a:effectLst/>
                          <a:latin typeface="Segoe UI Symbol" panose="020B0502040204020203" pitchFamily="34" charset="0"/>
                          <a:ea typeface="Aptos" panose="020B0004020202020204" pitchFamily="34" charset="0"/>
                          <a:cs typeface="Segoe UI Symbol" panose="020B0502040204020203" pitchFamily="34" charset="0"/>
                        </a:rPr>
                        <a:t>✓</a:t>
                      </a:r>
                      <a:r>
                        <a:rPr lang="en-US" sz="36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</a:t>
                      </a:r>
                      <a:r>
                        <a:rPr lang="en-US" sz="36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Resultados</a:t>
                      </a:r>
                      <a:r>
                        <a:rPr lang="en-US" sz="36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</a:t>
                      </a:r>
                      <a:r>
                        <a:rPr lang="en-US" sz="36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concretos</a:t>
                      </a:r>
                      <a:r>
                        <a:rPr lang="en-US" sz="36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  <a:tabLst>
                          <a:tab pos="295910" algn="l"/>
                        </a:tabLst>
                      </a:pPr>
                      <a:r>
                        <a:rPr lang="en-US" sz="1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 </a:t>
                      </a:r>
                    </a:p>
                    <a:p>
                      <a:pPr marL="0" marR="0">
                        <a:buNone/>
                        <a:tabLst>
                          <a:tab pos="295910" algn="l"/>
                        </a:tabLst>
                      </a:pPr>
                      <a:r>
                        <a:rPr lang="en-US" sz="36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Consecuencias</a:t>
                      </a:r>
                      <a:r>
                        <a:rPr lang="en-US" sz="36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de la </a:t>
                      </a:r>
                      <a:r>
                        <a:rPr lang="en-US" sz="36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falta</a:t>
                      </a:r>
                      <a:r>
                        <a:rPr lang="en-US" sz="36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de </a:t>
                      </a:r>
                      <a:r>
                        <a:rPr lang="en-US" sz="36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planeación</a:t>
                      </a:r>
                      <a:endParaRPr lang="en-US" sz="3600" kern="100" dirty="0"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 (Body CS)"/>
                      </a:endParaRPr>
                    </a:p>
                    <a:p>
                      <a:pPr marL="0" marR="0">
                        <a:buNone/>
                        <a:tabLst>
                          <a:tab pos="295910" algn="l"/>
                        </a:tabLst>
                      </a:pPr>
                      <a:r>
                        <a:rPr lang="en-US" sz="36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 </a:t>
                      </a:r>
                    </a:p>
                    <a:p>
                      <a:pPr marL="0" marR="0">
                        <a:buNone/>
                        <a:tabLst>
                          <a:tab pos="295910" algn="l"/>
                        </a:tabLst>
                      </a:pPr>
                      <a:r>
                        <a:rPr lang="en-US" sz="36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√ </a:t>
                      </a:r>
                      <a:r>
                        <a:rPr lang="en-US" sz="36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Desanimo</a:t>
                      </a:r>
                      <a:r>
                        <a:rPr lang="en-US" sz="36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</a:t>
                      </a:r>
                      <a:r>
                        <a:rPr lang="en-US" sz="36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en</a:t>
                      </a:r>
                      <a:r>
                        <a:rPr lang="en-US" sz="36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</a:t>
                      </a:r>
                      <a:r>
                        <a:rPr lang="en-US" sz="36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el</a:t>
                      </a:r>
                      <a:r>
                        <a:rPr lang="en-US" sz="36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pueblo.</a:t>
                      </a:r>
                    </a:p>
                    <a:p>
                      <a:pPr marL="0" marR="0">
                        <a:buNone/>
                        <a:tabLst>
                          <a:tab pos="295910" algn="l"/>
                        </a:tabLst>
                      </a:pPr>
                      <a:r>
                        <a:rPr lang="en-US" sz="36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√ No </a:t>
                      </a:r>
                      <a:r>
                        <a:rPr lang="en-US" sz="36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sabían</a:t>
                      </a:r>
                      <a:r>
                        <a:rPr lang="en-US" sz="36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</a:t>
                      </a:r>
                      <a:r>
                        <a:rPr lang="en-US" sz="36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como</a:t>
                      </a:r>
                      <a:r>
                        <a:rPr lang="en-US" sz="36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</a:t>
                      </a:r>
                    </a:p>
                    <a:p>
                      <a:pPr marL="0" marR="0">
                        <a:buNone/>
                        <a:tabLst>
                          <a:tab pos="295910" algn="l"/>
                        </a:tabLst>
                      </a:pPr>
                      <a:r>
                        <a:rPr lang="en-US" sz="36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  </a:t>
                      </a:r>
                      <a:r>
                        <a:rPr lang="en-US" sz="36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comenzar</a:t>
                      </a:r>
                      <a:endParaRPr lang="en-US" sz="3600" kern="100" dirty="0"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 (Body CS)"/>
                      </a:endParaRPr>
                    </a:p>
                    <a:p>
                      <a:pPr marL="0" marR="0">
                        <a:buNone/>
                        <a:tabLst>
                          <a:tab pos="295910" algn="l"/>
                        </a:tabLst>
                      </a:pPr>
                      <a:r>
                        <a:rPr lang="en-US" sz="36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√ Estaban </a:t>
                      </a:r>
                      <a:r>
                        <a:rPr lang="en-US" sz="36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desunidos</a:t>
                      </a:r>
                      <a:endParaRPr lang="en-US" sz="3600" kern="100" dirty="0"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 (Body CS)"/>
                      </a:endParaRPr>
                    </a:p>
                    <a:p>
                      <a:pPr marL="0" marR="0">
                        <a:buNone/>
                        <a:tabLst>
                          <a:tab pos="295910" algn="l"/>
                        </a:tabLst>
                      </a:pPr>
                      <a:r>
                        <a:rPr lang="en-US" sz="36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√ 70 </a:t>
                      </a:r>
                      <a:r>
                        <a:rPr lang="en-US" sz="36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años</a:t>
                      </a:r>
                      <a:r>
                        <a:rPr lang="en-US" sz="36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sin </a:t>
                      </a:r>
                      <a:r>
                        <a:rPr lang="en-US" sz="36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edificar</a:t>
                      </a:r>
                      <a:endParaRPr lang="en-US" sz="3600" kern="100" dirty="0"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 (Body CS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133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500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92552FB-8D71-C6DA-1933-C58920276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290224"/>
              </p:ext>
            </p:extLst>
          </p:nvPr>
        </p:nvGraphicFramePr>
        <p:xfrm>
          <a:off x="594610" y="502920"/>
          <a:ext cx="11002780" cy="5852160"/>
        </p:xfrm>
        <a:graphic>
          <a:graphicData uri="http://schemas.openxmlformats.org/drawingml/2006/table">
            <a:tbl>
              <a:tblPr firstRow="1" firstCol="1" bandRow="1"/>
              <a:tblGrid>
                <a:gridCol w="5501390">
                  <a:extLst>
                    <a:ext uri="{9D8B030D-6E8A-4147-A177-3AD203B41FA5}">
                      <a16:colId xmlns:a16="http://schemas.microsoft.com/office/drawing/2014/main" val="3979455301"/>
                    </a:ext>
                  </a:extLst>
                </a:gridCol>
                <a:gridCol w="5501390">
                  <a:extLst>
                    <a:ext uri="{9D8B030D-6E8A-4147-A177-3AD203B41FA5}">
                      <a16:colId xmlns:a16="http://schemas.microsoft.com/office/drawing/2014/main" val="2063889410"/>
                    </a:ext>
                  </a:extLst>
                </a:gridCol>
              </a:tblGrid>
              <a:tr h="5486400">
                <a:tc>
                  <a:txBody>
                    <a:bodyPr/>
                    <a:lstStyle/>
                    <a:p>
                      <a:pPr marL="0" marR="0">
                        <a:buNone/>
                        <a:tabLst>
                          <a:tab pos="295910" algn="l"/>
                        </a:tabLst>
                      </a:pP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 </a:t>
                      </a:r>
                    </a:p>
                    <a:p>
                      <a:pPr marL="0" marR="0">
                        <a:buNone/>
                        <a:tabLst>
                          <a:tab pos="295910" algn="l"/>
                        </a:tabLst>
                      </a:pP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El pastor </a:t>
                      </a:r>
                      <a:r>
                        <a:rPr lang="en-US" sz="32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que</a:t>
                      </a: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planifica</a:t>
                      </a: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:</a:t>
                      </a:r>
                    </a:p>
                    <a:p>
                      <a:pPr marL="0" marR="0">
                        <a:buNone/>
                        <a:tabLst>
                          <a:tab pos="295910" algn="l"/>
                        </a:tabLst>
                      </a:pP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 </a:t>
                      </a:r>
                    </a:p>
                    <a:p>
                      <a:pPr marL="0" marR="0">
                        <a:buNone/>
                        <a:tabLst>
                          <a:tab pos="295910" algn="l"/>
                        </a:tabLst>
                      </a:pP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- Es </a:t>
                      </a:r>
                      <a:r>
                        <a:rPr lang="en-US" sz="32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constantemente</a:t>
                      </a: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en</a:t>
                      </a: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una</a:t>
                      </a: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dirección</a:t>
                      </a: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.</a:t>
                      </a:r>
                    </a:p>
                    <a:p>
                      <a:pPr marL="0" marR="0">
                        <a:buNone/>
                        <a:tabLst>
                          <a:tab pos="295910" algn="l"/>
                        </a:tabLst>
                      </a:pP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- Los </a:t>
                      </a:r>
                      <a:r>
                        <a:rPr lang="en-US" sz="32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proyectos</a:t>
                      </a: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se </a:t>
                      </a:r>
                      <a:r>
                        <a:rPr lang="en-US" sz="32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terminan</a:t>
                      </a: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.</a:t>
                      </a:r>
                    </a:p>
                    <a:p>
                      <a:pPr marL="0" marR="0">
                        <a:buNone/>
                        <a:tabLst>
                          <a:tab pos="295910" algn="l"/>
                        </a:tabLst>
                      </a:pP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- Genera </a:t>
                      </a:r>
                      <a:r>
                        <a:rPr lang="en-US" sz="32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motivación</a:t>
                      </a: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en</a:t>
                      </a: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los</a:t>
                      </a: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líderes</a:t>
                      </a: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.</a:t>
                      </a:r>
                    </a:p>
                    <a:p>
                      <a:pPr marL="0" marR="0">
                        <a:buNone/>
                        <a:tabLst>
                          <a:tab pos="295910" algn="l"/>
                        </a:tabLst>
                      </a:pP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- </a:t>
                      </a:r>
                      <a:r>
                        <a:rPr lang="en-US" sz="32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Fortalece</a:t>
                      </a: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la confianza de la </a:t>
                      </a:r>
                      <a:r>
                        <a:rPr lang="en-US" sz="32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congregación</a:t>
                      </a: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.</a:t>
                      </a:r>
                    </a:p>
                    <a:p>
                      <a:pPr marL="0" marR="0">
                        <a:buNone/>
                        <a:tabLst>
                          <a:tab pos="295910" algn="l"/>
                        </a:tabLst>
                      </a:pP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  <a:tabLst>
                          <a:tab pos="295910" algn="l"/>
                        </a:tabLst>
                      </a:pP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 </a:t>
                      </a:r>
                    </a:p>
                    <a:p>
                      <a:pPr marL="0" marR="0">
                        <a:buNone/>
                        <a:tabLst>
                          <a:tab pos="295910" algn="l"/>
                        </a:tabLst>
                      </a:pP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El pastor </a:t>
                      </a:r>
                      <a:r>
                        <a:rPr lang="en-US" sz="32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que</a:t>
                      </a: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no </a:t>
                      </a:r>
                      <a:r>
                        <a:rPr lang="en-US" sz="32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planifica</a:t>
                      </a: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:</a:t>
                      </a:r>
                    </a:p>
                    <a:p>
                      <a:pPr marL="0" marR="0">
                        <a:buNone/>
                        <a:tabLst>
                          <a:tab pos="295910" algn="l"/>
                        </a:tabLst>
                      </a:pP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 </a:t>
                      </a:r>
                    </a:p>
                    <a:p>
                      <a:pPr marL="0" marR="0">
                        <a:buNone/>
                        <a:tabLst>
                          <a:tab pos="295910" algn="l"/>
                        </a:tabLst>
                      </a:pP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- Cambia </a:t>
                      </a:r>
                      <a:r>
                        <a:rPr lang="en-US" sz="32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constantemente</a:t>
                      </a: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de </a:t>
                      </a:r>
                      <a:r>
                        <a:rPr lang="en-US" sz="32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dirección</a:t>
                      </a: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.</a:t>
                      </a:r>
                    </a:p>
                    <a:p>
                      <a:pPr marL="0" marR="0">
                        <a:buNone/>
                        <a:tabLst>
                          <a:tab pos="295910" algn="l"/>
                        </a:tabLst>
                      </a:pP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- </a:t>
                      </a:r>
                      <a:r>
                        <a:rPr lang="en-US" sz="32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Inicia</a:t>
                      </a: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proyectos</a:t>
                      </a: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que</a:t>
                      </a: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nunca</a:t>
                      </a: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termina.</a:t>
                      </a:r>
                    </a:p>
                    <a:p>
                      <a:pPr marL="0" marR="0">
                        <a:buNone/>
                        <a:tabLst>
                          <a:tab pos="295910" algn="l"/>
                        </a:tabLst>
                      </a:pP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- Genera </a:t>
                      </a:r>
                      <a:r>
                        <a:rPr lang="en-US" sz="32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frustración</a:t>
                      </a: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en</a:t>
                      </a: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los</a:t>
                      </a: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</a:t>
                      </a:r>
                      <a:r>
                        <a:rPr lang="en-US" sz="32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líderes</a:t>
                      </a: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.</a:t>
                      </a:r>
                    </a:p>
                    <a:p>
                      <a:pPr marL="0" marR="0">
                        <a:buNone/>
                        <a:tabLst>
                          <a:tab pos="295910" algn="l"/>
                        </a:tabLst>
                      </a:pP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- </a:t>
                      </a:r>
                      <a:r>
                        <a:rPr lang="en-US" sz="32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Debilita</a:t>
                      </a: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 la confianza de la </a:t>
                      </a:r>
                      <a:r>
                        <a:rPr lang="en-US" sz="3200" kern="100" dirty="0" err="1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congregación</a:t>
                      </a: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.</a:t>
                      </a:r>
                    </a:p>
                    <a:p>
                      <a:pPr marL="0" marR="0">
                        <a:buNone/>
                        <a:tabLst>
                          <a:tab pos="295910" algn="l"/>
                        </a:tabLst>
                      </a:pPr>
                      <a:r>
                        <a:rPr lang="en-US" sz="3200" kern="100" dirty="0">
                          <a:effectLst/>
                          <a:latin typeface="Helvetica" pitchFamily="2" charset="0"/>
                          <a:ea typeface="Aptos" panose="020B0004020202020204" pitchFamily="34" charset="0"/>
                          <a:cs typeface="Times New Roman (Body CS)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061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690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BC69-54B6-3D07-2FA9-E18422D5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489"/>
            <a:ext cx="10515600" cy="264951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El </a:t>
            </a:r>
            <a:r>
              <a:rPr lang="en-US" dirty="0" err="1"/>
              <a:t>logro</a:t>
            </a:r>
            <a:r>
              <a:rPr lang="en-US" dirty="0"/>
              <a:t> de </a:t>
            </a:r>
            <a:r>
              <a:rPr lang="en-US" dirty="0" err="1"/>
              <a:t>objetivos</a:t>
            </a:r>
            <a:r>
              <a:rPr lang="en-US" dirty="0"/>
              <a:t> no </a:t>
            </a:r>
            <a:r>
              <a:rPr lang="en-US" dirty="0" err="1"/>
              <a:t>estará</a:t>
            </a:r>
            <a:r>
              <a:rPr lang="en-US" dirty="0"/>
              <a:t> </a:t>
            </a:r>
            <a:r>
              <a:rPr lang="en-US" dirty="0" err="1"/>
              <a:t>necesariamente</a:t>
            </a:r>
            <a:r>
              <a:rPr lang="en-US" dirty="0"/>
              <a:t> </a:t>
            </a:r>
            <a:r>
              <a:rPr lang="en-US" dirty="0" err="1"/>
              <a:t>sujeto</a:t>
            </a:r>
            <a:r>
              <a:rPr lang="en-US" dirty="0"/>
              <a:t> a las </a:t>
            </a:r>
            <a:r>
              <a:rPr lang="en-US" dirty="0" err="1"/>
              <a:t>circunstancias</a:t>
            </a:r>
            <a:r>
              <a:rPr lang="en-US" dirty="0"/>
              <a:t>, </a:t>
            </a:r>
            <a:r>
              <a:rPr lang="en-US" dirty="0" err="1"/>
              <a:t>sino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bien a la </a:t>
            </a:r>
            <a:r>
              <a:rPr lang="en-US" dirty="0" err="1"/>
              <a:t>planificación</a:t>
            </a:r>
            <a:r>
              <a:rPr lang="en-US" dirty="0"/>
              <a:t> </a:t>
            </a:r>
            <a:r>
              <a:rPr lang="en-US" dirty="0" err="1"/>
              <a:t>establecida</a:t>
            </a:r>
            <a:r>
              <a:rPr lang="en-US" dirty="0"/>
              <a:t>.</a:t>
            </a:r>
            <a:br>
              <a:rPr lang="en-US" dirty="0"/>
            </a:br>
            <a:endParaRPr lang="es-ES_tradnl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E76F0CD-FA5B-5353-3FDA-66A514E69AC1}"/>
              </a:ext>
            </a:extLst>
          </p:cNvPr>
          <p:cNvSpPr txBox="1">
            <a:spLocks/>
          </p:cNvSpPr>
          <p:nvPr/>
        </p:nvSpPr>
        <p:spPr>
          <a:xfrm>
            <a:off x="838200" y="3732551"/>
            <a:ext cx="10515600" cy="2217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La </a:t>
            </a:r>
            <a:r>
              <a:rPr lang="en-US" dirty="0" err="1"/>
              <a:t>dependencia</a:t>
            </a:r>
            <a:r>
              <a:rPr lang="en-US" dirty="0"/>
              <a:t> del Espíritu Santo no </a:t>
            </a:r>
            <a:r>
              <a:rPr lang="en-US" dirty="0" err="1"/>
              <a:t>elimina</a:t>
            </a:r>
            <a:r>
              <a:rPr lang="en-US" dirty="0"/>
              <a:t> la </a:t>
            </a:r>
            <a:r>
              <a:rPr lang="en-US" dirty="0" err="1"/>
              <a:t>necesidad</a:t>
            </a:r>
            <a:r>
              <a:rPr lang="en-US" dirty="0"/>
              <a:t> de </a:t>
            </a:r>
            <a:r>
              <a:rPr lang="en-US" dirty="0" err="1"/>
              <a:t>planificar</a:t>
            </a:r>
            <a:r>
              <a:rPr lang="en-US" dirty="0"/>
              <a:t>. La </a:t>
            </a:r>
            <a:r>
              <a:rPr lang="en-US" dirty="0" err="1"/>
              <a:t>fe</a:t>
            </a:r>
            <a:r>
              <a:rPr lang="en-US" dirty="0"/>
              <a:t> y la </a:t>
            </a:r>
            <a:r>
              <a:rPr lang="en-US" dirty="0" err="1"/>
              <a:t>planificación</a:t>
            </a:r>
            <a:r>
              <a:rPr lang="en-US" dirty="0"/>
              <a:t> no son </a:t>
            </a:r>
            <a:r>
              <a:rPr lang="en-US" dirty="0" err="1"/>
              <a:t>enemigas</a:t>
            </a:r>
            <a:r>
              <a:rPr lang="en-US" dirty="0"/>
              <a:t>; son </a:t>
            </a:r>
            <a:r>
              <a:rPr lang="en-US" dirty="0" err="1"/>
              <a:t>aliadas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5840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58BDB-2CBE-BD80-8E37-4A802DF46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3806"/>
            <a:ext cx="10515600" cy="222817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III- PLANIFICAS PROYECTOS O ADMINISTRAS CRISIS. </a:t>
            </a:r>
            <a:br>
              <a:rPr lang="en-US" dirty="0"/>
            </a:b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72876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966F-3BF2-84CC-3ECA-EBED1158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3298"/>
            <a:ext cx="10515600" cy="3598706"/>
          </a:xfrm>
        </p:spPr>
        <p:txBody>
          <a:bodyPr>
            <a:normAutofit/>
          </a:bodyPr>
          <a:lstStyle/>
          <a:p>
            <a:r>
              <a:rPr lang="en-US" b="1" dirty="0" err="1"/>
              <a:t>Proverbios</a:t>
            </a:r>
            <a:r>
              <a:rPr lang="en-US" b="1" dirty="0"/>
              <a:t> 21:5</a:t>
            </a:r>
            <a:br>
              <a:rPr lang="en-US" dirty="0"/>
            </a:br>
            <a:r>
              <a:rPr lang="en-US" dirty="0"/>
              <a:t>"Los </a:t>
            </a:r>
            <a:r>
              <a:rPr lang="en-US" dirty="0" err="1"/>
              <a:t>pensamientos</a:t>
            </a:r>
            <a:r>
              <a:rPr lang="en-US" dirty="0"/>
              <a:t> del </a:t>
            </a:r>
            <a:r>
              <a:rPr lang="en-US" dirty="0" err="1"/>
              <a:t>diligente</a:t>
            </a:r>
            <a:r>
              <a:rPr lang="en-US" dirty="0"/>
              <a:t> </a:t>
            </a:r>
            <a:r>
              <a:rPr lang="en-US" dirty="0" err="1"/>
              <a:t>ciertamente</a:t>
            </a:r>
            <a:r>
              <a:rPr lang="en-US" dirty="0"/>
              <a:t> </a:t>
            </a:r>
            <a:r>
              <a:rPr lang="en-US" dirty="0" err="1"/>
              <a:t>tienden</a:t>
            </a:r>
            <a:r>
              <a:rPr lang="en-US" dirty="0"/>
              <a:t> a la </a:t>
            </a:r>
            <a:r>
              <a:rPr lang="en-US" dirty="0" err="1"/>
              <a:t>abundancia</a:t>
            </a:r>
            <a:r>
              <a:rPr lang="en-US" dirty="0"/>
              <a:t>; mas </a:t>
            </a:r>
            <a:r>
              <a:rPr lang="en-US" dirty="0" err="1"/>
              <a:t>todo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apresura</a:t>
            </a:r>
            <a:r>
              <a:rPr lang="en-US" dirty="0"/>
              <a:t> </a:t>
            </a:r>
            <a:r>
              <a:rPr lang="en-US" dirty="0" err="1"/>
              <a:t>alocadamente</a:t>
            </a:r>
            <a:r>
              <a:rPr lang="en-US" dirty="0"/>
              <a:t>, de </a:t>
            </a:r>
            <a:r>
              <a:rPr lang="en-US" dirty="0" err="1"/>
              <a:t>cierto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a la </a:t>
            </a:r>
            <a:r>
              <a:rPr lang="en-US" dirty="0" err="1"/>
              <a:t>pobreza</a:t>
            </a:r>
            <a:r>
              <a:rPr lang="en-US" dirty="0"/>
              <a:t>."</a:t>
            </a:r>
            <a:endParaRPr lang="es-ES_tradnl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2227B8F-9F03-C9C7-B3E2-570DE1DCC19F}"/>
              </a:ext>
            </a:extLst>
          </p:cNvPr>
          <p:cNvSpPr txBox="1">
            <a:spLocks/>
          </p:cNvSpPr>
          <p:nvPr/>
        </p:nvSpPr>
        <p:spPr>
          <a:xfrm>
            <a:off x="838200" y="665996"/>
            <a:ext cx="10515600" cy="1547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El pastor </a:t>
            </a:r>
            <a:r>
              <a:rPr lang="en-US" dirty="0" err="1"/>
              <a:t>que</a:t>
            </a:r>
            <a:r>
              <a:rPr lang="en-US" dirty="0"/>
              <a:t> no </a:t>
            </a:r>
            <a:r>
              <a:rPr lang="en-US" dirty="0" err="1"/>
              <a:t>planifica</a:t>
            </a:r>
            <a:r>
              <a:rPr lang="en-US" dirty="0"/>
              <a:t> termina </a:t>
            </a:r>
            <a:r>
              <a:rPr lang="en-US" dirty="0" err="1"/>
              <a:t>administrando</a:t>
            </a:r>
            <a:r>
              <a:rPr lang="en-US" dirty="0"/>
              <a:t> crisis.</a:t>
            </a:r>
          </a:p>
        </p:txBody>
      </p:sp>
    </p:spTree>
    <p:extLst>
      <p:ext uri="{BB962C8B-B14F-4D97-AF65-F5344CB8AC3E}">
        <p14:creationId xmlns:p14="http://schemas.microsoft.com/office/powerpoint/2010/main" val="2989059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AAD431-7E19-9FEC-C8F5-8D01448E7501}"/>
              </a:ext>
            </a:extLst>
          </p:cNvPr>
          <p:cNvSpPr txBox="1"/>
          <p:nvPr/>
        </p:nvSpPr>
        <p:spPr>
          <a:xfrm>
            <a:off x="1172840" y="586822"/>
            <a:ext cx="10180960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</a:rPr>
              <a:t>BENEFICIOS PRÁCTICOS DE LA PLANIFICACIÓN PASTORAL</a:t>
            </a:r>
            <a:endParaRPr lang="en-US" sz="3200" dirty="0">
              <a:effectLst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32FB690-298B-3FF0-BCF4-56ADC02CA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627577"/>
              </p:ext>
            </p:extLst>
          </p:nvPr>
        </p:nvGraphicFramePr>
        <p:xfrm>
          <a:off x="1079399" y="2734056"/>
          <a:ext cx="10121594" cy="348386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060797">
                  <a:extLst>
                    <a:ext uri="{9D8B030D-6E8A-4147-A177-3AD203B41FA5}">
                      <a16:colId xmlns:a16="http://schemas.microsoft.com/office/drawing/2014/main" val="2903111512"/>
                    </a:ext>
                  </a:extLst>
                </a:gridCol>
                <a:gridCol w="5060797">
                  <a:extLst>
                    <a:ext uri="{9D8B030D-6E8A-4147-A177-3AD203B41FA5}">
                      <a16:colId xmlns:a16="http://schemas.microsoft.com/office/drawing/2014/main" val="1537528060"/>
                    </a:ext>
                  </a:extLst>
                </a:gridCol>
              </a:tblGrid>
              <a:tr h="387096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900" kern="100">
                          <a:effectLst/>
                        </a:rPr>
                        <a:t>Pastor que Planifica</a:t>
                      </a:r>
                      <a:endParaRPr lang="en-US" sz="1900" kern="100"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 (Body CS)"/>
                      </a:endParaRPr>
                    </a:p>
                  </a:txBody>
                  <a:tcPr marL="15459" marR="15459" marT="15459" marB="15459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900" kern="100">
                          <a:effectLst/>
                        </a:rPr>
                        <a:t>Pastor que No Planifica</a:t>
                      </a:r>
                      <a:endParaRPr lang="en-US" sz="1900" kern="100"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 (Body CS)"/>
                      </a:endParaRPr>
                    </a:p>
                  </a:txBody>
                  <a:tcPr marL="15459" marR="15459" marT="15459" marB="15459" anchor="ctr"/>
                </a:tc>
                <a:extLst>
                  <a:ext uri="{0D108BD9-81ED-4DB2-BD59-A6C34878D82A}">
                    <a16:rowId xmlns:a16="http://schemas.microsoft.com/office/drawing/2014/main" val="687319448"/>
                  </a:ext>
                </a:extLst>
              </a:tr>
              <a:tr h="387096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900" kern="100">
                          <a:effectLst/>
                        </a:rPr>
                        <a:t>Tiene visión clara</a:t>
                      </a:r>
                      <a:endParaRPr lang="en-US" sz="1900" kern="100"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 (Body CS)"/>
                      </a:endParaRPr>
                    </a:p>
                  </a:txBody>
                  <a:tcPr marL="15459" marR="15459" marT="15459" marB="15459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900" kern="100">
                          <a:effectLst/>
                        </a:rPr>
                        <a:t>Vive apagando incendios</a:t>
                      </a:r>
                      <a:endParaRPr lang="en-US" sz="1900" kern="100"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 (Body CS)"/>
                      </a:endParaRPr>
                    </a:p>
                  </a:txBody>
                  <a:tcPr marL="15459" marR="15459" marT="15459" marB="15459" anchor="ctr"/>
                </a:tc>
                <a:extLst>
                  <a:ext uri="{0D108BD9-81ED-4DB2-BD59-A6C34878D82A}">
                    <a16:rowId xmlns:a16="http://schemas.microsoft.com/office/drawing/2014/main" val="4218816819"/>
                  </a:ext>
                </a:extLst>
              </a:tr>
              <a:tr h="387096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900" kern="100">
                          <a:effectLst/>
                        </a:rPr>
                        <a:t>Desarrolla líderes</a:t>
                      </a:r>
                      <a:endParaRPr lang="en-US" sz="1900" kern="100"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 (Body CS)"/>
                      </a:endParaRPr>
                    </a:p>
                  </a:txBody>
                  <a:tcPr marL="15459" marR="15459" marT="15459" marB="15459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900" kern="100">
                          <a:effectLst/>
                        </a:rPr>
                        <a:t>Centraliza todo</a:t>
                      </a:r>
                      <a:endParaRPr lang="en-US" sz="1900" kern="100"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 (Body CS)"/>
                      </a:endParaRPr>
                    </a:p>
                  </a:txBody>
                  <a:tcPr marL="15459" marR="15459" marT="15459" marB="15459" anchor="ctr"/>
                </a:tc>
                <a:extLst>
                  <a:ext uri="{0D108BD9-81ED-4DB2-BD59-A6C34878D82A}">
                    <a16:rowId xmlns:a16="http://schemas.microsoft.com/office/drawing/2014/main" val="131035988"/>
                  </a:ext>
                </a:extLst>
              </a:tr>
              <a:tr h="387096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900" kern="100">
                          <a:effectLst/>
                        </a:rPr>
                        <a:t>Aprovecha mejor el tiempo</a:t>
                      </a:r>
                      <a:endParaRPr lang="en-US" sz="1900" kern="100"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 (Body CS)"/>
                      </a:endParaRPr>
                    </a:p>
                  </a:txBody>
                  <a:tcPr marL="15459" marR="15459" marT="15459" marB="15459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900" kern="100">
                          <a:effectLst/>
                        </a:rPr>
                        <a:t>Pierde tiempo constantemente</a:t>
                      </a:r>
                      <a:endParaRPr lang="en-US" sz="1900" kern="100"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 (Body CS)"/>
                      </a:endParaRPr>
                    </a:p>
                  </a:txBody>
                  <a:tcPr marL="15459" marR="15459" marT="15459" marB="15459" anchor="ctr"/>
                </a:tc>
                <a:extLst>
                  <a:ext uri="{0D108BD9-81ED-4DB2-BD59-A6C34878D82A}">
                    <a16:rowId xmlns:a16="http://schemas.microsoft.com/office/drawing/2014/main" val="2138713584"/>
                  </a:ext>
                </a:extLst>
              </a:tr>
              <a:tr h="387096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900" kern="100">
                          <a:effectLst/>
                        </a:rPr>
                        <a:t>Reduce el estrés</a:t>
                      </a:r>
                      <a:endParaRPr lang="en-US" sz="1900" kern="100"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 (Body CS)"/>
                      </a:endParaRPr>
                    </a:p>
                  </a:txBody>
                  <a:tcPr marL="15459" marR="15459" marT="15459" marB="15459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900" kern="100">
                          <a:effectLst/>
                        </a:rPr>
                        <a:t>Vive bajo presión</a:t>
                      </a:r>
                      <a:endParaRPr lang="en-US" sz="1900" kern="100"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 (Body CS)"/>
                      </a:endParaRPr>
                    </a:p>
                  </a:txBody>
                  <a:tcPr marL="15459" marR="15459" marT="15459" marB="15459" anchor="ctr"/>
                </a:tc>
                <a:extLst>
                  <a:ext uri="{0D108BD9-81ED-4DB2-BD59-A6C34878D82A}">
                    <a16:rowId xmlns:a16="http://schemas.microsoft.com/office/drawing/2014/main" val="3312505420"/>
                  </a:ext>
                </a:extLst>
              </a:tr>
              <a:tr h="387096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900" kern="100">
                          <a:effectLst/>
                        </a:rPr>
                        <a:t>Termina proyectos</a:t>
                      </a:r>
                      <a:endParaRPr lang="en-US" sz="1900" kern="100"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 (Body CS)"/>
                      </a:endParaRPr>
                    </a:p>
                  </a:txBody>
                  <a:tcPr marL="15459" marR="15459" marT="15459" marB="15459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900" kern="100">
                          <a:effectLst/>
                        </a:rPr>
                        <a:t>Deja proyectos inconclusos</a:t>
                      </a:r>
                      <a:endParaRPr lang="en-US" sz="1900" kern="100"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 (Body CS)"/>
                      </a:endParaRPr>
                    </a:p>
                  </a:txBody>
                  <a:tcPr marL="15459" marR="15459" marT="15459" marB="15459" anchor="ctr"/>
                </a:tc>
                <a:extLst>
                  <a:ext uri="{0D108BD9-81ED-4DB2-BD59-A6C34878D82A}">
                    <a16:rowId xmlns:a16="http://schemas.microsoft.com/office/drawing/2014/main" val="949790234"/>
                  </a:ext>
                </a:extLst>
              </a:tr>
              <a:tr h="387096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900" kern="100">
                          <a:effectLst/>
                        </a:rPr>
                        <a:t>Prepara sucesores</a:t>
                      </a:r>
                      <a:endParaRPr lang="en-US" sz="1900" kern="100"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 (Body CS)"/>
                      </a:endParaRPr>
                    </a:p>
                  </a:txBody>
                  <a:tcPr marL="15459" marR="15459" marT="15459" marB="15459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900" kern="100">
                          <a:effectLst/>
                        </a:rPr>
                        <a:t>Genera dependencia personal</a:t>
                      </a:r>
                      <a:endParaRPr lang="en-US" sz="1900" kern="100"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 (Body CS)"/>
                      </a:endParaRPr>
                    </a:p>
                  </a:txBody>
                  <a:tcPr marL="15459" marR="15459" marT="15459" marB="15459" anchor="ctr"/>
                </a:tc>
                <a:extLst>
                  <a:ext uri="{0D108BD9-81ED-4DB2-BD59-A6C34878D82A}">
                    <a16:rowId xmlns:a16="http://schemas.microsoft.com/office/drawing/2014/main" val="117421578"/>
                  </a:ext>
                </a:extLst>
              </a:tr>
              <a:tr h="387096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900" kern="100">
                          <a:effectLst/>
                        </a:rPr>
                        <a:t>Crece de forma saludable</a:t>
                      </a:r>
                      <a:endParaRPr lang="en-US" sz="1900" kern="100"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 (Body CS)"/>
                      </a:endParaRPr>
                    </a:p>
                  </a:txBody>
                  <a:tcPr marL="15459" marR="15459" marT="15459" marB="15459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900" kern="100">
                          <a:effectLst/>
                        </a:rPr>
                        <a:t>Experimenta estancamiento</a:t>
                      </a:r>
                      <a:endParaRPr lang="en-US" sz="1900" kern="100"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 (Body CS)"/>
                      </a:endParaRPr>
                    </a:p>
                  </a:txBody>
                  <a:tcPr marL="15459" marR="15459" marT="15459" marB="15459" anchor="ctr"/>
                </a:tc>
                <a:extLst>
                  <a:ext uri="{0D108BD9-81ED-4DB2-BD59-A6C34878D82A}">
                    <a16:rowId xmlns:a16="http://schemas.microsoft.com/office/drawing/2014/main" val="877469139"/>
                  </a:ext>
                </a:extLst>
              </a:tr>
              <a:tr h="387096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900" kern="100">
                          <a:effectLst/>
                        </a:rPr>
                        <a:t>Tiene metas medibles</a:t>
                      </a:r>
                      <a:endParaRPr lang="en-US" sz="1900" kern="100"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 (Body CS)"/>
                      </a:endParaRPr>
                    </a:p>
                  </a:txBody>
                  <a:tcPr marL="15459" marR="15459" marT="15459" marB="15459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900" kern="100">
                          <a:effectLst/>
                        </a:rPr>
                        <a:t>Carece de dirección definida</a:t>
                      </a:r>
                      <a:endParaRPr lang="en-US" sz="1900" kern="100">
                        <a:effectLst/>
                        <a:latin typeface="Helvetica" pitchFamily="2" charset="0"/>
                        <a:ea typeface="Aptos" panose="020B0004020202020204" pitchFamily="34" charset="0"/>
                        <a:cs typeface="Times New Roman (Body CS)"/>
                      </a:endParaRPr>
                    </a:p>
                  </a:txBody>
                  <a:tcPr marL="15459" marR="15459" marT="15459" marB="15459" anchor="ctr"/>
                </a:tc>
                <a:extLst>
                  <a:ext uri="{0D108BD9-81ED-4DB2-BD59-A6C34878D82A}">
                    <a16:rowId xmlns:a16="http://schemas.microsoft.com/office/drawing/2014/main" val="281313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598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A8682-0F87-353D-BA98-799F35D39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5846"/>
            <a:ext cx="10515600" cy="3405092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Conclusión</a:t>
            </a:r>
            <a:r>
              <a:rPr lang="en-US" b="1" dirty="0"/>
              <a:t>: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La </a:t>
            </a:r>
            <a:r>
              <a:rPr lang="en-US" dirty="0" err="1"/>
              <a:t>diferencia</a:t>
            </a:r>
            <a:r>
              <a:rPr lang="en-US" dirty="0"/>
              <a:t> entre un pastor </a:t>
            </a:r>
            <a:r>
              <a:rPr lang="en-US" dirty="0" err="1"/>
              <a:t>efectivo</a:t>
            </a:r>
            <a:r>
              <a:rPr lang="en-US" dirty="0"/>
              <a:t> y uno </a:t>
            </a:r>
            <a:r>
              <a:rPr lang="en-US" dirty="0" err="1"/>
              <a:t>constantemente</a:t>
            </a:r>
            <a:r>
              <a:rPr lang="en-US" dirty="0"/>
              <a:t> </a:t>
            </a:r>
            <a:r>
              <a:rPr lang="en-US" dirty="0" err="1"/>
              <a:t>agotado</a:t>
            </a:r>
            <a:r>
              <a:rPr lang="en-US" dirty="0"/>
              <a:t> </a:t>
            </a:r>
            <a:r>
              <a:rPr lang="en-US" dirty="0" err="1"/>
              <a:t>muchas</a:t>
            </a:r>
            <a:r>
              <a:rPr lang="en-US" dirty="0"/>
              <a:t> </a:t>
            </a:r>
            <a:r>
              <a:rPr lang="en-US" dirty="0" err="1"/>
              <a:t>veces</a:t>
            </a:r>
            <a:r>
              <a:rPr lang="en-US" dirty="0"/>
              <a:t> no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pasión</a:t>
            </a:r>
            <a:r>
              <a:rPr lang="en-US" dirty="0"/>
              <a:t>, </a:t>
            </a:r>
            <a:r>
              <a:rPr lang="en-US" dirty="0" err="1"/>
              <a:t>sino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planificación</a:t>
            </a:r>
            <a:r>
              <a:rPr lang="en-US" dirty="0"/>
              <a:t>.</a:t>
            </a:r>
            <a:br>
              <a:rPr lang="en-US" dirty="0"/>
            </a:b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7065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C0A69-6B2D-FCC2-21BF-4BF8DFC92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8680"/>
            <a:ext cx="10515600" cy="5189220"/>
          </a:xfrm>
        </p:spPr>
        <p:txBody>
          <a:bodyPr/>
          <a:lstStyle/>
          <a:p>
            <a:pPr algn="ctr"/>
            <a:r>
              <a:rPr lang="en-US" dirty="0" err="1"/>
              <a:t>Éxodo</a:t>
            </a:r>
            <a:r>
              <a:rPr lang="en-US" dirty="0"/>
              <a:t> 18:14 ¿</a:t>
            </a:r>
            <a:r>
              <a:rPr lang="en-US" dirty="0" err="1"/>
              <a:t>Qué</a:t>
            </a:r>
            <a:r>
              <a:rPr lang="en-US" dirty="0"/>
              <a:t> es 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haces</a:t>
            </a:r>
            <a:r>
              <a:rPr lang="en-US" dirty="0"/>
              <a:t> </a:t>
            </a:r>
            <a:r>
              <a:rPr lang="en-US" dirty="0" err="1"/>
              <a:t>tú</a:t>
            </a:r>
            <a:r>
              <a:rPr lang="en-US" dirty="0"/>
              <a:t> con </a:t>
            </a:r>
            <a:r>
              <a:rPr lang="en-US" dirty="0" err="1"/>
              <a:t>el</a:t>
            </a:r>
            <a:r>
              <a:rPr lang="en-US" dirty="0"/>
              <a:t> pueblo? ¿Por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sientas</a:t>
            </a:r>
            <a:r>
              <a:rPr lang="en-US" dirty="0"/>
              <a:t> </a:t>
            </a:r>
            <a:r>
              <a:rPr lang="en-US" dirty="0" err="1"/>
              <a:t>tú</a:t>
            </a:r>
            <a:r>
              <a:rPr lang="en-US" dirty="0"/>
              <a:t> solo, y </a:t>
            </a:r>
            <a:r>
              <a:rPr lang="en-US" dirty="0" err="1"/>
              <a:t>todo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pueblo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delante</a:t>
            </a:r>
            <a:r>
              <a:rPr lang="en-US" dirty="0"/>
              <a:t> de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la </a:t>
            </a:r>
            <a:r>
              <a:rPr lang="en-US" dirty="0" err="1"/>
              <a:t>mañana</a:t>
            </a:r>
            <a:r>
              <a:rPr lang="en-US" dirty="0"/>
              <a:t> hasta la </a:t>
            </a:r>
            <a:r>
              <a:rPr lang="en-US" dirty="0" err="1"/>
              <a:t>tarde</a:t>
            </a:r>
            <a:r>
              <a:rPr lang="en-US" dirty="0"/>
              <a:t>?  vss. 17 …No </a:t>
            </a:r>
            <a:r>
              <a:rPr lang="en-US" dirty="0" err="1"/>
              <a:t>está</a:t>
            </a:r>
            <a:r>
              <a:rPr lang="en-US" dirty="0"/>
              <a:t> bien lo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haces</a:t>
            </a:r>
            <a:r>
              <a:rPr lang="en-US" dirty="0"/>
              <a:t>. 18 </a:t>
            </a:r>
            <a:r>
              <a:rPr lang="en-US" dirty="0" err="1"/>
              <a:t>Desfallecerás</a:t>
            </a:r>
            <a:r>
              <a:rPr lang="en-US" dirty="0"/>
              <a:t> del </a:t>
            </a:r>
            <a:r>
              <a:rPr lang="en-US" dirty="0" err="1"/>
              <a:t>todo</a:t>
            </a:r>
            <a:r>
              <a:rPr lang="en-US" dirty="0"/>
              <a:t>, </a:t>
            </a:r>
            <a:r>
              <a:rPr lang="en-US" dirty="0" err="1"/>
              <a:t>tú</a:t>
            </a:r>
            <a:r>
              <a:rPr lang="en-US" dirty="0"/>
              <a:t>, y también </a:t>
            </a:r>
            <a:r>
              <a:rPr lang="en-US" dirty="0" err="1"/>
              <a:t>este</a:t>
            </a:r>
            <a:r>
              <a:rPr lang="en-US" dirty="0"/>
              <a:t> pueblo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contigo</a:t>
            </a:r>
            <a:r>
              <a:rPr lang="en-US" dirty="0"/>
              <a:t>; </a:t>
            </a:r>
            <a:r>
              <a:rPr lang="en-US" dirty="0" err="1"/>
              <a:t>porque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trabajo</a:t>
            </a:r>
            <a:r>
              <a:rPr lang="en-US" dirty="0"/>
              <a:t> es </a:t>
            </a:r>
            <a:r>
              <a:rPr lang="en-US" dirty="0" err="1"/>
              <a:t>demasiado</a:t>
            </a:r>
            <a:r>
              <a:rPr lang="en-US" dirty="0"/>
              <a:t> </a:t>
            </a:r>
            <a:r>
              <a:rPr lang="en-US" dirty="0" err="1"/>
              <a:t>pesado</a:t>
            </a:r>
            <a:r>
              <a:rPr lang="en-US" dirty="0"/>
              <a:t> para </a:t>
            </a:r>
            <a:r>
              <a:rPr lang="en-US" dirty="0" err="1"/>
              <a:t>ti</a:t>
            </a:r>
            <a:r>
              <a:rPr lang="en-US" dirty="0"/>
              <a:t>; no </a:t>
            </a:r>
            <a:r>
              <a:rPr lang="en-US" dirty="0" err="1"/>
              <a:t>podrás</a:t>
            </a:r>
            <a:r>
              <a:rPr lang="en-US" dirty="0"/>
              <a:t> </a:t>
            </a:r>
            <a:r>
              <a:rPr lang="en-US" dirty="0" err="1"/>
              <a:t>hacerlo</a:t>
            </a:r>
            <a:r>
              <a:rPr lang="en-US" dirty="0"/>
              <a:t> </a:t>
            </a:r>
            <a:r>
              <a:rPr lang="en-US" dirty="0" err="1"/>
              <a:t>tú</a:t>
            </a:r>
            <a:r>
              <a:rPr lang="en-US" dirty="0"/>
              <a:t> solo.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4054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460A1-241C-0040-85C9-CF648CC81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727A5-1DB7-FCEE-DF17-0F20FDD6A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8680"/>
            <a:ext cx="10515600" cy="5189220"/>
          </a:xfrm>
        </p:spPr>
        <p:txBody>
          <a:bodyPr/>
          <a:lstStyle/>
          <a:p>
            <a:pPr algn="ctr"/>
            <a:r>
              <a:rPr lang="en-US" b="1" dirty="0"/>
              <a:t>I - MOISES UN EJEMPLO DE FALTA DE PLANEACION.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52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F4B5C-487E-3016-46DC-DB2DC250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40" y="516890"/>
            <a:ext cx="11224260" cy="176085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— Jetro </a:t>
            </a:r>
            <a:r>
              <a:rPr lang="en-US" b="1" dirty="0" err="1"/>
              <a:t>observó</a:t>
            </a:r>
            <a:r>
              <a:rPr lang="en-US" b="1" dirty="0"/>
              <a:t> </a:t>
            </a:r>
            <a:r>
              <a:rPr lang="en-US" b="1" dirty="0" err="1"/>
              <a:t>que</a:t>
            </a:r>
            <a:r>
              <a:rPr lang="en-US" b="1" dirty="0"/>
              <a:t> Moisés </a:t>
            </a:r>
            <a:r>
              <a:rPr lang="en-US" b="1" dirty="0" err="1"/>
              <a:t>estaba</a:t>
            </a:r>
            <a:r>
              <a:rPr lang="en-US" b="1" dirty="0"/>
              <a:t> </a:t>
            </a:r>
            <a:r>
              <a:rPr lang="en-US" b="1" dirty="0" err="1"/>
              <a:t>agotándose</a:t>
            </a:r>
            <a:r>
              <a:rPr lang="en-US" b="1" dirty="0"/>
              <a:t>.</a:t>
            </a:r>
            <a:endParaRPr lang="es-ES_tradnl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BC6428-A4C2-B788-C1E7-284C42AF3C8D}"/>
              </a:ext>
            </a:extLst>
          </p:cNvPr>
          <p:cNvSpPr txBox="1">
            <a:spLocks/>
          </p:cNvSpPr>
          <p:nvPr/>
        </p:nvSpPr>
        <p:spPr>
          <a:xfrm>
            <a:off x="598170" y="2094865"/>
            <a:ext cx="11224260" cy="1760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El </a:t>
            </a:r>
            <a:r>
              <a:rPr lang="en-US" dirty="0" err="1"/>
              <a:t>problema</a:t>
            </a:r>
            <a:r>
              <a:rPr lang="en-US" dirty="0"/>
              <a:t>:</a:t>
            </a:r>
          </a:p>
          <a:p>
            <a:pPr algn="ctr"/>
            <a:r>
              <a:rPr lang="en-US" dirty="0" err="1"/>
              <a:t>Éxodo</a:t>
            </a:r>
            <a:r>
              <a:rPr lang="en-US" dirty="0"/>
              <a:t> 18:13-18 "</a:t>
            </a:r>
            <a:r>
              <a:rPr lang="en-US" dirty="0" err="1"/>
              <a:t>Desfallecerás</a:t>
            </a:r>
            <a:r>
              <a:rPr lang="en-US" dirty="0"/>
              <a:t> del </a:t>
            </a:r>
            <a:r>
              <a:rPr lang="en-US" dirty="0" err="1"/>
              <a:t>todo</a:t>
            </a:r>
            <a:r>
              <a:rPr lang="en-US" dirty="0"/>
              <a:t>, </a:t>
            </a:r>
            <a:r>
              <a:rPr lang="en-US" dirty="0" err="1"/>
              <a:t>tú</a:t>
            </a:r>
            <a:r>
              <a:rPr lang="en-US" dirty="0"/>
              <a:t> y también </a:t>
            </a:r>
            <a:r>
              <a:rPr lang="en-US" dirty="0" err="1"/>
              <a:t>este</a:t>
            </a:r>
            <a:r>
              <a:rPr lang="en-US" dirty="0"/>
              <a:t> pueblo."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555BC8-7F74-33D0-E3B0-4EFB3FDB5BF9}"/>
              </a:ext>
            </a:extLst>
          </p:cNvPr>
          <p:cNvSpPr txBox="1">
            <a:spLocks/>
          </p:cNvSpPr>
          <p:nvPr/>
        </p:nvSpPr>
        <p:spPr>
          <a:xfrm>
            <a:off x="662940" y="4168775"/>
            <a:ext cx="11224260" cy="1760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La </a:t>
            </a:r>
            <a:r>
              <a:rPr lang="en-US" dirty="0" err="1"/>
              <a:t>solución</a:t>
            </a:r>
            <a:r>
              <a:rPr lang="en-US" dirty="0"/>
              <a:t>:</a:t>
            </a:r>
          </a:p>
          <a:p>
            <a:r>
              <a:rPr lang="en-US" dirty="0" err="1"/>
              <a:t>Éxodo</a:t>
            </a:r>
            <a:r>
              <a:rPr lang="en-US" dirty="0"/>
              <a:t> 18:21-23 ” </a:t>
            </a:r>
            <a:r>
              <a:rPr lang="en-US" dirty="0" err="1"/>
              <a:t>Así</a:t>
            </a:r>
            <a:r>
              <a:rPr lang="en-US" dirty="0"/>
              <a:t> </a:t>
            </a:r>
            <a:r>
              <a:rPr lang="en-US" dirty="0" err="1"/>
              <a:t>aliviarás</a:t>
            </a:r>
            <a:r>
              <a:rPr lang="en-US" dirty="0"/>
              <a:t> la carga de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, y la </a:t>
            </a:r>
            <a:r>
              <a:rPr lang="en-US" dirty="0" err="1"/>
              <a:t>llevarán</a:t>
            </a:r>
            <a:r>
              <a:rPr lang="en-US" dirty="0"/>
              <a:t> </a:t>
            </a:r>
            <a:r>
              <a:rPr lang="en-US" dirty="0" err="1"/>
              <a:t>ellos</a:t>
            </a:r>
            <a:r>
              <a:rPr lang="en-US" dirty="0"/>
              <a:t> </a:t>
            </a:r>
            <a:r>
              <a:rPr lang="en-US" dirty="0" err="1"/>
              <a:t>contigo</a:t>
            </a:r>
            <a:r>
              <a:rPr lang="en-US" dirty="0"/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381548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010BB-3EDF-6CAA-93EE-56FF3F884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54439"/>
            <a:ext cx="5181600" cy="5322524"/>
          </a:xfrm>
        </p:spPr>
        <p:txBody>
          <a:bodyPr>
            <a:normAutofit/>
          </a:bodyPr>
          <a:lstStyle/>
          <a:p>
            <a:r>
              <a:rPr lang="en-US" sz="3600" dirty="0"/>
              <a:t>Un pastor </a:t>
            </a:r>
            <a:r>
              <a:rPr lang="en-US" sz="3600" dirty="0" err="1"/>
              <a:t>que</a:t>
            </a:r>
            <a:r>
              <a:rPr lang="en-US" sz="3600" dirty="0"/>
              <a:t> </a:t>
            </a:r>
            <a:r>
              <a:rPr lang="en-US" sz="3600" dirty="0" err="1"/>
              <a:t>planifica</a:t>
            </a:r>
            <a:r>
              <a:rPr lang="en-US" sz="3600" dirty="0"/>
              <a:t>: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 err="1"/>
              <a:t>Desarrolla</a:t>
            </a:r>
            <a:r>
              <a:rPr lang="en-US" sz="3600" dirty="0"/>
              <a:t> </a:t>
            </a:r>
            <a:r>
              <a:rPr lang="en-US" sz="3600" dirty="0" err="1"/>
              <a:t>líderes</a:t>
            </a:r>
            <a:r>
              <a:rPr lang="en-US" sz="3600" dirty="0"/>
              <a:t>. </a:t>
            </a:r>
          </a:p>
          <a:p>
            <a:r>
              <a:rPr lang="en-US" sz="3600" dirty="0" err="1"/>
              <a:t>Delega</a:t>
            </a:r>
            <a:r>
              <a:rPr lang="en-US" sz="3600" dirty="0"/>
              <a:t> </a:t>
            </a:r>
            <a:r>
              <a:rPr lang="en-US" sz="3600" dirty="0" err="1"/>
              <a:t>funciones</a:t>
            </a:r>
            <a:r>
              <a:rPr lang="en-US" sz="3600" dirty="0"/>
              <a:t>. </a:t>
            </a:r>
          </a:p>
          <a:p>
            <a:r>
              <a:rPr lang="en-US" sz="3600" dirty="0" err="1"/>
              <a:t>Organiza</a:t>
            </a:r>
            <a:r>
              <a:rPr lang="en-US" sz="3600" dirty="0"/>
              <a:t> </a:t>
            </a:r>
            <a:r>
              <a:rPr lang="en-US" sz="3600" dirty="0" err="1"/>
              <a:t>ministerios</a:t>
            </a:r>
            <a:r>
              <a:rPr lang="en-US" sz="3600" dirty="0"/>
              <a:t>. </a:t>
            </a:r>
          </a:p>
          <a:p>
            <a:r>
              <a:rPr lang="en-US" sz="3600" dirty="0" err="1"/>
              <a:t>Multiplica</a:t>
            </a:r>
            <a:r>
              <a:rPr lang="en-US" sz="3600" dirty="0"/>
              <a:t> </a:t>
            </a:r>
            <a:r>
              <a:rPr lang="en-US" sz="3600" dirty="0" err="1"/>
              <a:t>su</a:t>
            </a:r>
            <a:r>
              <a:rPr lang="en-US" sz="3600" dirty="0"/>
              <a:t> </a:t>
            </a:r>
            <a:r>
              <a:rPr lang="en-US" sz="3600" dirty="0" err="1"/>
              <a:t>influencia</a:t>
            </a:r>
            <a:r>
              <a:rPr lang="en-US" sz="3600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27C83-05D7-25C8-6A15-10C2BBB45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54439"/>
            <a:ext cx="5181600" cy="5322524"/>
          </a:xfrm>
        </p:spPr>
        <p:txBody>
          <a:bodyPr>
            <a:normAutofit/>
          </a:bodyPr>
          <a:lstStyle/>
          <a:p>
            <a:r>
              <a:rPr lang="en-US" sz="3600" dirty="0"/>
              <a:t>Un pastor </a:t>
            </a:r>
            <a:r>
              <a:rPr lang="en-US" sz="3600" dirty="0" err="1"/>
              <a:t>que</a:t>
            </a:r>
            <a:r>
              <a:rPr lang="en-US" sz="3600" dirty="0"/>
              <a:t> no </a:t>
            </a:r>
            <a:r>
              <a:rPr lang="en-US" sz="3600" dirty="0" err="1"/>
              <a:t>planifica</a:t>
            </a:r>
            <a:r>
              <a:rPr lang="en-US" sz="3600" dirty="0"/>
              <a:t>: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Se </a:t>
            </a:r>
            <a:r>
              <a:rPr lang="en-US" sz="3600" dirty="0" err="1"/>
              <a:t>convierte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cuello</a:t>
            </a:r>
            <a:r>
              <a:rPr lang="en-US" sz="3600" dirty="0"/>
              <a:t> de </a:t>
            </a:r>
            <a:r>
              <a:rPr lang="en-US" sz="3600" dirty="0" err="1"/>
              <a:t>botella</a:t>
            </a:r>
            <a:r>
              <a:rPr lang="en-US" sz="3600" dirty="0"/>
              <a:t>. </a:t>
            </a:r>
          </a:p>
          <a:p>
            <a:r>
              <a:rPr lang="en-US" sz="3600" dirty="0" err="1"/>
              <a:t>Experimenta</a:t>
            </a:r>
            <a:r>
              <a:rPr lang="en-US" sz="3600" dirty="0"/>
              <a:t> </a:t>
            </a:r>
            <a:r>
              <a:rPr lang="en-US" sz="3600" dirty="0" err="1"/>
              <a:t>agotamiento</a:t>
            </a:r>
            <a:r>
              <a:rPr lang="en-US" sz="3600" dirty="0"/>
              <a:t>. </a:t>
            </a:r>
          </a:p>
          <a:p>
            <a:r>
              <a:rPr lang="en-US" sz="3600" dirty="0" err="1"/>
              <a:t>Limita</a:t>
            </a:r>
            <a:r>
              <a:rPr lang="en-US" sz="3600" dirty="0"/>
              <a:t> </a:t>
            </a:r>
            <a:r>
              <a:rPr lang="en-US" sz="3600" dirty="0" err="1"/>
              <a:t>el</a:t>
            </a:r>
            <a:r>
              <a:rPr lang="en-US" sz="3600" dirty="0"/>
              <a:t> </a:t>
            </a:r>
            <a:r>
              <a:rPr lang="en-US" sz="3600" dirty="0" err="1"/>
              <a:t>crecimiento</a:t>
            </a:r>
            <a:r>
              <a:rPr lang="en-US" sz="3600" dirty="0"/>
              <a:t> de la </a:t>
            </a:r>
            <a:r>
              <a:rPr lang="en-US" sz="3600" dirty="0" err="1"/>
              <a:t>iglesia</a:t>
            </a:r>
            <a:r>
              <a:rPr lang="en-US" sz="3600" dirty="0"/>
              <a:t>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26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87B3B-02CB-BA84-E514-7A41984F2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7640"/>
            <a:ext cx="10515600" cy="2072332"/>
          </a:xfrm>
        </p:spPr>
        <p:txBody>
          <a:bodyPr>
            <a:normAutofit/>
          </a:bodyPr>
          <a:lstStyle/>
          <a:p>
            <a:pPr algn="r"/>
            <a:r>
              <a:rPr lang="es-ES_tradnl" sz="3600" dirty="0"/>
              <a:t>— “La diferencia entre un pastor efectivo y uno constantemente agotado muchas veces no está en su pasión, sino en su planificación”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85AEAD-2CD1-F63A-9530-A993E31C24AF}"/>
              </a:ext>
            </a:extLst>
          </p:cNvPr>
          <p:cNvSpPr txBox="1"/>
          <p:nvPr/>
        </p:nvSpPr>
        <p:spPr>
          <a:xfrm>
            <a:off x="1036820" y="981539"/>
            <a:ext cx="101183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 </a:t>
            </a:r>
          </a:p>
          <a:p>
            <a:r>
              <a:rPr lang="es-ES_tradnl" sz="3200" dirty="0">
                <a:latin typeface="Helvetica" pitchFamily="2" charset="0"/>
              </a:rPr>
              <a:t>Resultado de la Planificación:</a:t>
            </a:r>
          </a:p>
          <a:p>
            <a:r>
              <a:rPr lang="es-ES_tradnl" sz="3200" dirty="0">
                <a:latin typeface="Helvetica" pitchFamily="2" charset="0"/>
              </a:rPr>
              <a:t>✓ Mayor eficiencia.</a:t>
            </a:r>
          </a:p>
          <a:p>
            <a:r>
              <a:rPr lang="es-ES_tradnl" sz="3200" dirty="0">
                <a:latin typeface="Helvetica" pitchFamily="2" charset="0"/>
              </a:rPr>
              <a:t>✓ Menor desgaste.</a:t>
            </a:r>
          </a:p>
          <a:p>
            <a:r>
              <a:rPr lang="es-ES_tradnl" sz="3200" dirty="0">
                <a:latin typeface="Helvetica" pitchFamily="2" charset="0"/>
              </a:rPr>
              <a:t>✓ Atención adecuada al pueblo.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53416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DBADC-6912-B199-2643-963828033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21BE9-11D5-558E-5F5C-402C45CF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8680"/>
            <a:ext cx="10515600" cy="5189220"/>
          </a:xfrm>
        </p:spPr>
        <p:txBody>
          <a:bodyPr/>
          <a:lstStyle/>
          <a:p>
            <a:pPr algn="ctr"/>
            <a:r>
              <a:rPr lang="en-US" b="1" dirty="0"/>
              <a:t>II - NEHEMÍAS: UN EJEMPLO DE LA PLANIFICACIÓN.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9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8712-BF53-23C7-02A8-E122F69E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25" y="545006"/>
            <a:ext cx="11317573" cy="57658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Nehemias 2:7 </a:t>
            </a:r>
            <a:r>
              <a:rPr lang="en-US" sz="4000" dirty="0" err="1"/>
              <a:t>Además</a:t>
            </a:r>
            <a:r>
              <a:rPr lang="en-US" sz="4000" dirty="0"/>
              <a:t> </a:t>
            </a:r>
            <a:r>
              <a:rPr lang="en-US" sz="4000" dirty="0" err="1"/>
              <a:t>dije</a:t>
            </a:r>
            <a:r>
              <a:rPr lang="en-US" sz="4000" dirty="0"/>
              <a:t> al </a:t>
            </a:r>
            <a:r>
              <a:rPr lang="en-US" sz="4000" dirty="0" err="1"/>
              <a:t>rey</a:t>
            </a:r>
            <a:r>
              <a:rPr lang="en-US" sz="4000" dirty="0"/>
              <a:t>: Si le place al </a:t>
            </a:r>
            <a:r>
              <a:rPr lang="en-US" sz="4000" dirty="0" err="1"/>
              <a:t>rey</a:t>
            </a:r>
            <a:r>
              <a:rPr lang="en-US" sz="4000" dirty="0"/>
              <a:t>, </a:t>
            </a:r>
            <a:br>
              <a:rPr lang="en-US" sz="4000" dirty="0"/>
            </a:br>
            <a:r>
              <a:rPr lang="en-US" sz="4000" b="1" dirty="0"/>
              <a:t>I. </a:t>
            </a:r>
            <a:r>
              <a:rPr lang="en-US" sz="4000" dirty="0" err="1"/>
              <a:t>que</a:t>
            </a:r>
            <a:r>
              <a:rPr lang="en-US" sz="4000" dirty="0"/>
              <a:t> se me den cartas para </a:t>
            </a:r>
            <a:r>
              <a:rPr lang="en-US" sz="4000" dirty="0" err="1"/>
              <a:t>los</a:t>
            </a:r>
            <a:r>
              <a:rPr lang="en-US" sz="4000" dirty="0"/>
              <a:t> </a:t>
            </a:r>
            <a:r>
              <a:rPr lang="en-US" sz="4000" dirty="0" err="1"/>
              <a:t>gobernadores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al </a:t>
            </a:r>
            <a:r>
              <a:rPr lang="en-US" sz="4000" dirty="0" err="1"/>
              <a:t>otro</a:t>
            </a:r>
            <a:r>
              <a:rPr lang="en-US" sz="4000" dirty="0"/>
              <a:t> </a:t>
            </a:r>
            <a:r>
              <a:rPr lang="en-US" sz="4000" dirty="0" err="1"/>
              <a:t>lado</a:t>
            </a:r>
            <a:r>
              <a:rPr lang="en-US" sz="4000" dirty="0"/>
              <a:t> del </a:t>
            </a:r>
            <a:r>
              <a:rPr lang="en-US" sz="4000" dirty="0" err="1"/>
              <a:t>río</a:t>
            </a:r>
            <a:r>
              <a:rPr lang="en-US" sz="4000" dirty="0"/>
              <a:t>, </a:t>
            </a:r>
            <a:br>
              <a:rPr lang="en-US" sz="4000" dirty="0"/>
            </a:br>
            <a:r>
              <a:rPr lang="en-US" sz="4000" b="1" dirty="0"/>
              <a:t>II. </a:t>
            </a:r>
            <a:r>
              <a:rPr lang="en-US" sz="4000" dirty="0"/>
              <a:t>para </a:t>
            </a:r>
            <a:r>
              <a:rPr lang="en-US" sz="4000" dirty="0" err="1"/>
              <a:t>que</a:t>
            </a:r>
            <a:r>
              <a:rPr lang="en-US" sz="4000" dirty="0"/>
              <a:t> me </a:t>
            </a:r>
            <a:r>
              <a:rPr lang="en-US" sz="4000" dirty="0" err="1"/>
              <a:t>franqueen</a:t>
            </a:r>
            <a:r>
              <a:rPr lang="en-US" sz="4000" dirty="0"/>
              <a:t> </a:t>
            </a:r>
            <a:r>
              <a:rPr lang="en-US" sz="4000" dirty="0" err="1"/>
              <a:t>el</a:t>
            </a:r>
            <a:r>
              <a:rPr lang="en-US" sz="4000" dirty="0"/>
              <a:t> paso hasta </a:t>
            </a:r>
            <a:r>
              <a:rPr lang="en-US" sz="4000" dirty="0" err="1"/>
              <a:t>que</a:t>
            </a:r>
            <a:r>
              <a:rPr lang="en-US" sz="4000" dirty="0"/>
              <a:t> </a:t>
            </a:r>
            <a:r>
              <a:rPr lang="en-US" sz="4000" dirty="0" err="1"/>
              <a:t>llegue</a:t>
            </a:r>
            <a:r>
              <a:rPr lang="en-US" sz="4000" dirty="0"/>
              <a:t> a Judá; </a:t>
            </a:r>
            <a:br>
              <a:rPr lang="en-US" sz="4000" dirty="0"/>
            </a:br>
            <a:r>
              <a:rPr lang="en-US" sz="4000" b="1" dirty="0"/>
              <a:t>III. </a:t>
            </a:r>
            <a:r>
              <a:rPr lang="en-US" sz="4000" dirty="0"/>
              <a:t>vs. 8 y carta para Asaf </a:t>
            </a:r>
            <a:r>
              <a:rPr lang="en-US" sz="4000" dirty="0" err="1"/>
              <a:t>guarda</a:t>
            </a:r>
            <a:r>
              <a:rPr lang="en-US" sz="4000" dirty="0"/>
              <a:t> del bosque del </a:t>
            </a:r>
            <a:r>
              <a:rPr lang="en-US" sz="4000" dirty="0" err="1"/>
              <a:t>rey</a:t>
            </a:r>
            <a:r>
              <a:rPr lang="en-US" sz="4000" dirty="0"/>
              <a:t>,</a:t>
            </a:r>
            <a:br>
              <a:rPr lang="en-US" sz="4000" dirty="0"/>
            </a:br>
            <a:r>
              <a:rPr lang="en-US" sz="4000" b="1" dirty="0"/>
              <a:t>IV. </a:t>
            </a:r>
            <a:r>
              <a:rPr lang="en-US" sz="4000" dirty="0"/>
              <a:t>para </a:t>
            </a:r>
            <a:r>
              <a:rPr lang="en-US" sz="4000" dirty="0" err="1"/>
              <a:t>que</a:t>
            </a:r>
            <a:r>
              <a:rPr lang="en-US" sz="4000" dirty="0"/>
              <a:t> me </a:t>
            </a:r>
            <a:r>
              <a:rPr lang="en-US" sz="4000" dirty="0" err="1"/>
              <a:t>dé</a:t>
            </a:r>
            <a:r>
              <a:rPr lang="en-US" sz="4000" dirty="0"/>
              <a:t> </a:t>
            </a:r>
            <a:r>
              <a:rPr lang="en-US" sz="4000" dirty="0" err="1"/>
              <a:t>madera</a:t>
            </a:r>
            <a:r>
              <a:rPr lang="en-US" sz="4000" dirty="0"/>
              <a:t> para </a:t>
            </a:r>
            <a:r>
              <a:rPr lang="en-US" sz="4000" dirty="0" err="1"/>
              <a:t>enmaderar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las </a:t>
            </a:r>
            <a:r>
              <a:rPr lang="en-US" sz="4000" dirty="0" err="1"/>
              <a:t>puertas</a:t>
            </a:r>
            <a:r>
              <a:rPr lang="en-US" sz="4000" dirty="0"/>
              <a:t> del palacio de la casa, </a:t>
            </a:r>
            <a:br>
              <a:rPr lang="en-US" sz="4000" dirty="0"/>
            </a:br>
            <a:r>
              <a:rPr lang="en-US" sz="4000" b="1" dirty="0"/>
              <a:t>V. </a:t>
            </a:r>
            <a:r>
              <a:rPr lang="en-US" sz="4000" dirty="0"/>
              <a:t>y para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muro</a:t>
            </a:r>
            <a:r>
              <a:rPr lang="en-US" sz="4000" dirty="0"/>
              <a:t> de la ciudad, </a:t>
            </a:r>
            <a:br>
              <a:rPr lang="en-US" sz="4000" dirty="0"/>
            </a:br>
            <a:r>
              <a:rPr lang="en-US" sz="4000" b="1" dirty="0"/>
              <a:t>VI. </a:t>
            </a:r>
            <a:r>
              <a:rPr lang="en-US" sz="4000" dirty="0"/>
              <a:t>y la casa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que</a:t>
            </a:r>
            <a:r>
              <a:rPr lang="en-US" sz="4000" dirty="0"/>
              <a:t> </a:t>
            </a:r>
            <a:r>
              <a:rPr lang="en-US" sz="4000" dirty="0" err="1"/>
              <a:t>yo</a:t>
            </a:r>
            <a:r>
              <a:rPr lang="en-US" sz="4000" dirty="0"/>
              <a:t> </a:t>
            </a:r>
            <a:r>
              <a:rPr lang="en-US" sz="4000" dirty="0" err="1"/>
              <a:t>estaré</a:t>
            </a:r>
            <a:r>
              <a:rPr lang="en-US" sz="4000" dirty="0"/>
              <a:t>. </a:t>
            </a:r>
            <a:br>
              <a:rPr lang="en-US" sz="4000" dirty="0"/>
            </a:br>
            <a:r>
              <a:rPr lang="en-US" sz="4000" dirty="0"/>
              <a:t>Y me lo </a:t>
            </a:r>
            <a:r>
              <a:rPr lang="en-US" sz="4000" dirty="0" err="1"/>
              <a:t>concedió</a:t>
            </a:r>
            <a:r>
              <a:rPr lang="en-US" sz="4000" dirty="0"/>
              <a:t>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rey</a:t>
            </a:r>
            <a:r>
              <a:rPr lang="en-US" sz="4000" dirty="0"/>
              <a:t>, </a:t>
            </a:r>
            <a:r>
              <a:rPr lang="en-US" sz="4000" dirty="0" err="1"/>
              <a:t>según</a:t>
            </a:r>
            <a:r>
              <a:rPr lang="en-US" sz="4000" dirty="0"/>
              <a:t> la </a:t>
            </a:r>
            <a:r>
              <a:rPr lang="en-US" sz="4000" dirty="0" err="1"/>
              <a:t>benéfica</a:t>
            </a:r>
            <a:r>
              <a:rPr lang="en-US" sz="4000" dirty="0"/>
              <a:t> mano de mi Dios </a:t>
            </a:r>
            <a:r>
              <a:rPr lang="en-US" sz="4000" dirty="0" err="1"/>
              <a:t>sobre</a:t>
            </a:r>
            <a:r>
              <a:rPr lang="en-US" sz="4000" dirty="0"/>
              <a:t> </a:t>
            </a:r>
            <a:r>
              <a:rPr lang="en-US" sz="4000" dirty="0" err="1"/>
              <a:t>mí</a:t>
            </a:r>
            <a:r>
              <a:rPr lang="en-US" sz="4000" dirty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50813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10C7A-6FA1-E960-2F69-D5EEFAB0A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C09A1-DAB2-F420-E712-23B6458D5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13" y="739879"/>
            <a:ext cx="11317573" cy="1718508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Nehemías</a:t>
            </a:r>
            <a:r>
              <a:rPr lang="en-US" b="1" dirty="0"/>
              <a:t> no </a:t>
            </a:r>
            <a:r>
              <a:rPr lang="en-US" b="1" dirty="0" err="1"/>
              <a:t>comenzó</a:t>
            </a:r>
            <a:r>
              <a:rPr lang="en-US" b="1" dirty="0"/>
              <a:t> </a:t>
            </a:r>
            <a:r>
              <a:rPr lang="en-US" b="1" dirty="0" err="1"/>
              <a:t>construyendo</a:t>
            </a:r>
            <a:r>
              <a:rPr lang="en-US" b="1" dirty="0"/>
              <a:t>. </a:t>
            </a:r>
            <a:r>
              <a:rPr lang="en-US" b="1" dirty="0" err="1"/>
              <a:t>Comenzo</a:t>
            </a:r>
            <a:r>
              <a:rPr lang="en-US" b="1" dirty="0"/>
              <a:t> </a:t>
            </a:r>
            <a:r>
              <a:rPr lang="en-US" b="1" dirty="0" err="1"/>
              <a:t>planeando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A26AB0-B612-DD72-7320-25E177A5BC98}"/>
              </a:ext>
            </a:extLst>
          </p:cNvPr>
          <p:cNvSpPr txBox="1">
            <a:spLocks/>
          </p:cNvSpPr>
          <p:nvPr/>
        </p:nvSpPr>
        <p:spPr>
          <a:xfrm>
            <a:off x="437213" y="2728210"/>
            <a:ext cx="11317573" cy="3389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Primero:</a:t>
            </a:r>
          </a:p>
          <a:p>
            <a:r>
              <a:rPr lang="en-US" dirty="0"/>
              <a:t>	- </a:t>
            </a:r>
            <a:r>
              <a:rPr lang="en-US" dirty="0" err="1"/>
              <a:t>Oró</a:t>
            </a:r>
            <a:r>
              <a:rPr lang="en-US" dirty="0"/>
              <a:t>.</a:t>
            </a:r>
          </a:p>
          <a:p>
            <a:r>
              <a:rPr lang="en-US" dirty="0"/>
              <a:t>	- </a:t>
            </a:r>
            <a:r>
              <a:rPr lang="en-US" dirty="0" err="1"/>
              <a:t>Analizó</a:t>
            </a:r>
            <a:r>
              <a:rPr lang="en-US" dirty="0"/>
              <a:t> la </a:t>
            </a:r>
            <a:r>
              <a:rPr lang="en-US" dirty="0" err="1"/>
              <a:t>situación</a:t>
            </a:r>
            <a:r>
              <a:rPr lang="en-US" dirty="0"/>
              <a:t>.</a:t>
            </a:r>
          </a:p>
          <a:p>
            <a:r>
              <a:rPr lang="en-US" dirty="0"/>
              <a:t>	- </a:t>
            </a:r>
            <a:r>
              <a:rPr lang="en-US" dirty="0" err="1"/>
              <a:t>Diseñó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estrategia</a:t>
            </a:r>
            <a:r>
              <a:rPr lang="en-US" dirty="0"/>
              <a:t>.</a:t>
            </a:r>
          </a:p>
          <a:p>
            <a:r>
              <a:rPr lang="en-US" dirty="0"/>
              <a:t>	- </a:t>
            </a:r>
            <a:r>
              <a:rPr lang="en-US" dirty="0" err="1"/>
              <a:t>Asignó</a:t>
            </a:r>
            <a:r>
              <a:rPr lang="en-US" dirty="0"/>
              <a:t> </a:t>
            </a:r>
            <a:r>
              <a:rPr lang="en-US" dirty="0" err="1"/>
              <a:t>responsabilidades</a:t>
            </a:r>
            <a:r>
              <a:rPr lang="en-US" dirty="0"/>
              <a:t>.</a:t>
            </a:r>
          </a:p>
          <a:p>
            <a:r>
              <a:rPr lang="en-US" dirty="0"/>
              <a:t>	- </a:t>
            </a:r>
            <a:r>
              <a:rPr lang="en-US" dirty="0" err="1"/>
              <a:t>Supervisó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progreso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4346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690</Words>
  <Application>Microsoft Macintosh PowerPoint</Application>
  <PresentationFormat>Widescreen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Helvetica</vt:lpstr>
      <vt:lpstr>Segoe UI Symbol</vt:lpstr>
      <vt:lpstr>Office Theme</vt:lpstr>
      <vt:lpstr>PowerPoint Presentation</vt:lpstr>
      <vt:lpstr>Éxodo 18:14 ¿Qué es esto que haces tú con el pueblo? ¿Por qué te sientas tú solo, y todo el pueblo está delante de ti desde la mañana hasta la tarde?  vss. 17 …No está bien lo que haces. 18 Desfallecerás del todo, tú, y también este pueblo que está contigo; porque el trabajo es demasiado pesado para ti; no podrás hacerlo tú solo.</vt:lpstr>
      <vt:lpstr>I - MOISES UN EJEMPLO DE FALTA DE PLANEACION. </vt:lpstr>
      <vt:lpstr>— Jetro observó que Moisés estaba agotándose.</vt:lpstr>
      <vt:lpstr>PowerPoint Presentation</vt:lpstr>
      <vt:lpstr>— “La diferencia entre un pastor efectivo y uno constantemente agotado muchas veces no está en su pasión, sino en su planificación”</vt:lpstr>
      <vt:lpstr>II - NEHEMÍAS: UN EJEMPLO DE LA PLANIFICACIÓN. </vt:lpstr>
      <vt:lpstr>Nehemias 2:7 Además dije al rey: Si le place al rey,  I. que se me den cartas para los gobernadores  al otro lado del río,  II. para que me franqueen el paso hasta que llegue a Judá;  III. vs. 8 y carta para Asaf guarda del bosque del rey, IV. para que me dé madera para enmaderar  las puertas del palacio de la casa,  V. y para el muro de la ciudad,  VI. y la casa en que yo estaré.  Y me lo concedió el rey, según la benéfica mano de mi Dios sobre mí.</vt:lpstr>
      <vt:lpstr>Nehemías no comenzó construyendo. Comenzo planeando.</vt:lpstr>
      <vt:lpstr>PowerPoint Presentation</vt:lpstr>
      <vt:lpstr>PowerPoint Presentation</vt:lpstr>
      <vt:lpstr>El logro de objetivos no estará necesariamente sujeto a las circunstancias, sino más bien a la planificación establecida. </vt:lpstr>
      <vt:lpstr>III- PLANIFICAS PROYECTOS O ADMINISTRAS CRISIS.  </vt:lpstr>
      <vt:lpstr>Proverbios 21:5 "Los pensamientos del diligente ciertamente tienden a la abundancia; mas todo el que se apresura alocadamente, de cierto va a la pobreza."</vt:lpstr>
      <vt:lpstr>PowerPoint Presentation</vt:lpstr>
      <vt:lpstr>Conclusión:   La diferencia entre un pastor efectivo y uno constantemente agotado muchas veces no está en su pasión, sino en su planificación.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Armando Tamez</dc:creator>
  <cp:lastModifiedBy>Alex Tarin</cp:lastModifiedBy>
  <cp:revision>12</cp:revision>
  <dcterms:created xsi:type="dcterms:W3CDTF">2026-06-08T16:10:26Z</dcterms:created>
  <dcterms:modified xsi:type="dcterms:W3CDTF">2026-06-08T21:00:33Z</dcterms:modified>
</cp:coreProperties>
</file>