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23.xml" ContentType="application/vnd.openxmlformats-officedocument.presentationml.slide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8" r:id="rId29"/>
    <p:sldId id="277" r:id="rId23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Relationship Id="rId29" Type="http://schemas.openxmlformats.org/officeDocument/2006/relationships/slide" Target="slides/slide23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6726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?>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?>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?>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?>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?>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?>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?>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?>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0" y="8686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580644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1024128"/>
            <a:ext cx="121615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ESCUELA DE FORMACIÓN PASTORAL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731520" y="1536192"/>
            <a:ext cx="10698480" cy="14630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La </a:t>
            </a:r>
            <a:r>
              <a:rPr lang="en-US" sz="52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Disciplina</a:t>
            </a:r>
            <a:r>
              <a:rPr lang="en-US" sz="5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 de la Oración</a:t>
            </a:r>
            <a:endParaRPr lang="en-US" sz="5200" dirty="0"/>
          </a:p>
        </p:txBody>
      </p:sp>
      <p:sp>
        <p:nvSpPr>
          <p:cNvPr id="8" name="Text 5"/>
          <p:cNvSpPr/>
          <p:nvPr/>
        </p:nvSpPr>
        <p:spPr>
          <a:xfrm>
            <a:off x="731520" y="3127248"/>
            <a:ext cx="1069848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 </a:t>
            </a:r>
            <a:endParaRPr lang="en-US" sz="2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Hablar a los hombres por Dios es algo grande, pero hablar a Dios por los hombres es aún mayor.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E.M. Bounds, El Poder a través de la Oración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Prioridad Apostólica y Su Consecuencia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Hechos 6:4 — la oración listada primero, antes del ministerio de la Palabra. “No también” es “Primero.”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cultura de oración de una congregación es establecida por quién es el pastor en privado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Solo el 16% de los pastores está satisfecho con su vida de oración. Usted está construyendo ahora los hábitos que llevará al ministerio.</a:t>
            </a:r>
            <a:endParaRPr lang="en-US" sz="2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TRES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La Oración Hace al Hombre Que Ora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Corintios 3:18</a:t>
            </a:r>
            <a:endParaRPr lang="en-US" sz="1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30352"/>
            <a:ext cx="11155680" cy="5276088"/>
          </a:xfrm>
          <a:prstGeom prst="rect">
            <a:avLst/>
          </a:prstGeom>
          <a:solidFill>
            <a:srgbClr val="061A33">
              <a:alpha val="7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530352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94944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 Corintios 3:18 — Transformado al Contemplar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822960" y="1316736"/>
            <a:ext cx="10515600" cy="4306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"Nosotros todos, mirando a cara descubierta como en un espejo la gloria del Señor, somos transformados (metamorfoo) de gloria en gloria."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mecanismo no es el esfuerzo ni la disciplina — sino contemplar sostenidamente.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Usted se convierte, con el tiempo, en lo que consistente y atentamente contempla.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Robert Murray M’Cheyne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Ordenado a los 23, muerto a los 29 — </a:t>
            </a:r>
            <a:r>
              <a:rPr lang="en-US" sz="2100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vio</a:t>
            </a: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 Dundee, </a:t>
            </a:r>
            <a:r>
              <a:rPr lang="en-US" sz="2100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Escocia</a:t>
            </a: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 sacudida por un avivamiento en seis años de ministerio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Antes de pronunciar una palabra, las congregaciones sentían que estaban en presencia de alguien que había estado con Dios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Eso no era magnetismo natural. Era lo que años de oración hacen al rostro humano.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un hombre es a solas ante Dios, eso es, y nada más.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Robert Murray M’Cheyne</a:t>
            </a:r>
            <a:endParaRPr lang="en-US" sz="1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púlpito sin el cuarto de oración detrás es un hombre que habla en su propio nombre. La unción, el fervor — estos no se producen en el estudio. Se producen de rodillas.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Atribuido a C.H. Spurgeon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CUATRO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Construyendo la Disciplina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Antes de Que la Necesite</a:t>
            </a:r>
            <a:endParaRPr lang="en-US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Arquitectura del Padre Nuestro — No una Fórmula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 mapa, no una fórmula: Adoración → Entrega → Dependencia → Confesión → Petición →  Alabanza (</a:t>
            </a:r>
            <a:r>
              <a:rPr lang="en-US" sz="2100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Doxología</a:t>
            </a: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)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Comienza con Dios, termina con Dios. Cada petición enmarcada por quién él es.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Müller: primero las Escrituras para el alimento del alma — luego la oración fluye del encuentro.</a:t>
            </a:r>
            <a:endParaRPr lang="en-US" sz="2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Estructura Que Sostiene una Vida de Oración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Tiempo fijo — una cita diaria protegida antes de que el día comience, no ‘cuando pueda’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Lugar fijo — Mateo 6:6: el cuarto interior. La consistencia del lugar entrena la consistencia de la práctica.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pastor promedio ora 39 min/día. Lutero oraba 3 horas. Interceda por su congregación por nombre, específica y persistentemente.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</a:rPr>
              <a:t xml:space="preserve">Una </a:t>
            </a:r>
            <a:r>
              <a:rPr lang="en-US" sz="2500" b="1" dirty="0" err="1">
                <a:solidFill>
                  <a:srgbClr val="C8960C"/>
                </a:solidFill>
                <a:latin typeface="Georgia" pitchFamily="34" charset="0"/>
              </a:rPr>
              <a:t>pregunta</a:t>
            </a:r>
            <a:r>
              <a:rPr lang="en-US" sz="2500" b="1" dirty="0">
                <a:solidFill>
                  <a:srgbClr val="C8960C"/>
                </a:solidFill>
                <a:latin typeface="Georgia" pitchFamily="34" charset="0"/>
              </a:rPr>
              <a:t xml:space="preserve"> </a:t>
            </a:r>
            <a:r>
              <a:rPr lang="en-US" sz="2500" b="1" dirty="0" err="1">
                <a:solidFill>
                  <a:srgbClr val="C8960C"/>
                </a:solidFill>
                <a:latin typeface="Georgia" pitchFamily="34" charset="0"/>
              </a:rPr>
              <a:t>reveladora</a:t>
            </a:r>
            <a:r>
              <a:rPr lang="en-US" sz="2500" b="1" dirty="0">
                <a:solidFill>
                  <a:srgbClr val="C8960C"/>
                </a:solidFill>
                <a:latin typeface="Georgia" pitchFamily="34" charset="0"/>
              </a:rPr>
              <a:t>: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 pudiera pedirle a Jesús que le enseñara una sola cosa, ¿qué le pediría? Los discípulos — que lo vieron predicar, sanar y resucitar muertos — pidieron: ‘Señor, enséñanos a orar’ (Lucas 11:1)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a predicar. No a liderar. No a organizar.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Habían rastreado todo lo visible hasta algo invisible: la comunión con el Padre.</a:t>
            </a:r>
            <a:endParaRPr lang="en-US" sz="2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Dos Modos de Fracaso Que Todo Pastor Debe Conocer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oración como preparación profesional — usar la oración para preparar sermones, no para encontrarse con Dios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oración como actuación — organizada para ser oída por otros, no por Dios (Mateo 6:5)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remedio para ambos: más oración privada. El hombre que se ha encontrado con Dios en secreto no tiene nada que demostrar en público.</a:t>
            </a:r>
            <a:endParaRPr lang="en-US" sz="21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Orar es cambiar. La oración es la vía central que Dios usa para transformarnos. Si no estamos dispuestos a cambiar, abandonaremos la oración como característica notable de nuestras vidas.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Richard Foster, La Celebración de la Disciplina</a:t>
            </a:r>
            <a:endParaRPr lang="en-US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6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822960" y="585216"/>
            <a:ext cx="105156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UNA EXHORTACIÓN PASTORAL</a:t>
            </a:r>
            <a:endParaRPr lang="en-US" sz="1200" dirty="0"/>
          </a:p>
        </p:txBody>
      </p:sp>
      <p:sp>
        <p:nvSpPr>
          <p:cNvPr id="5" name="Shape 2"/>
          <p:cNvSpPr/>
          <p:nvPr/>
        </p:nvSpPr>
        <p:spPr>
          <a:xfrm>
            <a:off x="822960" y="1042416"/>
            <a:ext cx="1051560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822960" y="1188720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Sea el hombre que se reúne con Dios antes de reunirse con ellos.</a:t>
            </a:r>
            <a:endParaRPr lang="en-US" sz="2400" dirty="0"/>
          </a:p>
        </p:txBody>
      </p:sp>
      <p:sp>
        <p:nvSpPr>
          <p:cNvPr id="7" name="Text 4"/>
          <p:cNvSpPr/>
          <p:nvPr/>
        </p:nvSpPr>
        <p:spPr>
          <a:xfrm>
            <a:off x="822960" y="2093976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Levántese antes que ellos.</a:t>
            </a:r>
            <a:endParaRPr lang="en-US" sz="2400" dirty="0"/>
          </a:p>
        </p:txBody>
      </p:sp>
      <p:sp>
        <p:nvSpPr>
          <p:cNvPr id="8" name="Text 5"/>
          <p:cNvSpPr/>
          <p:nvPr/>
        </p:nvSpPr>
        <p:spPr>
          <a:xfrm>
            <a:off x="822960" y="2999232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Ore por ellos por nombre.</a:t>
            </a:r>
            <a:endParaRPr lang="en-US" sz="2400" dirty="0"/>
          </a:p>
        </p:txBody>
      </p:sp>
      <p:sp>
        <p:nvSpPr>
          <p:cNvPr id="9" name="Text 6"/>
          <p:cNvSpPr/>
          <p:nvPr/>
        </p:nvSpPr>
        <p:spPr>
          <a:xfrm>
            <a:off x="822960" y="3904488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Que lo que usted sea en secreto valga la pena llegar a ser.</a:t>
            </a:r>
            <a:endParaRPr lang="en-US" sz="2400" dirty="0"/>
          </a:p>
        </p:txBody>
      </p:sp>
      <p:sp>
        <p:nvSpPr>
          <p:cNvPr id="10" name="Text 7"/>
          <p:cNvSpPr/>
          <p:nvPr/>
        </p:nvSpPr>
        <p:spPr>
          <a:xfrm>
            <a:off x="822960" y="4809744"/>
            <a:ext cx="10515600" cy="905256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4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Ellos merecen un pastor que haya estado con Dios.</a:t>
            </a:r>
            <a:endParaRPr lang="en-US" sz="24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Ejercicio de Aplicación — Antes de Salir, Escriba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 Su hora fija de oración — específica, protegida, antes de que el día comience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 Su lugar fijo — el cuarto interior (Mateo 6:6)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 Tres nombres por los que intercederá esta semana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6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21792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INVESTIGACIÓN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822960" y="987552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La </a:t>
            </a:r>
            <a:r>
              <a:rPr lang="en-US" sz="2200" b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Realidad</a:t>
            </a:r>
            <a:r>
              <a:rPr lang="en-US" sz="2200" b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  </a:t>
            </a:r>
            <a:endParaRPr lang="en-US" sz="2200" dirty="0"/>
          </a:p>
        </p:txBody>
      </p:sp>
      <p:sp>
        <p:nvSpPr>
          <p:cNvPr id="7" name="Shape 4"/>
          <p:cNvSpPr/>
          <p:nvPr/>
        </p:nvSpPr>
        <p:spPr>
          <a:xfrm>
            <a:off x="822960" y="1627632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005840" y="1627632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Solo el 16% de los pastores describe su vida de oración como ‘muy satisfactoria’ — el 37% está insatisfecho</a:t>
            </a:r>
            <a:endParaRPr lang="en-US" sz="2100" dirty="0"/>
          </a:p>
        </p:txBody>
      </p:sp>
      <p:sp>
        <p:nvSpPr>
          <p:cNvPr id="9" name="Shape 6"/>
          <p:cNvSpPr/>
          <p:nvPr/>
        </p:nvSpPr>
        <p:spPr>
          <a:xfrm>
            <a:off x="822960" y="2807208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1005840" y="2807208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pastor promedio ora 39 minutos al día. El 21% ora menos de 15 minutos.</a:t>
            </a:r>
            <a:endParaRPr lang="en-US" sz="2100" dirty="0"/>
          </a:p>
        </p:txBody>
      </p:sp>
      <p:sp>
        <p:nvSpPr>
          <p:cNvPr id="11" name="Shape 8"/>
          <p:cNvSpPr/>
          <p:nvPr/>
        </p:nvSpPr>
        <p:spPr>
          <a:xfrm>
            <a:off x="822960" y="3986784"/>
            <a:ext cx="10515600" cy="1069848"/>
          </a:xfrm>
          <a:prstGeom prst="rect">
            <a:avLst/>
          </a:prstGeom>
          <a:solidFill>
            <a:srgbClr val="061A33">
              <a:alpha val="70000"/>
            </a:srgbClr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1005840" y="3986784"/>
            <a:ext cx="10149840" cy="10698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Los pastores con vidas de oración consistentes reportan tasas de agotamiento significativamente menores y mayor permanencia en el ministerio</a:t>
            </a:r>
            <a:endParaRPr lang="en-US" sz="2100" dirty="0"/>
          </a:p>
        </p:txBody>
      </p:sp>
      <p:sp>
        <p:nvSpPr>
          <p:cNvPr id="13" name="Shape 10"/>
          <p:cNvSpPr/>
          <p:nvPr/>
        </p:nvSpPr>
        <p:spPr>
          <a:xfrm>
            <a:off x="822960" y="5276088"/>
            <a:ext cx="10515600" cy="36576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822960" y="5349240"/>
            <a:ext cx="1051560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i="1" dirty="0">
                <a:solidFill>
                  <a:srgbClr val="F5E9C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Fuente: Ellis Research; Soul Shepherding Pastoral Stress Research; Barna Group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UNO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Realmente Es la Oración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Teología antes de disciplina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4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Text 1"/>
          <p:cNvSpPr/>
          <p:nvPr/>
        </p:nvSpPr>
        <p:spPr>
          <a:xfrm>
            <a:off x="777240" y="347472"/>
            <a:ext cx="1371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l">
              <a:buNone/>
            </a:pPr>
            <a:r>
              <a:rPr lang="en-US" sz="110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11000" dirty="0"/>
          </a:p>
        </p:txBody>
      </p:sp>
      <p:sp>
        <p:nvSpPr>
          <p:cNvPr id="5" name="Text 2"/>
          <p:cNvSpPr/>
          <p:nvPr/>
        </p:nvSpPr>
        <p:spPr>
          <a:xfrm>
            <a:off x="868680" y="1024128"/>
            <a:ext cx="1042416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50000"/>
              </a:lnSpc>
              <a:buNone/>
            </a:pPr>
            <a:r>
              <a:rPr lang="en-US" sz="21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Lo que nos viene a la mente cuando pensamos en Dios es lo más importante de nosotros.</a:t>
            </a:r>
            <a:endParaRPr lang="en-US" sz="2100" dirty="0"/>
          </a:p>
        </p:txBody>
      </p:sp>
      <p:sp>
        <p:nvSpPr>
          <p:cNvPr id="6" name="Shape 3"/>
          <p:cNvSpPr/>
          <p:nvPr/>
        </p:nvSpPr>
        <p:spPr>
          <a:xfrm>
            <a:off x="868680" y="4873752"/>
            <a:ext cx="2377440" cy="50292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868680" y="5001768"/>
            <a:ext cx="10424160" cy="40233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 A.W. Tozer, La búsqueda de Dios</a:t>
            </a:r>
            <a:endParaRPr lang="en-US" sz="1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Falta de Oración Es Primero un Problema Teológico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oración es comunión — la expresión natural de la relación de una criatura con su Creador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vida de oración delgada revela una teología delgada de Dios, no falta de fuerza de voluntad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Agustín: ‘Nos hiciste para Ti, y nuestro corazón está inquieto hasta que repose en Ti’</a:t>
            </a:r>
            <a:endParaRPr lang="en-US" sz="2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457200"/>
            <a:ext cx="11155680" cy="5349240"/>
          </a:xfrm>
          <a:prstGeom prst="rect">
            <a:avLst/>
          </a:prstGeom>
          <a:solidFill>
            <a:srgbClr val="061A33">
              <a:alpha val="80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457200"/>
            <a:ext cx="64008" cy="5349240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777240" y="594360"/>
            <a:ext cx="10789920" cy="56692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5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Las Formas de Oración</a:t>
            </a:r>
            <a:endParaRPr lang="en-US" sz="2500" dirty="0"/>
          </a:p>
        </p:txBody>
      </p:sp>
      <p:sp>
        <p:nvSpPr>
          <p:cNvPr id="6" name="Shape 3"/>
          <p:cNvSpPr/>
          <p:nvPr/>
        </p:nvSpPr>
        <p:spPr>
          <a:xfrm>
            <a:off x="713232" y="1976628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7" name="Text 4"/>
          <p:cNvSpPr/>
          <p:nvPr/>
        </p:nvSpPr>
        <p:spPr>
          <a:xfrm>
            <a:off x="1115568" y="1389888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Adoración — comenzar con Dios, no con la necesidad. Entrena el corazón del pastor</a:t>
            </a:r>
            <a:endParaRPr lang="en-US" sz="2100" dirty="0"/>
          </a:p>
        </p:txBody>
      </p:sp>
      <p:sp>
        <p:nvSpPr>
          <p:cNvPr id="8" name="Shape 5"/>
          <p:cNvSpPr/>
          <p:nvPr/>
        </p:nvSpPr>
        <p:spPr>
          <a:xfrm>
            <a:off x="713232" y="3387852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1115568" y="2801112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Confesión — arrepentimiento específico. Evita que la relación se vuelva transaccional</a:t>
            </a:r>
            <a:endParaRPr lang="en-US" sz="2100" dirty="0"/>
          </a:p>
        </p:txBody>
      </p:sp>
      <p:sp>
        <p:nvSpPr>
          <p:cNvPr id="10" name="Shape 7"/>
          <p:cNvSpPr/>
          <p:nvPr/>
        </p:nvSpPr>
        <p:spPr>
          <a:xfrm>
            <a:off x="713232" y="4799076"/>
            <a:ext cx="237744" cy="237744"/>
          </a:xfrm>
          <a:prstGeom prst="ellipse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1115568" y="4212336"/>
            <a:ext cx="10332720" cy="14112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3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Intercesión — participación en lo que el Cristo resucitado hace (Romanos 8:34)</a:t>
            </a:r>
            <a:endParaRPr lang="en-US" sz="2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0" y="2125980"/>
            <a:ext cx="12161520" cy="2743200"/>
          </a:xfrm>
          <a:prstGeom prst="rect">
            <a:avLst/>
          </a:prstGeom>
          <a:solidFill>
            <a:srgbClr val="061A33">
              <a:alpha val="8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0" y="21259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Shape 2"/>
          <p:cNvSpPr/>
          <p:nvPr/>
        </p:nvSpPr>
        <p:spPr>
          <a:xfrm>
            <a:off x="0" y="4869180"/>
            <a:ext cx="1216152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0" y="2217420"/>
            <a:ext cx="1216152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kern="0" spc="500" dirty="0">
                <a:solidFill>
                  <a:srgbClr val="C8960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DOS</a:t>
            </a:r>
            <a:endParaRPr lang="en-US" sz="1200" dirty="0"/>
          </a:p>
        </p:txBody>
      </p:sp>
      <p:sp>
        <p:nvSpPr>
          <p:cNvPr id="7" name="Text 4"/>
          <p:cNvSpPr/>
          <p:nvPr/>
        </p:nvSpPr>
        <p:spPr>
          <a:xfrm>
            <a:off x="548640" y="2638044"/>
            <a:ext cx="11064240" cy="1234440"/>
          </a:xfrm>
          <a:prstGeom prst="rect">
            <a:avLst/>
          </a:prstGeom>
          <a:noFill/>
          <a:ln/>
          <a:effectLst>
            <a:outerShdw blurRad="76200" dist="38100" dir="8100000" algn="bl" rotWithShape="0">
              <a:srgbClr val="000000">
                <a:alpha val="28000"/>
              </a:srgbClr>
            </a:outerShdw>
          </a:effectLst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Responsabilidad Pastoral</a:t>
            </a:r>
            <a:endParaRPr lang="en-US" sz="3800" dirty="0"/>
          </a:p>
        </p:txBody>
      </p:sp>
      <p:sp>
        <p:nvSpPr>
          <p:cNvPr id="8" name="Text 5"/>
          <p:cNvSpPr/>
          <p:nvPr/>
        </p:nvSpPr>
        <p:spPr>
          <a:xfrm>
            <a:off x="914400" y="3954780"/>
            <a:ext cx="10332720" cy="5303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F5E9C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Samuel 12:23 • Hechos 6:4</a:t>
            </a:r>
            <a:endParaRPr 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61520" cy="6858000"/>
          </a:xfrm>
          <a:prstGeom prst="rect">
            <a:avLst/>
          </a:prstGeom>
        </p:spPr>
      </p:pic>
      <p:sp>
        <p:nvSpPr>
          <p:cNvPr id="3" name="Shape 0"/>
          <p:cNvSpPr/>
          <p:nvPr/>
        </p:nvSpPr>
        <p:spPr>
          <a:xfrm>
            <a:off x="502920" y="530352"/>
            <a:ext cx="11155680" cy="5276088"/>
          </a:xfrm>
          <a:prstGeom prst="rect">
            <a:avLst/>
          </a:prstGeom>
          <a:solidFill>
            <a:srgbClr val="061A33">
              <a:alpha val="78000"/>
            </a:srgbClr>
          </a:solidFill>
          <a:ln w="12700">
            <a:solidFill>
              <a:srgbClr val="0D2B55"/>
            </a:solidFill>
            <a:prstDash val="solid"/>
          </a:ln>
        </p:spPr>
      </p:sp>
      <p:sp>
        <p:nvSpPr>
          <p:cNvPr id="4" name="Shape 1"/>
          <p:cNvSpPr/>
          <p:nvPr/>
        </p:nvSpPr>
        <p:spPr>
          <a:xfrm>
            <a:off x="502920" y="530352"/>
            <a:ext cx="11155680" cy="64008"/>
          </a:xfrm>
          <a:prstGeom prst="rect">
            <a:avLst/>
          </a:prstGeom>
          <a:solidFill>
            <a:srgbClr val="C8960C"/>
          </a:solidFill>
          <a:ln w="12700">
            <a:solidFill>
              <a:srgbClr val="C8960C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822960" y="694944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100" b="1" dirty="0">
                <a:solidFill>
                  <a:srgbClr val="C8960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 Samuel 12:23 — El Peso de la Falta de Oración</a:t>
            </a:r>
            <a:endParaRPr lang="en-US" sz="2100" dirty="0"/>
          </a:p>
        </p:txBody>
      </p:sp>
      <p:sp>
        <p:nvSpPr>
          <p:cNvPr id="6" name="Text 3"/>
          <p:cNvSpPr/>
          <p:nvPr/>
        </p:nvSpPr>
        <p:spPr>
          <a:xfrm>
            <a:off x="822960" y="1316736"/>
            <a:ext cx="10515600" cy="430682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"Así que lejos esté de mí que peque yo contra Jehová cesando de rogar por vosotros."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Samuel </a:t>
            </a:r>
            <a:r>
              <a:rPr lang="en-US" sz="2000" i="1" dirty="0" err="1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usa</a:t>
            </a: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 la palabra </a:t>
            </a:r>
            <a:r>
              <a:rPr lang="en-US" sz="2000" i="1" dirty="0">
                <a:solidFill>
                  <a:srgbClr val="FF000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jatá</a:t>
            </a: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 xml:space="preserve"> — la palabra hebrea para transgresión contra Dios.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No negligencia. No falla espiritual. Pecado.</a:t>
            </a: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endParaRPr lang="en-US" sz="2000" dirty="0"/>
          </a:p>
          <a:p>
            <a:pPr marL="0" indent="0">
              <a:lnSpc>
                <a:spcPct val="148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congregación que un día tendrá a su cargo tiene derecho legítimo a su intercesión.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1027</Words>
  <Application>Microsoft Macintosh PowerPoint</Application>
  <PresentationFormat>Widescreen</PresentationFormat>
  <Paragraphs>109</Paragraphs>
  <Slides>22</Slides>
  <Notes>22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Misael Gurrola</cp:lastModifiedBy>
  <cp:revision>5</cp:revision>
  <dcterms:created xsi:type="dcterms:W3CDTF">2026-06-02T22:33:42Z</dcterms:created>
  <dcterms:modified xsi:type="dcterms:W3CDTF">2026-06-04T23:33:42Z</dcterms:modified>
</cp:coreProperties>
</file>