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urrola.jpg" descr="Gurrol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3"/>
          <p:cNvSpPr txBox="1"/>
          <p:nvPr/>
        </p:nvSpPr>
        <p:spPr>
          <a:xfrm>
            <a:off x="2182860" y="2305917"/>
            <a:ext cx="1207008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FFFFFF"/>
                </a:solidFill>
              </a:defRPr>
            </a:lvl1pPr>
          </a:lstStyle>
          <a:p>
            <a:pPr/>
            <a:r>
              <a:t>ESCUELA DE FORMACIÓN PASTORAL</a:t>
            </a:r>
          </a:p>
        </p:txBody>
      </p:sp>
      <p:sp>
        <p:nvSpPr>
          <p:cNvPr id="22" name="Text 4"/>
          <p:cNvSpPr txBox="1"/>
          <p:nvPr/>
        </p:nvSpPr>
        <p:spPr>
          <a:xfrm>
            <a:off x="5318873" y="2749849"/>
            <a:ext cx="5798055" cy="1590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5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Disciplina de la Oracion</a:t>
            </a:r>
          </a:p>
        </p:txBody>
      </p:sp>
      <p:sp>
        <p:nvSpPr>
          <p:cNvPr id="23" name="Text 5"/>
          <p:cNvSpPr txBox="1"/>
          <p:nvPr/>
        </p:nvSpPr>
        <p:spPr>
          <a:xfrm>
            <a:off x="2463778" y="3889423"/>
            <a:ext cx="106070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2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3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4" name="Text 2"/>
          <p:cNvSpPr txBox="1"/>
          <p:nvPr/>
        </p:nvSpPr>
        <p:spPr>
          <a:xfrm>
            <a:off x="914400" y="1024127"/>
            <a:ext cx="1033272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Hablar a los hombres por Dios es algo grande, pero hablar a Dios por los hombres es aún mayor.</a:t>
            </a:r>
          </a:p>
        </p:txBody>
      </p:sp>
      <p:sp>
        <p:nvSpPr>
          <p:cNvPr id="105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E.M. Bounds, El Poder a través de la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0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Prioridad Apostólica y Su Consecuencia</a:t>
            </a:r>
          </a:p>
        </p:txBody>
      </p:sp>
      <p:sp>
        <p:nvSpPr>
          <p:cNvPr id="112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Hechos 6:4 — la oración listada primero, antes del ministerio de la Palabra. “No también” es “Primero.”</a:t>
            </a:r>
          </a:p>
        </p:txBody>
      </p:sp>
      <p:sp>
        <p:nvSpPr>
          <p:cNvPr id="114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cultura de oración de una congregación es establecida por quién es el pastor en privado</a:t>
            </a:r>
          </a:p>
        </p:txBody>
      </p:sp>
      <p:sp>
        <p:nvSpPr>
          <p:cNvPr id="116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Solo el 16% de los pastores está satisfecho con su vida de oración. Usted está construyendo ahora los hábitos que llevará al ministerio.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PARTE TRES</a:t>
            </a:r>
          </a:p>
        </p:txBody>
      </p:sp>
      <p:sp>
        <p:nvSpPr>
          <p:cNvPr id="124" name="Text 4"/>
          <p:cNvSpPr txBox="1"/>
          <p:nvPr/>
        </p:nvSpPr>
        <p:spPr>
          <a:xfrm>
            <a:off x="594359" y="2663444"/>
            <a:ext cx="10972802" cy="1183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Lo Que La Oración Hace al Hombre Que Ora</a:t>
            </a:r>
          </a:p>
        </p:txBody>
      </p:sp>
      <p:sp>
        <p:nvSpPr>
          <p:cNvPr id="125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 Corintios 3:18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0"/>
          <p:cNvSpPr/>
          <p:nvPr/>
        </p:nvSpPr>
        <p:spPr>
          <a:xfrm>
            <a:off x="502919" y="530351"/>
            <a:ext cx="11155682" cy="5276089"/>
          </a:xfrm>
          <a:prstGeom prst="rect">
            <a:avLst/>
          </a:prstGeom>
          <a:solidFill>
            <a:srgbClr val="061A33">
              <a:alpha val="7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Shape 1"/>
          <p:cNvSpPr/>
          <p:nvPr/>
        </p:nvSpPr>
        <p:spPr>
          <a:xfrm>
            <a:off x="502919" y="530351"/>
            <a:ext cx="1115568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Text 2"/>
          <p:cNvSpPr txBox="1"/>
          <p:nvPr/>
        </p:nvSpPr>
        <p:spPr>
          <a:xfrm>
            <a:off x="868680" y="748283"/>
            <a:ext cx="104241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1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 Corintios 3:18 — Transformado al Contemplar</a:t>
            </a:r>
          </a:p>
        </p:txBody>
      </p:sp>
      <p:sp>
        <p:nvSpPr>
          <p:cNvPr id="131" name="Text 3"/>
          <p:cNvSpPr txBox="1"/>
          <p:nvPr/>
        </p:nvSpPr>
        <p:spPr>
          <a:xfrm>
            <a:off x="868680" y="1316736"/>
            <a:ext cx="10424161" cy="2459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"Nosotros todos, mirando a cara descubierta como en un espejo la gloria del Señor, somos transformados (metamorfoo) de gloria en gloria."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El mecanismo no es el esfuerzo ni la disciplina — sino contemplar sostenidamente.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Usted se convierte, con el tiempo, en lo que consistente y atentamente contempla.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Robert Murray M’Cheyne</a:t>
            </a:r>
          </a:p>
        </p:txBody>
      </p:sp>
      <p:sp>
        <p:nvSpPr>
          <p:cNvPr id="137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Ordenado a los 23, muerto a los 29 — vio Dundee, Escosia sacudida por un avivamiento en seis años de ministerio</a:t>
            </a:r>
          </a:p>
        </p:txBody>
      </p:sp>
      <p:sp>
        <p:nvSpPr>
          <p:cNvPr id="139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Antes de pronunciar una palabra, las congregaciones sentían que estaban en presencia de alguien que había estado con Dios</a:t>
            </a:r>
          </a:p>
        </p:txBody>
      </p:sp>
      <p:sp>
        <p:nvSpPr>
          <p:cNvPr id="141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2" name="Text 8"/>
          <p:cNvSpPr txBox="1"/>
          <p:nvPr/>
        </p:nvSpPr>
        <p:spPr>
          <a:xfrm>
            <a:off x="1161287" y="4719827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Eso no era magnetismo natural. Era lo que años de oración hacen al rostro humano.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7" name="Text 2"/>
          <p:cNvSpPr txBox="1"/>
          <p:nvPr/>
        </p:nvSpPr>
        <p:spPr>
          <a:xfrm>
            <a:off x="914400" y="1024127"/>
            <a:ext cx="1033272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Lo que un hombre es a solas ante Dios, eso es, y nada más.</a:t>
            </a:r>
          </a:p>
        </p:txBody>
      </p:sp>
      <p:sp>
        <p:nvSpPr>
          <p:cNvPr id="148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Robert Murray M’Cheyne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54" name="Text 2"/>
          <p:cNvSpPr txBox="1"/>
          <p:nvPr/>
        </p:nvSpPr>
        <p:spPr>
          <a:xfrm>
            <a:off x="914400" y="1024127"/>
            <a:ext cx="1033272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púlpito sin el cuarto de oración detrás es un hombre que habla en su propio nombre. La unción, el fervor — estos no se producen en el estudio. Se producen de rodillas.</a:t>
            </a:r>
          </a:p>
        </p:txBody>
      </p:sp>
      <p:sp>
        <p:nvSpPr>
          <p:cNvPr id="155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6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C.H. Spurgeon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PARTE CUATRO</a:t>
            </a:r>
          </a:p>
        </p:txBody>
      </p:sp>
      <p:sp>
        <p:nvSpPr>
          <p:cNvPr id="163" name="Text 4"/>
          <p:cNvSpPr txBox="1"/>
          <p:nvPr/>
        </p:nvSpPr>
        <p:spPr>
          <a:xfrm>
            <a:off x="594359" y="2936494"/>
            <a:ext cx="10972802" cy="637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Construyendo la Disciplina</a:t>
            </a:r>
          </a:p>
        </p:txBody>
      </p:sp>
      <p:sp>
        <p:nvSpPr>
          <p:cNvPr id="164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Antes de Que la Necesite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9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Arquitectura del Padre Nuestro — No una Fórmula</a:t>
            </a:r>
          </a:p>
        </p:txBody>
      </p:sp>
      <p:sp>
        <p:nvSpPr>
          <p:cNvPr id="170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1" name="Text 4"/>
          <p:cNvSpPr txBox="1"/>
          <p:nvPr/>
        </p:nvSpPr>
        <p:spPr>
          <a:xfrm>
            <a:off x="1161287" y="1674849"/>
            <a:ext cx="10241282" cy="8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Un mapa, no una fórmula: Adoración → Entrega → Dependencia → Confesión → Petición →  Alabanza (Doxología)</a:t>
            </a:r>
          </a:p>
        </p:txBody>
      </p:sp>
      <p:sp>
        <p:nvSpPr>
          <p:cNvPr id="172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3" name="Text 6"/>
          <p:cNvSpPr txBox="1"/>
          <p:nvPr/>
        </p:nvSpPr>
        <p:spPr>
          <a:xfrm>
            <a:off x="1161287" y="3308603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Comienza con Dios, termina con Dios. Cada petición enmarcada por quién él es.</a:t>
            </a:r>
          </a:p>
        </p:txBody>
      </p:sp>
      <p:sp>
        <p:nvSpPr>
          <p:cNvPr id="174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5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Müller: primero las Escrituras para el alimento del alma — luego la oración fluye del encuentro.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Estructura Que Sostiene una Vida de Oración</a:t>
            </a:r>
          </a:p>
        </p:txBody>
      </p:sp>
      <p:sp>
        <p:nvSpPr>
          <p:cNvPr id="181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2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Tiempo fijo — una cita diaria protegida antes de que el día comience, no ‘cuando pueda’</a:t>
            </a:r>
          </a:p>
        </p:txBody>
      </p:sp>
      <p:sp>
        <p:nvSpPr>
          <p:cNvPr id="183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Lugar fijo — Mateo 6:6: el cuarto interior. La consistencia del lugar entrena la consistencia de la práctica.</a:t>
            </a:r>
          </a:p>
        </p:txBody>
      </p:sp>
      <p:sp>
        <p:nvSpPr>
          <p:cNvPr id="185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pastor promedio ora 39 min/día. Lutero oraba 3 horas. Interceda por su congregación por nombre, específica y persistentemente.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Una pregunta reveladora:</a:t>
            </a:r>
          </a:p>
        </p:txBody>
      </p:sp>
      <p:sp>
        <p:nvSpPr>
          <p:cNvPr id="29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Vieron a Jesús predicar, sanar, calmar tormentas, resucitar muertos — luego hicieron una sola pregunta: ‘Señor, enéñanos a orar’ (Lucas 11:1)</a:t>
            </a:r>
          </a:p>
        </p:txBody>
      </p:sp>
      <p:sp>
        <p:nvSpPr>
          <p:cNvPr id="31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Text 6"/>
          <p:cNvSpPr txBox="1"/>
          <p:nvPr/>
        </p:nvSpPr>
        <p:spPr>
          <a:xfrm>
            <a:off x="1161287" y="3308603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No a predicar. No a liderar. No a organizar.</a:t>
            </a:r>
          </a:p>
        </p:txBody>
      </p:sp>
      <p:sp>
        <p:nvSpPr>
          <p:cNvPr id="33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Text 8"/>
          <p:cNvSpPr txBox="1"/>
          <p:nvPr/>
        </p:nvSpPr>
        <p:spPr>
          <a:xfrm>
            <a:off x="1161287" y="4719827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Habían rastreado todo lo visible hasta algo invisible: la comunión con el Padre.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0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1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Dos Modos de Fracaso Que Todo Pastor Debe Conocer</a:t>
            </a:r>
          </a:p>
        </p:txBody>
      </p:sp>
      <p:sp>
        <p:nvSpPr>
          <p:cNvPr id="192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oración como preparación profesional — usar la oración para preparar sermones, no para encontrarse con Dios</a:t>
            </a:r>
          </a:p>
        </p:txBody>
      </p:sp>
      <p:sp>
        <p:nvSpPr>
          <p:cNvPr id="194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oración como actuación — organizada para ser oída por otros, no por Dios (Mateo 6:5)</a:t>
            </a:r>
          </a:p>
        </p:txBody>
      </p:sp>
      <p:sp>
        <p:nvSpPr>
          <p:cNvPr id="196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7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remedio para ambos: más oración privada. El hombre que se ha encontrado con Dios en secreto no tiene nada que demostrar en público.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02" name="Text 2"/>
          <p:cNvSpPr txBox="1"/>
          <p:nvPr/>
        </p:nvSpPr>
        <p:spPr>
          <a:xfrm>
            <a:off x="914400" y="1024127"/>
            <a:ext cx="1033272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Orar es cambiar. La oración es la vía central que Dios usa para transformarnos. Si no estamos dispuestos a cambiar, abandonaremos la oración como característica notable de nuestras vidas.</a:t>
            </a:r>
          </a:p>
        </p:txBody>
      </p:sp>
      <p:sp>
        <p:nvSpPr>
          <p:cNvPr id="203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Richard Foster, La Celebración de la Disciplina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6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8" name="Text 1"/>
          <p:cNvSpPr txBox="1"/>
          <p:nvPr/>
        </p:nvSpPr>
        <p:spPr>
          <a:xfrm>
            <a:off x="868680" y="666803"/>
            <a:ext cx="10424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UNA EXHORTACIÓN PASTORAL</a:t>
            </a:r>
          </a:p>
        </p:txBody>
      </p:sp>
      <p:sp>
        <p:nvSpPr>
          <p:cNvPr id="209" name="Shape 2"/>
          <p:cNvSpPr/>
          <p:nvPr/>
        </p:nvSpPr>
        <p:spPr>
          <a:xfrm>
            <a:off x="822960" y="1042416"/>
            <a:ext cx="10515601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Text 3"/>
          <p:cNvSpPr txBox="1"/>
          <p:nvPr/>
        </p:nvSpPr>
        <p:spPr>
          <a:xfrm>
            <a:off x="868680" y="1424177"/>
            <a:ext cx="10424161" cy="434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Sea el hombre que se reúne con Dios antes de reunirse con ellos.</a:t>
            </a:r>
          </a:p>
        </p:txBody>
      </p:sp>
      <p:sp>
        <p:nvSpPr>
          <p:cNvPr id="211" name="Text 4"/>
          <p:cNvSpPr txBox="1"/>
          <p:nvPr/>
        </p:nvSpPr>
        <p:spPr>
          <a:xfrm>
            <a:off x="868680" y="2329434"/>
            <a:ext cx="10424161" cy="434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Levántese antes que ellos.</a:t>
            </a:r>
          </a:p>
        </p:txBody>
      </p:sp>
      <p:sp>
        <p:nvSpPr>
          <p:cNvPr id="212" name="Text 5"/>
          <p:cNvSpPr txBox="1"/>
          <p:nvPr/>
        </p:nvSpPr>
        <p:spPr>
          <a:xfrm>
            <a:off x="868680" y="3234690"/>
            <a:ext cx="10424161" cy="434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Ore por ellos por nombre.</a:t>
            </a:r>
          </a:p>
        </p:txBody>
      </p:sp>
      <p:sp>
        <p:nvSpPr>
          <p:cNvPr id="213" name="Text 6"/>
          <p:cNvSpPr txBox="1"/>
          <p:nvPr/>
        </p:nvSpPr>
        <p:spPr>
          <a:xfrm>
            <a:off x="868680" y="4139946"/>
            <a:ext cx="10424161" cy="434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Que lo que sea en secreto valga la pena llegar a ser.</a:t>
            </a:r>
          </a:p>
        </p:txBody>
      </p:sp>
      <p:sp>
        <p:nvSpPr>
          <p:cNvPr id="214" name="Text 7"/>
          <p:cNvSpPr txBox="1"/>
          <p:nvPr/>
        </p:nvSpPr>
        <p:spPr>
          <a:xfrm>
            <a:off x="868680" y="5045202"/>
            <a:ext cx="10424161" cy="434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Ellos merecen un pastor que haya estado con Dios.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6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" name="Shape 1"/>
          <p:cNvSpPr/>
          <p:nvPr/>
        </p:nvSpPr>
        <p:spPr>
          <a:xfrm>
            <a:off x="502919" y="457200"/>
            <a:ext cx="11155682" cy="64008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" name="Text 2"/>
          <p:cNvSpPr txBox="1"/>
          <p:nvPr/>
        </p:nvSpPr>
        <p:spPr>
          <a:xfrm>
            <a:off x="868680" y="671375"/>
            <a:ext cx="10424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INVESTIGACIÓN</a:t>
            </a:r>
          </a:p>
        </p:txBody>
      </p:sp>
      <p:sp>
        <p:nvSpPr>
          <p:cNvPr id="40" name="Text 3"/>
          <p:cNvSpPr txBox="1"/>
          <p:nvPr/>
        </p:nvSpPr>
        <p:spPr>
          <a:xfrm>
            <a:off x="868680" y="1034541"/>
            <a:ext cx="104241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Realidad  </a:t>
            </a:r>
          </a:p>
        </p:txBody>
      </p:sp>
      <p:sp>
        <p:nvSpPr>
          <p:cNvPr id="41" name="Shape 4"/>
          <p:cNvSpPr/>
          <p:nvPr/>
        </p:nvSpPr>
        <p:spPr>
          <a:xfrm>
            <a:off x="822960" y="1627632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" name="Text 5"/>
          <p:cNvSpPr txBox="1"/>
          <p:nvPr/>
        </p:nvSpPr>
        <p:spPr>
          <a:xfrm>
            <a:off x="1051559" y="1766316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Solo el 16% de los pastores describe su vida de oración como ‘muy satisfactoria’ — el 37% está insatisfecho</a:t>
            </a:r>
          </a:p>
        </p:txBody>
      </p:sp>
      <p:sp>
        <p:nvSpPr>
          <p:cNvPr id="43" name="Shape 6"/>
          <p:cNvSpPr/>
          <p:nvPr/>
        </p:nvSpPr>
        <p:spPr>
          <a:xfrm>
            <a:off x="822960" y="2807207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Text 7"/>
          <p:cNvSpPr txBox="1"/>
          <p:nvPr/>
        </p:nvSpPr>
        <p:spPr>
          <a:xfrm>
            <a:off x="1051559" y="2945891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pastor promedio ora 39 minutos al día. El 21% ora menos de 15 minutos.</a:t>
            </a:r>
          </a:p>
        </p:txBody>
      </p:sp>
      <p:sp>
        <p:nvSpPr>
          <p:cNvPr id="45" name="Shape 8"/>
          <p:cNvSpPr/>
          <p:nvPr/>
        </p:nvSpPr>
        <p:spPr>
          <a:xfrm>
            <a:off x="822960" y="3986784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Text 9"/>
          <p:cNvSpPr txBox="1"/>
          <p:nvPr/>
        </p:nvSpPr>
        <p:spPr>
          <a:xfrm>
            <a:off x="1051559" y="3927348"/>
            <a:ext cx="10058402" cy="118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Los pastores con vidas de oración consistentes reportan tasas de agotamiento significativamente menores y mayor permanencia en el ministerio</a:t>
            </a:r>
          </a:p>
        </p:txBody>
      </p:sp>
      <p:sp>
        <p:nvSpPr>
          <p:cNvPr id="47" name="Shape 10"/>
          <p:cNvSpPr/>
          <p:nvPr/>
        </p:nvSpPr>
        <p:spPr>
          <a:xfrm>
            <a:off x="822960" y="5276088"/>
            <a:ext cx="10515601" cy="36577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" name="Text 11"/>
          <p:cNvSpPr txBox="1"/>
          <p:nvPr/>
        </p:nvSpPr>
        <p:spPr>
          <a:xfrm>
            <a:off x="868680" y="5393875"/>
            <a:ext cx="1042416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300">
                <a:solidFill>
                  <a:srgbClr val="F5E9C8"/>
                </a:solidFill>
              </a:defRPr>
            </a:lvl1pPr>
          </a:lstStyle>
          <a:p>
            <a:pPr/>
            <a:r>
              <a:t>Fuente: Ellis Research; Soul Shepherding Pastoral Stress Research; Barna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4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PARTE UNO</a:t>
            </a:r>
          </a:p>
        </p:txBody>
      </p:sp>
      <p:sp>
        <p:nvSpPr>
          <p:cNvPr id="55" name="Text 4"/>
          <p:cNvSpPr txBox="1"/>
          <p:nvPr/>
        </p:nvSpPr>
        <p:spPr>
          <a:xfrm>
            <a:off x="594359" y="2936494"/>
            <a:ext cx="10972802" cy="637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Lo Que Realmente Es la Oración</a:t>
            </a:r>
          </a:p>
        </p:txBody>
      </p:sp>
      <p:sp>
        <p:nvSpPr>
          <p:cNvPr id="56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Teología antes de disciplina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61" name="Text 2"/>
          <p:cNvSpPr txBox="1"/>
          <p:nvPr/>
        </p:nvSpPr>
        <p:spPr>
          <a:xfrm>
            <a:off x="914400" y="1024127"/>
            <a:ext cx="1033272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Lo que nos viene a la mente cuando pensamos en Dios es lo más importante de nosotros.</a:t>
            </a:r>
          </a:p>
        </p:txBody>
      </p:sp>
      <p:sp>
        <p:nvSpPr>
          <p:cNvPr id="62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A.W. Tozer, La Busca de Dios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Falta de Oración Es Primero un Problema Teológico</a:t>
            </a:r>
          </a:p>
        </p:txBody>
      </p:sp>
      <p:sp>
        <p:nvSpPr>
          <p:cNvPr id="69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0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oración es comunión — la expresión natural de la relación de una criatura con su Creador</a:t>
            </a:r>
          </a:p>
        </p:txBody>
      </p:sp>
      <p:sp>
        <p:nvSpPr>
          <p:cNvPr id="71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2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Una vida de oración delgada revela una teología delgada de Dios, no falta de fuerza de voluntad</a:t>
            </a:r>
          </a:p>
        </p:txBody>
      </p:sp>
      <p:sp>
        <p:nvSpPr>
          <p:cNvPr id="73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4" name="Text 8"/>
          <p:cNvSpPr txBox="1"/>
          <p:nvPr/>
        </p:nvSpPr>
        <p:spPr>
          <a:xfrm>
            <a:off x="1161287" y="4719827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Agustín: ‘Nos hiciste para Ti, y nuestro corazón está inquieto hasta que repose en Ti’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9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Las Formas de Oración</a:t>
            </a:r>
          </a:p>
        </p:txBody>
      </p:sp>
      <p:sp>
        <p:nvSpPr>
          <p:cNvPr id="80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1" name="Text 4"/>
          <p:cNvSpPr txBox="1"/>
          <p:nvPr/>
        </p:nvSpPr>
        <p:spPr>
          <a:xfrm>
            <a:off x="1161287" y="1897380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Adoración — comenzar con Dios, no con la necesidad. Entrena el corazón del pastor</a:t>
            </a:r>
          </a:p>
        </p:txBody>
      </p:sp>
      <p:sp>
        <p:nvSpPr>
          <p:cNvPr id="82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3" name="Text 6"/>
          <p:cNvSpPr txBox="1"/>
          <p:nvPr/>
        </p:nvSpPr>
        <p:spPr>
          <a:xfrm>
            <a:off x="1161287" y="3308603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Confesión — arrepentimiento específico. Evita que la relación se vuelva transaccional</a:t>
            </a:r>
          </a:p>
        </p:txBody>
      </p:sp>
      <p:sp>
        <p:nvSpPr>
          <p:cNvPr id="84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Text 8"/>
          <p:cNvSpPr txBox="1"/>
          <p:nvPr/>
        </p:nvSpPr>
        <p:spPr>
          <a:xfrm>
            <a:off x="1161287" y="4719827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Intercesión — participación en lo que el Cristo resucitado hace (Romanos 8:34)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PARTE DOS</a:t>
            </a:r>
          </a:p>
        </p:txBody>
      </p:sp>
      <p:sp>
        <p:nvSpPr>
          <p:cNvPr id="92" name="Text 4"/>
          <p:cNvSpPr txBox="1"/>
          <p:nvPr/>
        </p:nvSpPr>
        <p:spPr>
          <a:xfrm>
            <a:off x="594359" y="2936494"/>
            <a:ext cx="10972802" cy="637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Responsabilidad Pastoral</a:t>
            </a:r>
          </a:p>
        </p:txBody>
      </p:sp>
      <p:sp>
        <p:nvSpPr>
          <p:cNvPr id="93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 Samuel 12:23 • Hechos 6:4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0"/>
          <p:cNvSpPr/>
          <p:nvPr/>
        </p:nvSpPr>
        <p:spPr>
          <a:xfrm>
            <a:off x="502919" y="530351"/>
            <a:ext cx="11155682" cy="5276089"/>
          </a:xfrm>
          <a:prstGeom prst="rect">
            <a:avLst/>
          </a:prstGeom>
          <a:solidFill>
            <a:srgbClr val="061A33">
              <a:alpha val="7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Shape 1"/>
          <p:cNvSpPr/>
          <p:nvPr/>
        </p:nvSpPr>
        <p:spPr>
          <a:xfrm>
            <a:off x="502919" y="530351"/>
            <a:ext cx="1115568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8" name="Text 2"/>
          <p:cNvSpPr txBox="1"/>
          <p:nvPr/>
        </p:nvSpPr>
        <p:spPr>
          <a:xfrm>
            <a:off x="868680" y="748283"/>
            <a:ext cx="104241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1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 Samuel 12:23 — El Peso de la Falta de Oración</a:t>
            </a:r>
          </a:p>
        </p:txBody>
      </p:sp>
      <p:sp>
        <p:nvSpPr>
          <p:cNvPr id="99" name="Text 3"/>
          <p:cNvSpPr txBox="1"/>
          <p:nvPr/>
        </p:nvSpPr>
        <p:spPr>
          <a:xfrm>
            <a:off x="868680" y="1316736"/>
            <a:ext cx="10424161" cy="2459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"Así que lejos esté de mí que peque yo contra Jehová cesando de rogar por vosotros."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Samuel usa la palabra </a:t>
            </a:r>
            <a:r>
              <a:rPr>
                <a:solidFill>
                  <a:srgbClr val="FF0000"/>
                </a:solidFill>
              </a:rPr>
              <a:t>jatá</a:t>
            </a:r>
            <a:r>
              <a:t> — la palabra hebrea para transgresión contra Dios.</a:t>
            </a: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No negligencia. No falla espiritual. Pecado.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La congregación que un día tendrá a su cargo tiene derecho legítimo a su intercesión.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