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Inter"/>
        <a:ea typeface="Inter"/>
        <a:cs typeface="Inter"/>
        <a:sym typeface="In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Inter Display"/>
          <a:ea typeface="Inter Display"/>
          <a:cs typeface="Inter Display"/>
          <a:sym typeface="Inter Display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Inter"/>
          <a:ea typeface="Inter"/>
          <a:cs typeface="Inter"/>
          <a:sym typeface="Inte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opf slides.043.jpeg" descr="sopf slides.04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09</a:t>
            </a:r>
          </a:p>
        </p:txBody>
      </p:sp>
      <p:sp>
        <p:nvSpPr>
          <p:cNvPr id="160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MULTIPLIQUE EL MENSAJE</a:t>
            </a:r>
          </a:p>
        </p:txBody>
      </p:sp>
      <p:sp>
        <p:nvSpPr>
          <p:cNvPr id="161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Edición de Video y Clips de Sermón</a:t>
            </a:r>
          </a:p>
        </p:txBody>
      </p:sp>
      <p:sp>
        <p:nvSpPr>
          <p:cNvPr id="162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Un sermón puede convertirse en una semana de contenido ministerial.</a:t>
            </a:r>
          </a:p>
        </p:txBody>
      </p:sp>
      <p:sp>
        <p:nvSpPr>
          <p:cNvPr id="163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GRATIS / BAJO COSTO</a:t>
            </a:r>
          </a:p>
        </p:txBody>
      </p:sp>
      <p:sp>
        <p:nvSpPr>
          <p:cNvPr id="164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DaVinci Resolve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CapCut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iMovie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Editor de YouTube Studio</a:t>
            </a:r>
          </a:p>
        </p:txBody>
      </p:sp>
      <p:sp>
        <p:nvSpPr>
          <p:cNvPr id="166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PAGADO / PRO</a:t>
            </a:r>
          </a:p>
        </p:txBody>
      </p:sp>
      <p:sp>
        <p:nvSpPr>
          <p:cNvPr id="167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DaVinci Resolve Studio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Adobe Premiere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Final Cut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Descript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OpusClip</a:t>
            </a:r>
          </a:p>
        </p:txBody>
      </p:sp>
      <p:sp>
        <p:nvSpPr>
          <p:cNvPr id="169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CREE</a:t>
            </a:r>
          </a:p>
        </p:txBody>
      </p:sp>
      <p:sp>
        <p:nvSpPr>
          <p:cNvPr id="170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1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Repetición completa del sermón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Clips de 60 segundos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Shorts y Reels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Videos de testimonio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Audio para podcast</a:t>
            </a:r>
          </a:p>
        </p:txBody>
      </p:sp>
      <p:sp>
        <p:nvSpPr>
          <p:cNvPr id="172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6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7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78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LA PRIMERA IMPRESIÓN DIGITAL</a:t>
            </a:r>
          </a:p>
        </p:txBody>
      </p:sp>
      <p:sp>
        <p:nvSpPr>
          <p:cNvPr id="179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Gráficos, Marca y Medios</a:t>
            </a:r>
          </a:p>
        </p:txBody>
      </p:sp>
      <p:sp>
        <p:nvSpPr>
          <p:cNvPr id="180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Muchos visitantes ven la iglesia en línea antes de visitarla en persona.</a:t>
            </a:r>
          </a:p>
        </p:txBody>
      </p:sp>
      <p:sp>
        <p:nvSpPr>
          <p:cNvPr id="181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GRATIS / SIN FINES DE LUCRO</a:t>
            </a:r>
          </a:p>
        </p:txBody>
      </p:sp>
      <p:sp>
        <p:nvSpPr>
          <p:cNvPr id="182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Canva for Nonprofits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Adobe Express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GIMP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Inkscape</a:t>
            </a:r>
          </a:p>
        </p:txBody>
      </p:sp>
      <p:sp>
        <p:nvSpPr>
          <p:cNvPr id="184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OPCIONES PAGADAS</a:t>
            </a:r>
          </a:p>
        </p:txBody>
      </p:sp>
      <p:sp>
        <p:nvSpPr>
          <p:cNvPr id="185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Canva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Photoshop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Illustrator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Affinity Designer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Envato Elements</a:t>
            </a:r>
          </a:p>
        </p:txBody>
      </p:sp>
      <p:sp>
        <p:nvSpPr>
          <p:cNvPr id="187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MEDIOS DE IGLESIA</a:t>
            </a:r>
          </a:p>
        </p:txBody>
      </p:sp>
      <p:sp>
        <p:nvSpPr>
          <p:cNvPr id="188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Church Motion Graphics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Shift Worship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WorshipHouse Media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Story Loop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Plantillas de sermón</a:t>
            </a:r>
          </a:p>
        </p:txBody>
      </p:sp>
      <p:sp>
        <p:nvSpPr>
          <p:cNvPr id="190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11</a:t>
            </a:r>
          </a:p>
        </p:txBody>
      </p:sp>
      <p:sp>
        <p:nvSpPr>
          <p:cNvPr id="196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LLEVE EL MENSAJE A LA SEMANA</a:t>
            </a:r>
          </a:p>
        </p:txBody>
      </p:sp>
      <p:sp>
        <p:nvSpPr>
          <p:cNvPr id="197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Redes Sociales y Alcance</a:t>
            </a:r>
          </a:p>
        </p:txBody>
      </p:sp>
      <p:sp>
        <p:nvSpPr>
          <p:cNvPr id="198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Publique con propósito: invite, anime, enseñe, testifique y conecte.</a:t>
            </a:r>
          </a:p>
        </p:txBody>
      </p:sp>
      <p:sp>
        <p:nvSpPr>
          <p:cNvPr id="199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OPCIONES GRATIS</a:t>
            </a:r>
          </a:p>
        </p:txBody>
      </p:sp>
      <p:sp>
        <p:nvSpPr>
          <p:cNvPr id="200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Meta Business Suite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YouTube Studio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Herramientas de TikTok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Herramientas de Instagram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Plan gratis de Buffer</a:t>
            </a:r>
          </a:p>
        </p:txBody>
      </p:sp>
      <p:sp>
        <p:nvSpPr>
          <p:cNvPr id="202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OPCIONES PAGADAS</a:t>
            </a:r>
          </a:p>
        </p:txBody>
      </p:sp>
      <p:sp>
        <p:nvSpPr>
          <p:cNvPr id="203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Buffer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Hootsuite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Later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Metricool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SocialPilot</a:t>
            </a:r>
          </a:p>
        </p:txBody>
      </p:sp>
      <p:sp>
        <p:nvSpPr>
          <p:cNvPr id="205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RITMO SEMANAL</a:t>
            </a:r>
          </a:p>
        </p:txBody>
      </p:sp>
      <p:sp>
        <p:nvSpPr>
          <p:cNvPr id="206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7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Repetición del domingo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Frase del lunes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Clip de media semana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Invitación a evento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Testimonio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Enlace al próximo paso</a:t>
            </a:r>
          </a:p>
        </p:txBody>
      </p:sp>
      <p:sp>
        <p:nvSpPr>
          <p:cNvPr id="208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2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3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12</a:t>
            </a:r>
          </a:p>
        </p:txBody>
      </p:sp>
      <p:sp>
        <p:nvSpPr>
          <p:cNvPr id="214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MAYORDOMÍA Y CUMPLIMIENTO</a:t>
            </a:r>
          </a:p>
        </p:txBody>
      </p:sp>
      <p:sp>
        <p:nvSpPr>
          <p:cNvPr id="215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Copyright y Licencias de Transmisión</a:t>
            </a:r>
          </a:p>
        </p:txBody>
      </p:sp>
      <p:sp>
        <p:nvSpPr>
          <p:cNvPr id="216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La buena mayordomía protege a la iglesia y honra a los creadores.</a:t>
            </a:r>
          </a:p>
        </p:txBody>
      </p:sp>
      <p:sp>
        <p:nvSpPr>
          <p:cNvPr id="217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NECESIDADES COMUNES</a:t>
            </a:r>
          </a:p>
        </p:txBody>
      </p:sp>
      <p:sp>
        <p:nvSpPr>
          <p:cNvPr id="218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9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Proyectar letras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Imprimir letras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Transmitir música de adoración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Mantener grabaciones del servicio en línea</a:t>
            </a:r>
          </a:p>
        </p:txBody>
      </p:sp>
      <p:sp>
        <p:nvSpPr>
          <p:cNvPr id="220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SERVICIOS PARA REVISAR</a:t>
            </a:r>
          </a:p>
        </p:txBody>
      </p:sp>
      <p:sp>
        <p:nvSpPr>
          <p:cNvPr id="221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CCLI Church Copyright License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CCLI SongSelect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CCLI Streaming License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ONE LICENSE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CCS WORSHIPcast</a:t>
            </a:r>
          </a:p>
        </p:txBody>
      </p:sp>
      <p:sp>
        <p:nvSpPr>
          <p:cNvPr id="223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REGLA PRÁCTICA</a:t>
            </a:r>
          </a:p>
        </p:txBody>
      </p:sp>
      <p:sp>
        <p:nvSpPr>
          <p:cNvPr id="224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5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Revise qué cubre cada licencia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Reporte el uso de canciones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Revise términos antes de nuevos usos de medios</a:t>
            </a:r>
          </a:p>
        </p:txBody>
      </p:sp>
      <p:sp>
        <p:nvSpPr>
          <p:cNvPr id="226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13</a:t>
            </a:r>
          </a:p>
        </p:txBody>
      </p:sp>
      <p:sp>
        <p:nvSpPr>
          <p:cNvPr id="232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AJUSTE HERRAMIENTAS A MISIÓN Y CAPACIDAD</a:t>
            </a:r>
          </a:p>
        </p:txBody>
      </p:sp>
      <p:sp>
        <p:nvSpPr>
          <p:cNvPr id="233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Conjunto Recomendado por Etapa</a:t>
            </a:r>
          </a:p>
        </p:txBody>
      </p:sp>
      <p:sp>
        <p:nvSpPr>
          <p:cNvPr id="234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No compre complejidad antes de tener personas entrenadas.</a:t>
            </a:r>
          </a:p>
        </p:txBody>
      </p:sp>
      <p:sp>
        <p:nvSpPr>
          <p:cNvPr id="235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IGLESIA INICIAL</a:t>
            </a:r>
          </a:p>
        </p:txBody>
      </p:sp>
      <p:sp>
        <p:nvSpPr>
          <p:cNvPr id="236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7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OpenLP o WorshipTools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OBS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YouTube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Canva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Audacity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Google Workspace</a:t>
            </a:r>
          </a:p>
        </p:txBody>
      </p:sp>
      <p:sp>
        <p:nvSpPr>
          <p:cNvPr id="238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IGLESIA EN CRECIMIENTO</a:t>
            </a:r>
          </a:p>
        </p:txBody>
      </p:sp>
      <p:sp>
        <p:nvSpPr>
          <p:cNvPr id="239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0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ProPresenter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Planning Center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ATEM + OBS/vMix/Ecamm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Canva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DaVinci Resolve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Buffer</a:t>
            </a:r>
          </a:p>
        </p:txBody>
      </p:sp>
      <p:sp>
        <p:nvSpPr>
          <p:cNvPr id="241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NIVEL DE TRANSMISIÓN</a:t>
            </a:r>
          </a:p>
        </p:txBody>
      </p:sp>
      <p:sp>
        <p:nvSpPr>
          <p:cNvPr id="242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ProPresenter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vMix o Wirecast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Resi o BoxCast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Adobe/DaVinci Studio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Frame.io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Control de show</a:t>
            </a:r>
          </a:p>
        </p:txBody>
      </p:sp>
      <p:sp>
        <p:nvSpPr>
          <p:cNvPr id="244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14</a:t>
            </a:r>
          </a:p>
        </p:txBody>
      </p:sp>
      <p:sp>
        <p:nvSpPr>
          <p:cNvPr id="250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CONSTRUYA UN MINISTERIO CONFIABLE</a:t>
            </a:r>
          </a:p>
        </p:txBody>
      </p:sp>
      <p:sp>
        <p:nvSpPr>
          <p:cNvPr id="251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Plan de Implementación de 90 Días</a:t>
            </a:r>
          </a:p>
        </p:txBody>
      </p:sp>
      <p:sp>
        <p:nvSpPr>
          <p:cNvPr id="252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Comience con consistencia, luego mejore calidad, luego multiplique impacto.</a:t>
            </a:r>
          </a:p>
        </p:txBody>
      </p:sp>
      <p:sp>
        <p:nvSpPr>
          <p:cNvPr id="253" name="Text 6"/>
          <p:cNvSpPr txBox="1"/>
          <p:nvPr/>
        </p:nvSpPr>
        <p:spPr>
          <a:xfrm>
            <a:off x="1024127" y="2023363"/>
            <a:ext cx="47548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1–30</a:t>
            </a:r>
          </a:p>
        </p:txBody>
      </p:sp>
      <p:sp>
        <p:nvSpPr>
          <p:cNvPr id="254" name="Text 7"/>
          <p:cNvSpPr txBox="1"/>
          <p:nvPr/>
        </p:nvSpPr>
        <p:spPr>
          <a:xfrm>
            <a:off x="159105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Estabilice el domingo</a:t>
            </a:r>
          </a:p>
        </p:txBody>
      </p:sp>
      <p:sp>
        <p:nvSpPr>
          <p:cNvPr id="255" name="Text 8"/>
          <p:cNvSpPr txBox="1"/>
          <p:nvPr/>
        </p:nvSpPr>
        <p:spPr>
          <a:xfrm>
            <a:off x="102412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Revise licencias, organice archivos, documente ajustes de transmisión y entrene a un operador de respaldo.</a:t>
            </a:r>
          </a:p>
        </p:txBody>
      </p:sp>
      <p:sp>
        <p:nvSpPr>
          <p:cNvPr id="256" name="Text 9"/>
          <p:cNvSpPr txBox="1"/>
          <p:nvPr/>
        </p:nvSpPr>
        <p:spPr>
          <a:xfrm>
            <a:off x="4498847" y="2023363"/>
            <a:ext cx="47548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31–60</a:t>
            </a:r>
          </a:p>
        </p:txBody>
      </p:sp>
      <p:sp>
        <p:nvSpPr>
          <p:cNvPr id="257" name="Text 10"/>
          <p:cNvSpPr txBox="1"/>
          <p:nvPr/>
        </p:nvSpPr>
        <p:spPr>
          <a:xfrm>
            <a:off x="5065776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Mejore la calidad</a:t>
            </a:r>
          </a:p>
        </p:txBody>
      </p:sp>
      <p:sp>
        <p:nvSpPr>
          <p:cNvPr id="258" name="Text 11"/>
          <p:cNvSpPr txBox="1"/>
          <p:nvPr/>
        </p:nvSpPr>
        <p:spPr>
          <a:xfrm>
            <a:off x="449884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Mejore el audio, cree plantillas gráficas, construya un calendario de contenido y defina roles de voluntarios.</a:t>
            </a:r>
          </a:p>
        </p:txBody>
      </p:sp>
      <p:sp>
        <p:nvSpPr>
          <p:cNvPr id="259" name="Text 12"/>
          <p:cNvSpPr txBox="1"/>
          <p:nvPr/>
        </p:nvSpPr>
        <p:spPr>
          <a:xfrm>
            <a:off x="7973568" y="2023363"/>
            <a:ext cx="47548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61–90</a:t>
            </a:r>
          </a:p>
        </p:txBody>
      </p:sp>
      <p:sp>
        <p:nvSpPr>
          <p:cNvPr id="260" name="Text 13"/>
          <p:cNvSpPr txBox="1"/>
          <p:nvPr/>
        </p:nvSpPr>
        <p:spPr>
          <a:xfrm>
            <a:off x="854049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Multiplique el impacto</a:t>
            </a:r>
          </a:p>
        </p:txBody>
      </p:sp>
      <p:sp>
        <p:nvSpPr>
          <p:cNvPr id="261" name="Text 14"/>
          <p:cNvSpPr txBox="1"/>
          <p:nvPr/>
        </p:nvSpPr>
        <p:spPr>
          <a:xfrm>
            <a:off x="7973568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Lance clips, subtítulos, flujo de podcast, formularios de seguimiento y reuniones mensuales de revisión.</a:t>
            </a:r>
          </a:p>
        </p:txBody>
      </p:sp>
      <p:sp>
        <p:nvSpPr>
          <p:cNvPr id="262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7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15</a:t>
            </a:r>
          </a:p>
        </p:txBody>
      </p:sp>
      <p:sp>
        <p:nvSpPr>
          <p:cNvPr id="268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EL RESULTADO</a:t>
            </a:r>
          </a:p>
        </p:txBody>
      </p:sp>
      <p:sp>
        <p:nvSpPr>
          <p:cNvPr id="269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Impacto de un Ministerio de Medios Fuerte</a:t>
            </a:r>
          </a:p>
        </p:txBody>
      </p:sp>
      <p:sp>
        <p:nvSpPr>
          <p:cNvPr id="270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Un ministerio de medios fiel quita barreras para que las personas respondan a la Palabra.</a:t>
            </a:r>
          </a:p>
        </p:txBody>
      </p:sp>
      <p:sp>
        <p:nvSpPr>
          <p:cNvPr id="271" name="Text 6"/>
          <p:cNvSpPr txBox="1"/>
          <p:nvPr/>
        </p:nvSpPr>
        <p:spPr>
          <a:xfrm>
            <a:off x="1024127" y="2240279"/>
            <a:ext cx="9601201" cy="327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" tIns="253" rIns="253" bIns="253">
            <a:normAutofit fontScale="100000" lnSpcReduction="0"/>
          </a:bodyPr>
          <a:lstStyle/>
          <a:p>
            <a:pPr>
              <a:defRPr sz="2000">
                <a:solidFill>
                  <a:srgbClr val="021A37"/>
                </a:solidFill>
              </a:defRPr>
            </a:pPr>
            <a:r>
              <a:t>Quita distracciones.</a:t>
            </a:r>
          </a:p>
          <a:p>
            <a:pPr>
              <a:defRPr sz="2000">
                <a:solidFill>
                  <a:srgbClr val="021A37"/>
                </a:solidFill>
              </a:defRPr>
            </a:pPr>
            <a:r>
              <a:t>Extiende el púlpito más allá del edificio.</a:t>
            </a:r>
          </a:p>
          <a:p>
            <a:pPr>
              <a:defRPr sz="2000">
                <a:solidFill>
                  <a:srgbClr val="021A37"/>
                </a:solidFill>
              </a:defRPr>
            </a:pPr>
            <a:r>
              <a:t>Crea una puerta digital para visitantes.</a:t>
            </a:r>
          </a:p>
          <a:p>
            <a:pPr>
              <a:defRPr sz="2000">
                <a:solidFill>
                  <a:srgbClr val="021A37"/>
                </a:solidFill>
              </a:defRPr>
            </a:pPr>
            <a:r>
              <a:t>Convierte un sermón en muchos puntos de discipulado.</a:t>
            </a:r>
          </a:p>
          <a:p>
            <a:pPr>
              <a:defRPr sz="2000">
                <a:solidFill>
                  <a:srgbClr val="021A37"/>
                </a:solidFill>
              </a:defRPr>
            </a:pPr>
            <a:r>
              <a:t>Sirve a miembros que no pueden asistir en persona.</a:t>
            </a:r>
          </a:p>
          <a:p>
            <a:pPr>
              <a:defRPr sz="2000">
                <a:solidFill>
                  <a:srgbClr val="021A37"/>
                </a:solidFill>
              </a:defRPr>
            </a:pPr>
            <a:r>
              <a:t>Construye excelencia sin reemplazar oración, adoración o unción.</a:t>
            </a:r>
          </a:p>
        </p:txBody>
      </p:sp>
      <p:sp>
        <p:nvSpPr>
          <p:cNvPr id="272" name="Text 7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7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16</a:t>
            </a:r>
          </a:p>
        </p:txBody>
      </p:sp>
      <p:sp>
        <p:nvSpPr>
          <p:cNvPr id="278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ANTES DE COMPRAR</a:t>
            </a:r>
          </a:p>
        </p:txBody>
      </p:sp>
      <p:sp>
        <p:nvSpPr>
          <p:cNvPr id="279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Notas de Fuentes y Verificación</a:t>
            </a:r>
          </a:p>
        </p:txBody>
      </p:sp>
      <p:sp>
        <p:nvSpPr>
          <p:cNvPr id="280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Los nombres de productos son ejemplos. Siempre confirme precios actuales, términos y cobertura de licencias.</a:t>
            </a:r>
          </a:p>
        </p:txBody>
      </p:sp>
      <p:sp>
        <p:nvSpPr>
          <p:cNvPr id="281" name="Text 6"/>
          <p:cNvSpPr txBox="1"/>
          <p:nvPr/>
        </p:nvSpPr>
        <p:spPr>
          <a:xfrm>
            <a:off x="1024127" y="2240279"/>
            <a:ext cx="9601201" cy="327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" tIns="253" rIns="253" bIns="253">
            <a:normAutofit fontScale="100000" lnSpcReduction="0"/>
          </a:bodyPr>
          <a:lstStyle/>
          <a:p>
            <a:pPr>
              <a:defRPr sz="1500">
                <a:solidFill>
                  <a:srgbClr val="021A37"/>
                </a:solidFill>
              </a:defRPr>
            </a:pPr>
            <a:r>
              <a:t>Fuentes oficiales clave consultadas en la planificación original: OBS Studio, Planning Center Services, CCLI Streaming License, Church Online Platform, ProPresenter, DaVinci Resolve, Canva for Nonprofits y Audacity.</a:t>
            </a:r>
          </a:p>
          <a:p>
            <a:pPr>
              <a:defRPr sz="1500"/>
            </a:pPr>
          </a:p>
          <a:p>
            <a:pPr>
              <a:defRPr sz="1500">
                <a:solidFill>
                  <a:srgbClr val="021A37"/>
                </a:solidFill>
              </a:defRPr>
            </a:pPr>
            <a:r>
              <a:t>Recomendación: asigne a una persona para revisar licencias, precios, renovaciones y términos de cancelación antes de aprobar nuevas suscripciones.</a:t>
            </a:r>
          </a:p>
        </p:txBody>
      </p:sp>
      <p:sp>
        <p:nvSpPr>
          <p:cNvPr id="282" name="Text 7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0"/>
          <p:cNvSpPr/>
          <p:nvPr/>
        </p:nvSpPr>
        <p:spPr>
          <a:xfrm>
            <a:off x="713231" y="658368"/>
            <a:ext cx="10744201" cy="4800601"/>
          </a:xfrm>
          <a:prstGeom prst="roundRect">
            <a:avLst>
              <a:gd name="adj" fmla="val 1524"/>
            </a:avLst>
          </a:prstGeom>
          <a:solidFill>
            <a:srgbClr val="FFFFFF">
              <a:alpha val="88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Text 1"/>
          <p:cNvSpPr txBox="1"/>
          <p:nvPr/>
        </p:nvSpPr>
        <p:spPr>
          <a:xfrm>
            <a:off x="969263" y="1143000"/>
            <a:ext cx="9006842" cy="790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52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MEDIOS Y AV</a:t>
            </a:r>
          </a:p>
        </p:txBody>
      </p:sp>
      <p:sp>
        <p:nvSpPr>
          <p:cNvPr id="25" name="Text 2"/>
          <p:cNvSpPr txBox="1"/>
          <p:nvPr/>
        </p:nvSpPr>
        <p:spPr>
          <a:xfrm>
            <a:off x="969263" y="2011679"/>
            <a:ext cx="900684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13816">
              <a:defRPr b="1" sz="3026">
                <a:solidFill>
                  <a:srgbClr val="008FB5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CONJUNTO MINISTERIAL</a:t>
            </a:r>
          </a:p>
        </p:txBody>
      </p:sp>
      <p:sp>
        <p:nvSpPr>
          <p:cNvPr id="26" name="Text 3"/>
          <p:cNvSpPr txBox="1"/>
          <p:nvPr/>
        </p:nvSpPr>
        <p:spPr>
          <a:xfrm>
            <a:off x="1005840" y="2788920"/>
            <a:ext cx="8138160" cy="530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86968">
              <a:defRPr sz="1746">
                <a:solidFill>
                  <a:srgbClr val="021A37"/>
                </a:solidFill>
              </a:defRPr>
            </a:lvl1pPr>
          </a:lstStyle>
          <a:p>
            <a:pPr/>
            <a:r>
              <a:t>Software moderno, flujos de trabajo para voluntarios e impacto ministerial para la puerta digital de la iglesia.</a:t>
            </a:r>
          </a:p>
        </p:txBody>
      </p:sp>
      <p:sp>
        <p:nvSpPr>
          <p:cNvPr id="27" name="Text 4"/>
          <p:cNvSpPr txBox="1"/>
          <p:nvPr/>
        </p:nvSpPr>
        <p:spPr>
          <a:xfrm>
            <a:off x="1005840" y="3931920"/>
            <a:ext cx="8961120" cy="246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000">
                <a:solidFill>
                  <a:srgbClr val="0C4978"/>
                </a:solidFill>
              </a:defRPr>
            </a:lvl1pPr>
          </a:lstStyle>
          <a:p>
            <a:pPr/>
            <a:r>
              <a:t>PRESENTACIÓN  |  SONIDO  |  TRANSMISIÓN EN VIVO  |  VIDEO  |  REDES SOCIALES</a:t>
            </a:r>
          </a:p>
        </p:txBody>
      </p:sp>
      <p:sp>
        <p:nvSpPr>
          <p:cNvPr id="28" name="Text 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Verifique precios y términos de licencia antes de comprar.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34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POR QUÉ IMPORTAN LOS MEDIOS</a:t>
            </a:r>
          </a:p>
        </p:txBody>
      </p:sp>
      <p:sp>
        <p:nvSpPr>
          <p:cNvPr id="35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El Propósito del Ministerio</a:t>
            </a:r>
          </a:p>
        </p:txBody>
      </p:sp>
      <p:sp>
        <p:nvSpPr>
          <p:cNvPr id="36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La tecnología sirve a las personas, no al revés.</a:t>
            </a:r>
          </a:p>
        </p:txBody>
      </p:sp>
      <p:sp>
        <p:nvSpPr>
          <p:cNvPr id="37" name="Text 6"/>
          <p:cNvSpPr txBox="1"/>
          <p:nvPr/>
        </p:nvSpPr>
        <p:spPr>
          <a:xfrm>
            <a:off x="1024127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38" name="Text 7"/>
          <p:cNvSpPr txBox="1"/>
          <p:nvPr/>
        </p:nvSpPr>
        <p:spPr>
          <a:xfrm>
            <a:off x="159105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Claridad</a:t>
            </a:r>
          </a:p>
        </p:txBody>
      </p:sp>
      <p:sp>
        <p:nvSpPr>
          <p:cNvPr id="39" name="Text 8"/>
          <p:cNvSpPr txBox="1"/>
          <p:nvPr/>
        </p:nvSpPr>
        <p:spPr>
          <a:xfrm>
            <a:off x="102412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Sonido limpio, letras legibles y pantallas estables ayudan a las personas a enfocarse en la adoración y la Palabra.</a:t>
            </a:r>
          </a:p>
        </p:txBody>
      </p:sp>
      <p:sp>
        <p:nvSpPr>
          <p:cNvPr id="40" name="Text 9"/>
          <p:cNvSpPr txBox="1"/>
          <p:nvPr/>
        </p:nvSpPr>
        <p:spPr>
          <a:xfrm>
            <a:off x="4498847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41" name="Text 10"/>
          <p:cNvSpPr txBox="1"/>
          <p:nvPr/>
        </p:nvSpPr>
        <p:spPr>
          <a:xfrm>
            <a:off x="5065776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Alcance</a:t>
            </a:r>
          </a:p>
        </p:txBody>
      </p:sp>
      <p:sp>
        <p:nvSpPr>
          <p:cNvPr id="42" name="Text 11"/>
          <p:cNvSpPr txBox="1"/>
          <p:nvPr/>
        </p:nvSpPr>
        <p:spPr>
          <a:xfrm>
            <a:off x="449884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Transmisiones en vivo, clips, podcasts y archivos llevan el mensaje más allá del santuario.</a:t>
            </a:r>
          </a:p>
        </p:txBody>
      </p:sp>
      <p:sp>
        <p:nvSpPr>
          <p:cNvPr id="43" name="Text 12"/>
          <p:cNvSpPr txBox="1"/>
          <p:nvPr/>
        </p:nvSpPr>
        <p:spPr>
          <a:xfrm>
            <a:off x="7973568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44" name="Text 13"/>
          <p:cNvSpPr txBox="1"/>
          <p:nvPr/>
        </p:nvSpPr>
        <p:spPr>
          <a:xfrm>
            <a:off x="854049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Cuidado</a:t>
            </a:r>
          </a:p>
        </p:txBody>
      </p:sp>
      <p:sp>
        <p:nvSpPr>
          <p:cNvPr id="45" name="Text 14"/>
          <p:cNvSpPr txBox="1"/>
          <p:nvPr/>
        </p:nvSpPr>
        <p:spPr>
          <a:xfrm>
            <a:off x="7973568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El acceso en línea, subtítulos y repeticiones de sermones sirven a los enfermos, ancianos, confinados en casa y miembros que viajan.</a:t>
            </a:r>
          </a:p>
        </p:txBody>
      </p:sp>
      <p:sp>
        <p:nvSpPr>
          <p:cNvPr id="46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0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52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UN SISTEMA MINISTERIAL COORDINADO</a:t>
            </a:r>
          </a:p>
        </p:txBody>
      </p:sp>
      <p:sp>
        <p:nvSpPr>
          <p:cNvPr id="53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Flujo de Producción Dominical</a:t>
            </a:r>
          </a:p>
        </p:txBody>
      </p:sp>
      <p:sp>
        <p:nvSpPr>
          <p:cNvPr id="54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Un servicio fuerte se prepara antes, se apoya durante y se multiplica después.</a:t>
            </a:r>
          </a:p>
        </p:txBody>
      </p:sp>
      <p:sp>
        <p:nvSpPr>
          <p:cNvPr id="55" name="Text 6"/>
          <p:cNvSpPr txBox="1"/>
          <p:nvPr/>
        </p:nvSpPr>
        <p:spPr>
          <a:xfrm>
            <a:off x="1024127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56" name="Text 7"/>
          <p:cNvSpPr txBox="1"/>
          <p:nvPr/>
        </p:nvSpPr>
        <p:spPr>
          <a:xfrm>
            <a:off x="159105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Antes del servicio</a:t>
            </a:r>
          </a:p>
        </p:txBody>
      </p:sp>
      <p:sp>
        <p:nvSpPr>
          <p:cNvPr id="57" name="Text 8"/>
          <p:cNvSpPr txBox="1"/>
          <p:nvPr/>
        </p:nvSpPr>
        <p:spPr>
          <a:xfrm>
            <a:off x="102412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Planifique canciones, Escritura, diapositivas, voluntarios, cámaras, sonido, iluminación y ajustes de transmisión.</a:t>
            </a:r>
          </a:p>
        </p:txBody>
      </p:sp>
      <p:sp>
        <p:nvSpPr>
          <p:cNvPr id="58" name="Text 9"/>
          <p:cNvSpPr txBox="1"/>
          <p:nvPr/>
        </p:nvSpPr>
        <p:spPr>
          <a:xfrm>
            <a:off x="4498847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59" name="Text 10"/>
          <p:cNvSpPr txBox="1"/>
          <p:nvPr/>
        </p:nvSpPr>
        <p:spPr>
          <a:xfrm>
            <a:off x="5065776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Durante el servicio</a:t>
            </a:r>
          </a:p>
        </p:txBody>
      </p:sp>
      <p:sp>
        <p:nvSpPr>
          <p:cNvPr id="60" name="Text 11"/>
          <p:cNvSpPr txBox="1"/>
          <p:nvPr/>
        </p:nvSpPr>
        <p:spPr>
          <a:xfrm>
            <a:off x="4498847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Maneje presentación, sonido, cámaras, iluminación, títulos inferiores, transmisión en vivo y participación en línea.</a:t>
            </a:r>
          </a:p>
        </p:txBody>
      </p:sp>
      <p:sp>
        <p:nvSpPr>
          <p:cNvPr id="61" name="Text 12"/>
          <p:cNvSpPr txBox="1"/>
          <p:nvPr/>
        </p:nvSpPr>
        <p:spPr>
          <a:xfrm>
            <a:off x="7973568" y="2182113"/>
            <a:ext cx="47548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100">
                <a:solidFill>
                  <a:srgbClr val="31C6E8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62" name="Text 13"/>
          <p:cNvSpPr txBox="1"/>
          <p:nvPr/>
        </p:nvSpPr>
        <p:spPr>
          <a:xfrm>
            <a:off x="8540495" y="2203704"/>
            <a:ext cx="2523745" cy="2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4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Después del servicio</a:t>
            </a:r>
          </a:p>
        </p:txBody>
      </p:sp>
      <p:sp>
        <p:nvSpPr>
          <p:cNvPr id="63" name="Text 14"/>
          <p:cNvSpPr txBox="1"/>
          <p:nvPr/>
        </p:nvSpPr>
        <p:spPr>
          <a:xfrm>
            <a:off x="7973568" y="2843783"/>
            <a:ext cx="3090673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>
            <a:lvl1pPr>
              <a:defRPr sz="1300">
                <a:solidFill>
                  <a:srgbClr val="021A37"/>
                </a:solidFill>
              </a:defRPr>
            </a:lvl1pPr>
          </a:lstStyle>
          <a:p>
            <a:pPr/>
            <a:r>
              <a:t>Suba el sermón, cree clips, publique frases, archive archivos y revise qué mejorar.</a:t>
            </a:r>
          </a:p>
        </p:txBody>
      </p:sp>
      <p:sp>
        <p:nvSpPr>
          <p:cNvPr id="64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04</a:t>
            </a:r>
          </a:p>
        </p:txBody>
      </p:sp>
      <p:sp>
        <p:nvSpPr>
          <p:cNvPr id="70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DIAPOSITIVAS, ESCRITURA, PANTALLA DE ESCENARIO</a:t>
            </a:r>
          </a:p>
        </p:txBody>
      </p:sp>
      <p:sp>
        <p:nvSpPr>
          <p:cNvPr id="71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Presentación y Letras</a:t>
            </a:r>
          </a:p>
        </p:txBody>
      </p:sp>
      <p:sp>
        <p:nvSpPr>
          <p:cNvPr id="72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Haga que la adoración sea fácil de seguir sin desorden visual.</a:t>
            </a:r>
          </a:p>
        </p:txBody>
      </p:sp>
      <p:sp>
        <p:nvSpPr>
          <p:cNvPr id="73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GRATIS / BAJO COSTO</a:t>
            </a:r>
          </a:p>
        </p:txBody>
      </p:sp>
      <p:sp>
        <p:nvSpPr>
          <p:cNvPr id="74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5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OpenLP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WorshipTools Presenter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Google Slides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PowerPoint</a:t>
            </a:r>
          </a:p>
        </p:txBody>
      </p:sp>
      <p:sp>
        <p:nvSpPr>
          <p:cNvPr id="76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PAGADO / PROFESIONAL</a:t>
            </a:r>
          </a:p>
        </p:txBody>
      </p:sp>
      <p:sp>
        <p:nvSpPr>
          <p:cNvPr id="77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ProPresenter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EasyWorship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Proclaim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MediaShout</a:t>
            </a:r>
          </a:p>
        </p:txBody>
      </p:sp>
      <p:sp>
        <p:nvSpPr>
          <p:cNvPr id="79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USE PARA</a:t>
            </a:r>
          </a:p>
        </p:txBody>
      </p:sp>
      <p:sp>
        <p:nvSpPr>
          <p:cNvPr id="80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1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Letras y Escritura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Diapositivas y videos del sermón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Pantalla de escenario/confianza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Cuentas regresivas y anuncios</a:t>
            </a:r>
          </a:p>
        </p:txBody>
      </p:sp>
      <p:sp>
        <p:nvSpPr>
          <p:cNvPr id="82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7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05</a:t>
            </a:r>
          </a:p>
        </p:txBody>
      </p:sp>
      <p:sp>
        <p:nvSpPr>
          <p:cNvPr id="88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PERSONAS ANTES QUE PLATAFORMAS</a:t>
            </a:r>
          </a:p>
        </p:txBody>
      </p:sp>
      <p:sp>
        <p:nvSpPr>
          <p:cNvPr id="89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Planificación de Adoración y Voluntarios</a:t>
            </a:r>
          </a:p>
        </p:txBody>
      </p:sp>
      <p:sp>
        <p:nvSpPr>
          <p:cNvPr id="90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El mejor equipo de medios gana la semana antes del domingo.</a:t>
            </a:r>
          </a:p>
        </p:txBody>
      </p:sp>
      <p:sp>
        <p:nvSpPr>
          <p:cNvPr id="91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GRATIS / BAJO COSTO</a:t>
            </a:r>
          </a:p>
        </p:txBody>
      </p:sp>
      <p:sp>
        <p:nvSpPr>
          <p:cNvPr id="92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Google Calendar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Google Sheets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Trello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Notion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Carpetas compartidas en Drive</a:t>
            </a:r>
          </a:p>
        </p:txBody>
      </p:sp>
      <p:sp>
        <p:nvSpPr>
          <p:cNvPr id="94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PAGADO</a:t>
            </a:r>
          </a:p>
        </p:txBody>
      </p:sp>
      <p:sp>
        <p:nvSpPr>
          <p:cNvPr id="95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Planning Center Services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Ministry Scheduler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WorshipPlanning.com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WorshipTools Pro</a:t>
            </a:r>
          </a:p>
        </p:txBody>
      </p:sp>
      <p:sp>
        <p:nvSpPr>
          <p:cNvPr id="97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USE PARA</a:t>
            </a:r>
          </a:p>
        </p:txBody>
      </p:sp>
      <p:sp>
        <p:nvSpPr>
          <p:cNvPr id="98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Guiones y señales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Horarios de voluntarios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Tonos y notas de canciones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Recordatorios y respaldos</a:t>
            </a:r>
          </a:p>
        </p:txBody>
      </p:sp>
      <p:sp>
        <p:nvSpPr>
          <p:cNvPr id="100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06</a:t>
            </a:r>
          </a:p>
        </p:txBody>
      </p:sp>
      <p:sp>
        <p:nvSpPr>
          <p:cNvPr id="106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PRODUCCIÓN DE IGLESIA EN LÍNEA</a:t>
            </a:r>
          </a:p>
        </p:txBody>
      </p:sp>
      <p:sp>
        <p:nvSpPr>
          <p:cNvPr id="107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Transmisión en Vivo y Conmutación</a:t>
            </a:r>
          </a:p>
        </p:txBody>
      </p:sp>
      <p:sp>
        <p:nvSpPr>
          <p:cNvPr id="108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Su servicio en línea es un verdadero ambiente de ministerio.</a:t>
            </a:r>
          </a:p>
        </p:txBody>
      </p:sp>
      <p:sp>
        <p:nvSpPr>
          <p:cNvPr id="109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GRATIS / BAJO COSTO</a:t>
            </a:r>
          </a:p>
        </p:txBody>
      </p:sp>
      <p:sp>
        <p:nvSpPr>
          <p:cNvPr id="110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OBS Studio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ATEM Software Control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YouTube Live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Facebook Live</a:t>
            </a:r>
          </a:p>
        </p:txBody>
      </p:sp>
      <p:sp>
        <p:nvSpPr>
          <p:cNvPr id="112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PAGADO / PRO</a:t>
            </a:r>
          </a:p>
        </p:txBody>
      </p:sp>
      <p:sp>
        <p:nvSpPr>
          <p:cNvPr id="113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vMix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Wirecast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Ecamm Live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BoxCast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Resi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Vimeo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Restream</a:t>
            </a:r>
          </a:p>
        </p:txBody>
      </p:sp>
      <p:sp>
        <p:nvSpPr>
          <p:cNvPr id="115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PRIORICE</a:t>
            </a:r>
          </a:p>
        </p:txBody>
      </p:sp>
      <p:sp>
        <p:nvSpPr>
          <p:cNvPr id="116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Internet estable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Audio limpio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Gráficos legibles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Conmutación confiable de cámaras</a:t>
            </a:r>
          </a:p>
        </p:txBody>
      </p:sp>
      <p:sp>
        <p:nvSpPr>
          <p:cNvPr id="118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07</a:t>
            </a:r>
          </a:p>
        </p:txBody>
      </p:sp>
      <p:sp>
        <p:nvSpPr>
          <p:cNvPr id="124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DE ESPECTADORES A PRÓXIMOS PASOS</a:t>
            </a:r>
          </a:p>
        </p:txBody>
      </p:sp>
      <p:sp>
        <p:nvSpPr>
          <p:cNvPr id="125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Iglesia en Línea y Participación</a:t>
            </a:r>
          </a:p>
        </p:txBody>
      </p:sp>
      <p:sp>
        <p:nvSpPr>
          <p:cNvPr id="126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La transmisión debe invitar a las personas a la oración, conexión y discipulado.</a:t>
            </a:r>
          </a:p>
        </p:txBody>
      </p:sp>
      <p:sp>
        <p:nvSpPr>
          <p:cNvPr id="127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OPCIONES GRATIS</a:t>
            </a:r>
          </a:p>
        </p:txBody>
      </p:sp>
      <p:sp>
        <p:nvSpPr>
          <p:cNvPr id="128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Church Online Platform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Listas de YouTube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Comentarios de Facebook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Google Forms</a:t>
            </a:r>
          </a:p>
        </p:txBody>
      </p:sp>
      <p:sp>
        <p:nvSpPr>
          <p:cNvPr id="130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OPCIONES PAGADAS</a:t>
            </a:r>
          </a:p>
        </p:txBody>
      </p:sp>
      <p:sp>
        <p:nvSpPr>
          <p:cNvPr id="131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Subsplash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BoxCast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Resi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Insertos de Vimeo</a:t>
            </a:r>
          </a:p>
        </p:txBody>
      </p:sp>
      <p:sp>
        <p:nvSpPr>
          <p:cNvPr id="133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LLAMADOS A LA ACCIÓN</a:t>
            </a:r>
          </a:p>
        </p:txBody>
      </p:sp>
      <p:sp>
        <p:nvSpPr>
          <p:cNvPr id="134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Petición de oración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Respuesta de salvación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Ofrendar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Bautismo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Grupos pequeños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Tarjeta de primer visitante</a:t>
            </a:r>
          </a:p>
        </p:txBody>
      </p:sp>
      <p:sp>
        <p:nvSpPr>
          <p:cNvPr id="136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593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0"/>
          <p:cNvSpPr/>
          <p:nvPr/>
        </p:nvSpPr>
        <p:spPr>
          <a:xfrm>
            <a:off x="713231" y="566927"/>
            <a:ext cx="10771633" cy="5248657"/>
          </a:xfrm>
          <a:prstGeom prst="roundRect">
            <a:avLst>
              <a:gd name="adj" fmla="val 1394"/>
            </a:avLst>
          </a:prstGeom>
          <a:solidFill>
            <a:srgbClr val="FFFFFF">
              <a:alpha val="91000"/>
            </a:srgbClr>
          </a:solidFill>
          <a:ln w="12700">
            <a:solidFill>
              <a:srgbClr val="FFFFFF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Shape 1"/>
          <p:cNvSpPr/>
          <p:nvPr/>
        </p:nvSpPr>
        <p:spPr>
          <a:xfrm>
            <a:off x="832103" y="768095"/>
            <a:ext cx="54865" cy="484632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1" name="Text 2"/>
          <p:cNvSpPr txBox="1"/>
          <p:nvPr/>
        </p:nvSpPr>
        <p:spPr>
          <a:xfrm>
            <a:off x="10104119" y="788924"/>
            <a:ext cx="96012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sz="1200">
                <a:solidFill>
                  <a:srgbClr val="008FB5">
                    <a:alpha val="95000"/>
                  </a:srgbClr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08</a:t>
            </a:r>
          </a:p>
        </p:txBody>
      </p:sp>
      <p:sp>
        <p:nvSpPr>
          <p:cNvPr id="142" name="Text 3"/>
          <p:cNvSpPr txBox="1"/>
          <p:nvPr/>
        </p:nvSpPr>
        <p:spPr>
          <a:xfrm>
            <a:off x="987552" y="786383"/>
            <a:ext cx="8823960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LA PRIMERA PRIORIDAD DE CALIDAD</a:t>
            </a:r>
          </a:p>
        </p:txBody>
      </p:sp>
      <p:sp>
        <p:nvSpPr>
          <p:cNvPr id="143" name="Text 4"/>
          <p:cNvSpPr txBox="1"/>
          <p:nvPr/>
        </p:nvSpPr>
        <p:spPr>
          <a:xfrm>
            <a:off x="987551" y="1024128"/>
            <a:ext cx="10012682" cy="53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700">
                <a:solidFill>
                  <a:srgbClr val="021A37"/>
                </a:solidFill>
                <a:latin typeface="Inter Display"/>
                <a:ea typeface="Inter Display"/>
                <a:cs typeface="Inter Display"/>
                <a:sym typeface="Inter Display"/>
              </a:defRPr>
            </a:lvl1pPr>
          </a:lstStyle>
          <a:p>
            <a:pPr/>
            <a:r>
              <a:t>Sonido, Audio y Podcasting</a:t>
            </a:r>
          </a:p>
        </p:txBody>
      </p:sp>
      <p:sp>
        <p:nvSpPr>
          <p:cNvPr id="144" name="Text 5"/>
          <p:cNvSpPr txBox="1"/>
          <p:nvPr/>
        </p:nvSpPr>
        <p:spPr>
          <a:xfrm>
            <a:off x="996696" y="1627632"/>
            <a:ext cx="9738360" cy="25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i="1" sz="1300">
                <a:solidFill>
                  <a:srgbClr val="0C4978"/>
                </a:solidFill>
              </a:defRPr>
            </a:lvl1pPr>
          </a:lstStyle>
          <a:p>
            <a:pPr/>
            <a:r>
              <a:t>Para la transmisión en vivo, la calidad de audio importa más que la calidad de cámara.</a:t>
            </a:r>
          </a:p>
        </p:txBody>
      </p:sp>
      <p:sp>
        <p:nvSpPr>
          <p:cNvPr id="145" name="Text 6"/>
          <p:cNvSpPr txBox="1"/>
          <p:nvPr/>
        </p:nvSpPr>
        <p:spPr>
          <a:xfrm>
            <a:off x="1024127" y="2240279"/>
            <a:ext cx="2880362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OPCIONES GRATIS</a:t>
            </a:r>
          </a:p>
        </p:txBody>
      </p:sp>
      <p:sp>
        <p:nvSpPr>
          <p:cNvPr id="146" name="Shape 7"/>
          <p:cNvSpPr/>
          <p:nvPr/>
        </p:nvSpPr>
        <p:spPr>
          <a:xfrm>
            <a:off x="1024128" y="2514599"/>
            <a:ext cx="2011679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Text 8"/>
          <p:cNvSpPr txBox="1"/>
          <p:nvPr/>
        </p:nvSpPr>
        <p:spPr>
          <a:xfrm>
            <a:off x="1024127" y="2660904"/>
            <a:ext cx="2880362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Audacity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GarageBand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Pro Tools Intro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Apps del fabricante de mezcladoras</a:t>
            </a:r>
          </a:p>
        </p:txBody>
      </p:sp>
      <p:sp>
        <p:nvSpPr>
          <p:cNvPr id="148" name="Text 9"/>
          <p:cNvSpPr txBox="1"/>
          <p:nvPr/>
        </p:nvSpPr>
        <p:spPr>
          <a:xfrm>
            <a:off x="4315967" y="2240279"/>
            <a:ext cx="28346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OPCIONES PAGADAS</a:t>
            </a:r>
          </a:p>
        </p:txBody>
      </p:sp>
      <p:sp>
        <p:nvSpPr>
          <p:cNvPr id="149" name="Shape 10"/>
          <p:cNvSpPr/>
          <p:nvPr/>
        </p:nvSpPr>
        <p:spPr>
          <a:xfrm>
            <a:off x="4315967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Text 11"/>
          <p:cNvSpPr txBox="1"/>
          <p:nvPr/>
        </p:nvSpPr>
        <p:spPr>
          <a:xfrm>
            <a:off x="4315967" y="2660904"/>
            <a:ext cx="28346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Reaper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Logic Pro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Pro Tools Studio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Adobe Audition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iZotope RX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Plugins Waves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Mixing Station</a:t>
            </a:r>
          </a:p>
        </p:txBody>
      </p:sp>
      <p:sp>
        <p:nvSpPr>
          <p:cNvPr id="151" name="Text 12"/>
          <p:cNvSpPr txBox="1"/>
          <p:nvPr/>
        </p:nvSpPr>
        <p:spPr>
          <a:xfrm>
            <a:off x="7635240" y="2240279"/>
            <a:ext cx="3063241" cy="2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800">
                <a:solidFill>
                  <a:srgbClr val="008FB5"/>
                </a:solidFill>
              </a:defRPr>
            </a:lvl1pPr>
          </a:lstStyle>
          <a:p>
            <a:pPr/>
            <a:r>
              <a:t>USE PARA</a:t>
            </a:r>
          </a:p>
        </p:txBody>
      </p:sp>
      <p:sp>
        <p:nvSpPr>
          <p:cNvPr id="152" name="Shape 13"/>
          <p:cNvSpPr/>
          <p:nvPr/>
        </p:nvSpPr>
        <p:spPr>
          <a:xfrm>
            <a:off x="7635240" y="2514599"/>
            <a:ext cx="2011680" cy="22862"/>
          </a:xfrm>
          <a:prstGeom prst="rect">
            <a:avLst/>
          </a:prstGeom>
          <a:solidFill>
            <a:srgbClr val="31C6E8"/>
          </a:solidFill>
          <a:ln w="12700">
            <a:solidFill>
              <a:srgbClr val="31C6E8">
                <a:alpha val="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Text 14"/>
          <p:cNvSpPr txBox="1"/>
          <p:nvPr/>
        </p:nvSpPr>
        <p:spPr>
          <a:xfrm>
            <a:off x="7635240" y="2660904"/>
            <a:ext cx="3063241" cy="2734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" tIns="126" rIns="126" bIns="126">
            <a:normAutofit fontScale="100000" lnSpcReduction="0"/>
          </a:bodyPr>
          <a:lstStyle/>
          <a:p>
            <a:pPr>
              <a:defRPr sz="1300">
                <a:solidFill>
                  <a:srgbClr val="021A37"/>
                </a:solidFill>
              </a:defRPr>
            </a:pPr>
            <a:r>
              <a:t>• Limpieza de sermones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Podcasting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Mezcla de transmisión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Grabación musical</a:t>
            </a:r>
          </a:p>
          <a:p>
            <a:pPr>
              <a:defRPr sz="1300">
                <a:solidFill>
                  <a:srgbClr val="021A37"/>
                </a:solidFill>
              </a:defRPr>
            </a:pPr>
            <a:r>
              <a:t>• Entrenamiento de voluntarios</a:t>
            </a:r>
          </a:p>
        </p:txBody>
      </p:sp>
      <p:sp>
        <p:nvSpPr>
          <p:cNvPr id="154" name="Text 15"/>
          <p:cNvSpPr txBox="1"/>
          <p:nvPr/>
        </p:nvSpPr>
        <p:spPr>
          <a:xfrm>
            <a:off x="7452359" y="6026404"/>
            <a:ext cx="38862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i="1" sz="700">
                <a:solidFill>
                  <a:srgbClr val="FFFFFF">
                    <a:alpha val="92000"/>
                  </a:srgbClr>
                </a:solidFill>
              </a:defRPr>
            </a:lvl1pPr>
          </a:lstStyle>
          <a:p>
            <a:pPr/>
            <a:r>
              <a:t>Ministerio de Medios y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