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Inter Display"/>
          <a:ea typeface="Inter Display"/>
          <a:cs typeface="Inter Display"/>
          <a:sym typeface="Inter Display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Inter Display"/>
          <a:ea typeface="Inter Display"/>
          <a:cs typeface="Inter Display"/>
          <a:sym typeface="Inter Display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Inter Display"/>
          <a:ea typeface="Inter Display"/>
          <a:cs typeface="Inter Display"/>
          <a:sym typeface="Inter Display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Inter Display"/>
          <a:ea typeface="Inter Display"/>
          <a:cs typeface="Inter Display"/>
          <a:sym typeface="Inter Display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Inter Display"/>
          <a:ea typeface="Inter Display"/>
          <a:cs typeface="Inter Display"/>
          <a:sym typeface="Inter Display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Inter Display"/>
          <a:ea typeface="Inter Display"/>
          <a:cs typeface="Inter Display"/>
          <a:sym typeface="Inter Display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Inter Display"/>
          <a:ea typeface="Inter Display"/>
          <a:cs typeface="Inter Display"/>
          <a:sym typeface="Inter Display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Inter Display"/>
          <a:ea typeface="Inter Display"/>
          <a:cs typeface="Inter Display"/>
          <a:sym typeface="Inter Display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Inter Display"/>
          <a:ea typeface="Inter Display"/>
          <a:cs typeface="Inter Display"/>
          <a:sym typeface="Inter Display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Inter"/>
          <a:ea typeface="Inter"/>
          <a:cs typeface="Inter"/>
          <a:sym typeface="Inter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Inter"/>
          <a:ea typeface="Inter"/>
          <a:cs typeface="Inter"/>
          <a:sym typeface="Inter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Inter"/>
          <a:ea typeface="Inter"/>
          <a:cs typeface="Inter"/>
          <a:sym typeface="Inter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Inter"/>
          <a:ea typeface="Inter"/>
          <a:cs typeface="Inter"/>
          <a:sym typeface="Inter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Inter"/>
          <a:ea typeface="Inter"/>
          <a:cs typeface="Inter"/>
          <a:sym typeface="Inter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Inter"/>
          <a:ea typeface="Inter"/>
          <a:cs typeface="Inter"/>
          <a:sym typeface="Inter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Inter"/>
          <a:ea typeface="Inter"/>
          <a:cs typeface="Inter"/>
          <a:sym typeface="Inter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Inter"/>
          <a:ea typeface="Inter"/>
          <a:cs typeface="Inter"/>
          <a:sym typeface="Inter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Inter"/>
          <a:ea typeface="Inter"/>
          <a:cs typeface="Inter"/>
          <a:sym typeface="Inte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opf slides.042.jpeg" descr="sopf slides.04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8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9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09</a:t>
            </a:r>
          </a:p>
        </p:txBody>
      </p:sp>
      <p:sp>
        <p:nvSpPr>
          <p:cNvPr id="160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MULTIPLY THE MESSAGE</a:t>
            </a:r>
          </a:p>
        </p:txBody>
      </p:sp>
      <p:sp>
        <p:nvSpPr>
          <p:cNvPr id="161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Video Editing &amp; Sermon Clips</a:t>
            </a:r>
          </a:p>
        </p:txBody>
      </p:sp>
      <p:sp>
        <p:nvSpPr>
          <p:cNvPr id="162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One sermon can become a week of ministry content.</a:t>
            </a:r>
          </a:p>
        </p:txBody>
      </p:sp>
      <p:sp>
        <p:nvSpPr>
          <p:cNvPr id="163" name="Text 6"/>
          <p:cNvSpPr txBox="1"/>
          <p:nvPr/>
        </p:nvSpPr>
        <p:spPr>
          <a:xfrm>
            <a:off x="1024127" y="2240279"/>
            <a:ext cx="2880362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FREE / LOW-COST</a:t>
            </a:r>
          </a:p>
        </p:txBody>
      </p:sp>
      <p:sp>
        <p:nvSpPr>
          <p:cNvPr id="164" name="Shape 7"/>
          <p:cNvSpPr/>
          <p:nvPr/>
        </p:nvSpPr>
        <p:spPr>
          <a:xfrm>
            <a:off x="1024128" y="2514599"/>
            <a:ext cx="2011679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5" name="Text 8"/>
          <p:cNvSpPr txBox="1"/>
          <p:nvPr/>
        </p:nvSpPr>
        <p:spPr>
          <a:xfrm>
            <a:off x="1024127" y="2660904"/>
            <a:ext cx="2880362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DaVinci Resolve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CapCut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iMovie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YouTube Studio editor</a:t>
            </a:r>
          </a:p>
        </p:txBody>
      </p:sp>
      <p:sp>
        <p:nvSpPr>
          <p:cNvPr id="166" name="Text 9"/>
          <p:cNvSpPr txBox="1"/>
          <p:nvPr/>
        </p:nvSpPr>
        <p:spPr>
          <a:xfrm>
            <a:off x="4315967" y="2240279"/>
            <a:ext cx="28346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PAID / PRO</a:t>
            </a:r>
          </a:p>
        </p:txBody>
      </p:sp>
      <p:sp>
        <p:nvSpPr>
          <p:cNvPr id="167" name="Shape 10"/>
          <p:cNvSpPr/>
          <p:nvPr/>
        </p:nvSpPr>
        <p:spPr>
          <a:xfrm>
            <a:off x="4315967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8" name="Text 11"/>
          <p:cNvSpPr txBox="1"/>
          <p:nvPr/>
        </p:nvSpPr>
        <p:spPr>
          <a:xfrm>
            <a:off x="4315967" y="2660904"/>
            <a:ext cx="28346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DaVinci Resolve Studio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Adobe Premiere Pro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Final Cut Pro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Descript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OpusClip</a:t>
            </a:r>
          </a:p>
        </p:txBody>
      </p:sp>
      <p:sp>
        <p:nvSpPr>
          <p:cNvPr id="169" name="Text 12"/>
          <p:cNvSpPr txBox="1"/>
          <p:nvPr/>
        </p:nvSpPr>
        <p:spPr>
          <a:xfrm>
            <a:off x="7635240" y="2240279"/>
            <a:ext cx="30632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CREATE</a:t>
            </a:r>
          </a:p>
        </p:txBody>
      </p:sp>
      <p:sp>
        <p:nvSpPr>
          <p:cNvPr id="170" name="Shape 13"/>
          <p:cNvSpPr/>
          <p:nvPr/>
        </p:nvSpPr>
        <p:spPr>
          <a:xfrm>
            <a:off x="7635240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1" name="Text 14"/>
          <p:cNvSpPr txBox="1"/>
          <p:nvPr/>
        </p:nvSpPr>
        <p:spPr>
          <a:xfrm>
            <a:off x="7635240" y="2660904"/>
            <a:ext cx="30632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Full sermon replay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60-second clips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Shorts and Reels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Testimony videos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Podcast audio</a:t>
            </a:r>
          </a:p>
        </p:txBody>
      </p:sp>
      <p:sp>
        <p:nvSpPr>
          <p:cNvPr id="172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Media &amp; Audiovisual Ministry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6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7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178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THE DIGITAL FIRST IMPRESSION</a:t>
            </a:r>
          </a:p>
        </p:txBody>
      </p:sp>
      <p:sp>
        <p:nvSpPr>
          <p:cNvPr id="179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Graphics, Branding &amp; Media</a:t>
            </a:r>
          </a:p>
        </p:txBody>
      </p:sp>
      <p:sp>
        <p:nvSpPr>
          <p:cNvPr id="180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Many visitors see the church online before they visit in person.</a:t>
            </a:r>
          </a:p>
        </p:txBody>
      </p:sp>
      <p:sp>
        <p:nvSpPr>
          <p:cNvPr id="181" name="Text 6"/>
          <p:cNvSpPr txBox="1"/>
          <p:nvPr/>
        </p:nvSpPr>
        <p:spPr>
          <a:xfrm>
            <a:off x="1024127" y="2240279"/>
            <a:ext cx="2880362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FREE / NONPROFIT</a:t>
            </a:r>
          </a:p>
        </p:txBody>
      </p:sp>
      <p:sp>
        <p:nvSpPr>
          <p:cNvPr id="182" name="Shape 7"/>
          <p:cNvSpPr/>
          <p:nvPr/>
        </p:nvSpPr>
        <p:spPr>
          <a:xfrm>
            <a:off x="1024128" y="2514599"/>
            <a:ext cx="2011679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3" name="Text 8"/>
          <p:cNvSpPr txBox="1"/>
          <p:nvPr/>
        </p:nvSpPr>
        <p:spPr>
          <a:xfrm>
            <a:off x="1024127" y="2660904"/>
            <a:ext cx="2880362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Canva for Nonprofits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Adobe Express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GIMP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Inkscape</a:t>
            </a:r>
          </a:p>
        </p:txBody>
      </p:sp>
      <p:sp>
        <p:nvSpPr>
          <p:cNvPr id="184" name="Text 9"/>
          <p:cNvSpPr txBox="1"/>
          <p:nvPr/>
        </p:nvSpPr>
        <p:spPr>
          <a:xfrm>
            <a:off x="4315967" y="2240279"/>
            <a:ext cx="28346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PAID OPTIONS</a:t>
            </a:r>
          </a:p>
        </p:txBody>
      </p:sp>
      <p:sp>
        <p:nvSpPr>
          <p:cNvPr id="185" name="Shape 10"/>
          <p:cNvSpPr/>
          <p:nvPr/>
        </p:nvSpPr>
        <p:spPr>
          <a:xfrm>
            <a:off x="4315967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6" name="Text 11"/>
          <p:cNvSpPr txBox="1"/>
          <p:nvPr/>
        </p:nvSpPr>
        <p:spPr>
          <a:xfrm>
            <a:off x="4315967" y="2660904"/>
            <a:ext cx="28346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Canva Pro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Photoshop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Illustrator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Affinity Designer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Envato Elements</a:t>
            </a:r>
          </a:p>
        </p:txBody>
      </p:sp>
      <p:sp>
        <p:nvSpPr>
          <p:cNvPr id="187" name="Text 12"/>
          <p:cNvSpPr txBox="1"/>
          <p:nvPr/>
        </p:nvSpPr>
        <p:spPr>
          <a:xfrm>
            <a:off x="7635240" y="2240279"/>
            <a:ext cx="30632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CHURCH MEDIA</a:t>
            </a:r>
          </a:p>
        </p:txBody>
      </p:sp>
      <p:sp>
        <p:nvSpPr>
          <p:cNvPr id="188" name="Shape 13"/>
          <p:cNvSpPr/>
          <p:nvPr/>
        </p:nvSpPr>
        <p:spPr>
          <a:xfrm>
            <a:off x="7635240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9" name="Text 14"/>
          <p:cNvSpPr txBox="1"/>
          <p:nvPr/>
        </p:nvSpPr>
        <p:spPr>
          <a:xfrm>
            <a:off x="7635240" y="2660904"/>
            <a:ext cx="30632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Church Motion Graphics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Shift Worship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WorshipHouse Media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Story Loop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Sermon templates</a:t>
            </a:r>
          </a:p>
        </p:txBody>
      </p:sp>
      <p:sp>
        <p:nvSpPr>
          <p:cNvPr id="190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Media &amp; Audiovisual Ministry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4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5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11</a:t>
            </a:r>
          </a:p>
        </p:txBody>
      </p:sp>
      <p:sp>
        <p:nvSpPr>
          <p:cNvPr id="196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CARRY THE MESSAGE INTO THE WEEK</a:t>
            </a:r>
          </a:p>
        </p:txBody>
      </p:sp>
      <p:sp>
        <p:nvSpPr>
          <p:cNvPr id="197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Social Media &amp; Outreach</a:t>
            </a:r>
          </a:p>
        </p:txBody>
      </p:sp>
      <p:sp>
        <p:nvSpPr>
          <p:cNvPr id="198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Post with purpose: invite, encourage, teach, testify, and connect.</a:t>
            </a:r>
          </a:p>
        </p:txBody>
      </p:sp>
      <p:sp>
        <p:nvSpPr>
          <p:cNvPr id="199" name="Text 6"/>
          <p:cNvSpPr txBox="1"/>
          <p:nvPr/>
        </p:nvSpPr>
        <p:spPr>
          <a:xfrm>
            <a:off x="1024127" y="2240279"/>
            <a:ext cx="2880362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FREE OPTIONS</a:t>
            </a:r>
          </a:p>
        </p:txBody>
      </p:sp>
      <p:sp>
        <p:nvSpPr>
          <p:cNvPr id="200" name="Shape 7"/>
          <p:cNvSpPr/>
          <p:nvPr/>
        </p:nvSpPr>
        <p:spPr>
          <a:xfrm>
            <a:off x="1024128" y="2514599"/>
            <a:ext cx="2011679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1" name="Text 8"/>
          <p:cNvSpPr txBox="1"/>
          <p:nvPr/>
        </p:nvSpPr>
        <p:spPr>
          <a:xfrm>
            <a:off x="1024127" y="2660904"/>
            <a:ext cx="2880362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Meta Business Suite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YouTube Studio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TikTok tools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Instagram tools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Buffer free tier</a:t>
            </a:r>
          </a:p>
        </p:txBody>
      </p:sp>
      <p:sp>
        <p:nvSpPr>
          <p:cNvPr id="202" name="Text 9"/>
          <p:cNvSpPr txBox="1"/>
          <p:nvPr/>
        </p:nvSpPr>
        <p:spPr>
          <a:xfrm>
            <a:off x="4315967" y="2240279"/>
            <a:ext cx="28346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PAID OPTIONS</a:t>
            </a:r>
          </a:p>
        </p:txBody>
      </p:sp>
      <p:sp>
        <p:nvSpPr>
          <p:cNvPr id="203" name="Shape 10"/>
          <p:cNvSpPr/>
          <p:nvPr/>
        </p:nvSpPr>
        <p:spPr>
          <a:xfrm>
            <a:off x="4315967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4" name="Text 11"/>
          <p:cNvSpPr txBox="1"/>
          <p:nvPr/>
        </p:nvSpPr>
        <p:spPr>
          <a:xfrm>
            <a:off x="4315967" y="2660904"/>
            <a:ext cx="28346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Buffer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Hootsuite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Later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Metricool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SocialPilot</a:t>
            </a:r>
          </a:p>
        </p:txBody>
      </p:sp>
      <p:sp>
        <p:nvSpPr>
          <p:cNvPr id="205" name="Text 12"/>
          <p:cNvSpPr txBox="1"/>
          <p:nvPr/>
        </p:nvSpPr>
        <p:spPr>
          <a:xfrm>
            <a:off x="7635240" y="2240279"/>
            <a:ext cx="30632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WEEKLY RHYTHM</a:t>
            </a:r>
          </a:p>
        </p:txBody>
      </p:sp>
      <p:sp>
        <p:nvSpPr>
          <p:cNvPr id="206" name="Shape 13"/>
          <p:cNvSpPr/>
          <p:nvPr/>
        </p:nvSpPr>
        <p:spPr>
          <a:xfrm>
            <a:off x="7635240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7" name="Text 14"/>
          <p:cNvSpPr txBox="1"/>
          <p:nvPr/>
        </p:nvSpPr>
        <p:spPr>
          <a:xfrm>
            <a:off x="7635240" y="2660904"/>
            <a:ext cx="30632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Sunday replay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Monday quote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Midweek clip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Event invite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Testimony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Next step link</a:t>
            </a:r>
          </a:p>
        </p:txBody>
      </p:sp>
      <p:sp>
        <p:nvSpPr>
          <p:cNvPr id="208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Media &amp; Audiovisual Ministry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2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3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12</a:t>
            </a:r>
          </a:p>
        </p:txBody>
      </p:sp>
      <p:sp>
        <p:nvSpPr>
          <p:cNvPr id="214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STEWARDSHIP AND COMPLIANCE</a:t>
            </a:r>
          </a:p>
        </p:txBody>
      </p:sp>
      <p:sp>
        <p:nvSpPr>
          <p:cNvPr id="215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Copyright &amp; Streaming Licenses</a:t>
            </a:r>
          </a:p>
        </p:txBody>
      </p:sp>
      <p:sp>
        <p:nvSpPr>
          <p:cNvPr id="216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Good stewardship protects the church and honors creators.</a:t>
            </a:r>
          </a:p>
        </p:txBody>
      </p:sp>
      <p:sp>
        <p:nvSpPr>
          <p:cNvPr id="217" name="Text 6"/>
          <p:cNvSpPr txBox="1"/>
          <p:nvPr/>
        </p:nvSpPr>
        <p:spPr>
          <a:xfrm>
            <a:off x="1024127" y="2240279"/>
            <a:ext cx="2880362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COMMON NEEDS</a:t>
            </a:r>
          </a:p>
        </p:txBody>
      </p:sp>
      <p:sp>
        <p:nvSpPr>
          <p:cNvPr id="218" name="Shape 7"/>
          <p:cNvSpPr/>
          <p:nvPr/>
        </p:nvSpPr>
        <p:spPr>
          <a:xfrm>
            <a:off x="1024128" y="2514599"/>
            <a:ext cx="2011679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9" name="Text 8"/>
          <p:cNvSpPr txBox="1"/>
          <p:nvPr/>
        </p:nvSpPr>
        <p:spPr>
          <a:xfrm>
            <a:off x="1024127" y="2660904"/>
            <a:ext cx="2880362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Projecting lyrics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Printing lyrics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Streaming worship music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Keeping service recordings online</a:t>
            </a:r>
          </a:p>
        </p:txBody>
      </p:sp>
      <p:sp>
        <p:nvSpPr>
          <p:cNvPr id="220" name="Text 9"/>
          <p:cNvSpPr txBox="1"/>
          <p:nvPr/>
        </p:nvSpPr>
        <p:spPr>
          <a:xfrm>
            <a:off x="4315967" y="2240279"/>
            <a:ext cx="28346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SERVICES TO REVIEW</a:t>
            </a:r>
          </a:p>
        </p:txBody>
      </p:sp>
      <p:sp>
        <p:nvSpPr>
          <p:cNvPr id="221" name="Shape 10"/>
          <p:cNvSpPr/>
          <p:nvPr/>
        </p:nvSpPr>
        <p:spPr>
          <a:xfrm>
            <a:off x="4315967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2" name="Text 11"/>
          <p:cNvSpPr txBox="1"/>
          <p:nvPr/>
        </p:nvSpPr>
        <p:spPr>
          <a:xfrm>
            <a:off x="4315967" y="2660904"/>
            <a:ext cx="28346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CCLI Church Copyright License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CCLI SongSelect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CCLI Streaming License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ONE LICENSE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CCS WORSHIPcast</a:t>
            </a:r>
          </a:p>
        </p:txBody>
      </p:sp>
      <p:sp>
        <p:nvSpPr>
          <p:cNvPr id="223" name="Text 12"/>
          <p:cNvSpPr txBox="1"/>
          <p:nvPr/>
        </p:nvSpPr>
        <p:spPr>
          <a:xfrm>
            <a:off x="7635240" y="2240279"/>
            <a:ext cx="30632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RULE OF THUMB</a:t>
            </a:r>
          </a:p>
        </p:txBody>
      </p:sp>
      <p:sp>
        <p:nvSpPr>
          <p:cNvPr id="224" name="Shape 13"/>
          <p:cNvSpPr/>
          <p:nvPr/>
        </p:nvSpPr>
        <p:spPr>
          <a:xfrm>
            <a:off x="7635240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5" name="Text 14"/>
          <p:cNvSpPr txBox="1"/>
          <p:nvPr/>
        </p:nvSpPr>
        <p:spPr>
          <a:xfrm>
            <a:off x="7635240" y="2660904"/>
            <a:ext cx="30632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Check what each license covers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Report song usage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Review terms before new media uses</a:t>
            </a:r>
          </a:p>
        </p:txBody>
      </p:sp>
      <p:sp>
        <p:nvSpPr>
          <p:cNvPr id="226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Media &amp; Audiovisual Ministry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0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1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13</a:t>
            </a:r>
          </a:p>
        </p:txBody>
      </p:sp>
      <p:sp>
        <p:nvSpPr>
          <p:cNvPr id="232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MATCH TOOLS TO MISSION AND CAPACITY</a:t>
            </a:r>
          </a:p>
        </p:txBody>
      </p:sp>
      <p:sp>
        <p:nvSpPr>
          <p:cNvPr id="233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Recommended Stack by Stage</a:t>
            </a:r>
          </a:p>
        </p:txBody>
      </p:sp>
      <p:sp>
        <p:nvSpPr>
          <p:cNvPr id="234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Do not buy complexity before you have trained people.</a:t>
            </a:r>
          </a:p>
        </p:txBody>
      </p:sp>
      <p:sp>
        <p:nvSpPr>
          <p:cNvPr id="235" name="Text 6"/>
          <p:cNvSpPr txBox="1"/>
          <p:nvPr/>
        </p:nvSpPr>
        <p:spPr>
          <a:xfrm>
            <a:off x="1024127" y="2240279"/>
            <a:ext cx="2880362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STARTER CHURCH</a:t>
            </a:r>
          </a:p>
        </p:txBody>
      </p:sp>
      <p:sp>
        <p:nvSpPr>
          <p:cNvPr id="236" name="Shape 7"/>
          <p:cNvSpPr/>
          <p:nvPr/>
        </p:nvSpPr>
        <p:spPr>
          <a:xfrm>
            <a:off x="1024128" y="2514599"/>
            <a:ext cx="2011679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7" name="Text 8"/>
          <p:cNvSpPr txBox="1"/>
          <p:nvPr/>
        </p:nvSpPr>
        <p:spPr>
          <a:xfrm>
            <a:off x="1024127" y="2660904"/>
            <a:ext cx="2880362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OpenLP or WorshipTools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OBS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YouTube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Canva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Audacity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Google Workspace</a:t>
            </a:r>
          </a:p>
        </p:txBody>
      </p:sp>
      <p:sp>
        <p:nvSpPr>
          <p:cNvPr id="238" name="Text 9"/>
          <p:cNvSpPr txBox="1"/>
          <p:nvPr/>
        </p:nvSpPr>
        <p:spPr>
          <a:xfrm>
            <a:off x="4315967" y="2240279"/>
            <a:ext cx="28346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GROWING CHURCH</a:t>
            </a:r>
          </a:p>
        </p:txBody>
      </p:sp>
      <p:sp>
        <p:nvSpPr>
          <p:cNvPr id="239" name="Shape 10"/>
          <p:cNvSpPr/>
          <p:nvPr/>
        </p:nvSpPr>
        <p:spPr>
          <a:xfrm>
            <a:off x="4315967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0" name="Text 11"/>
          <p:cNvSpPr txBox="1"/>
          <p:nvPr/>
        </p:nvSpPr>
        <p:spPr>
          <a:xfrm>
            <a:off x="4315967" y="2660904"/>
            <a:ext cx="28346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ProPresenter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Planning Center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ATEM + OBS/vMix/Ecamm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Canva Pro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DaVinci Resolve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Buffer</a:t>
            </a:r>
          </a:p>
        </p:txBody>
      </p:sp>
      <p:sp>
        <p:nvSpPr>
          <p:cNvPr id="241" name="Text 12"/>
          <p:cNvSpPr txBox="1"/>
          <p:nvPr/>
        </p:nvSpPr>
        <p:spPr>
          <a:xfrm>
            <a:off x="7635240" y="2240279"/>
            <a:ext cx="30632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BROADCAST-LEVEL</a:t>
            </a:r>
          </a:p>
        </p:txBody>
      </p:sp>
      <p:sp>
        <p:nvSpPr>
          <p:cNvPr id="242" name="Shape 13"/>
          <p:cNvSpPr/>
          <p:nvPr/>
        </p:nvSpPr>
        <p:spPr>
          <a:xfrm>
            <a:off x="7635240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3" name="Text 14"/>
          <p:cNvSpPr txBox="1"/>
          <p:nvPr/>
        </p:nvSpPr>
        <p:spPr>
          <a:xfrm>
            <a:off x="7635240" y="2660904"/>
            <a:ext cx="30632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ProPresenter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vMix or Wirecast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Resi or BoxCast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Adobe/DaVinci Studio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Frame.io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Show control</a:t>
            </a:r>
          </a:p>
        </p:txBody>
      </p:sp>
      <p:sp>
        <p:nvSpPr>
          <p:cNvPr id="244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Media &amp; Audiovisual Ministry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8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9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14</a:t>
            </a:r>
          </a:p>
        </p:txBody>
      </p:sp>
      <p:sp>
        <p:nvSpPr>
          <p:cNvPr id="250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BUILD A RELIABLE MINISTRY</a:t>
            </a:r>
          </a:p>
        </p:txBody>
      </p:sp>
      <p:sp>
        <p:nvSpPr>
          <p:cNvPr id="251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90-Day Implementation Plan</a:t>
            </a:r>
          </a:p>
        </p:txBody>
      </p:sp>
      <p:sp>
        <p:nvSpPr>
          <p:cNvPr id="252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Start with consistency, then improve quality, then multiply impact.</a:t>
            </a:r>
          </a:p>
        </p:txBody>
      </p:sp>
      <p:sp>
        <p:nvSpPr>
          <p:cNvPr id="253" name="Text 6"/>
          <p:cNvSpPr txBox="1"/>
          <p:nvPr/>
        </p:nvSpPr>
        <p:spPr>
          <a:xfrm>
            <a:off x="1024127" y="2023363"/>
            <a:ext cx="47548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100">
                <a:solidFill>
                  <a:srgbClr val="31C6E8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1–30</a:t>
            </a:r>
          </a:p>
        </p:txBody>
      </p:sp>
      <p:sp>
        <p:nvSpPr>
          <p:cNvPr id="254" name="Text 7"/>
          <p:cNvSpPr txBox="1"/>
          <p:nvPr/>
        </p:nvSpPr>
        <p:spPr>
          <a:xfrm>
            <a:off x="1591055" y="2203704"/>
            <a:ext cx="2523745" cy="283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14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Stabilize Sunday</a:t>
            </a:r>
          </a:p>
        </p:txBody>
      </p:sp>
      <p:sp>
        <p:nvSpPr>
          <p:cNvPr id="255" name="Text 8"/>
          <p:cNvSpPr txBox="1"/>
          <p:nvPr/>
        </p:nvSpPr>
        <p:spPr>
          <a:xfrm>
            <a:off x="1024127" y="2843783"/>
            <a:ext cx="3090673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>
            <a:lvl1pPr>
              <a:defRPr sz="1300">
                <a:solidFill>
                  <a:srgbClr val="021A37"/>
                </a:solidFill>
              </a:defRPr>
            </a:lvl1pPr>
          </a:lstStyle>
          <a:p>
            <a:pPr/>
            <a:r>
              <a:t>Check licensing, organize files, document stream settings, and train one backup operator.</a:t>
            </a:r>
          </a:p>
        </p:txBody>
      </p:sp>
      <p:sp>
        <p:nvSpPr>
          <p:cNvPr id="256" name="Text 9"/>
          <p:cNvSpPr txBox="1"/>
          <p:nvPr/>
        </p:nvSpPr>
        <p:spPr>
          <a:xfrm>
            <a:off x="4498847" y="2023363"/>
            <a:ext cx="47548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100">
                <a:solidFill>
                  <a:srgbClr val="31C6E8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31–60</a:t>
            </a:r>
          </a:p>
        </p:txBody>
      </p:sp>
      <p:sp>
        <p:nvSpPr>
          <p:cNvPr id="257" name="Text 10"/>
          <p:cNvSpPr txBox="1"/>
          <p:nvPr/>
        </p:nvSpPr>
        <p:spPr>
          <a:xfrm>
            <a:off x="5065776" y="2203704"/>
            <a:ext cx="2523745" cy="283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14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Improve quality</a:t>
            </a:r>
          </a:p>
        </p:txBody>
      </p:sp>
      <p:sp>
        <p:nvSpPr>
          <p:cNvPr id="258" name="Text 11"/>
          <p:cNvSpPr txBox="1"/>
          <p:nvPr/>
        </p:nvSpPr>
        <p:spPr>
          <a:xfrm>
            <a:off x="4498847" y="2843783"/>
            <a:ext cx="3090673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>
            <a:lvl1pPr>
              <a:defRPr sz="1300">
                <a:solidFill>
                  <a:srgbClr val="021A37"/>
                </a:solidFill>
              </a:defRPr>
            </a:lvl1pPr>
          </a:lstStyle>
          <a:p>
            <a:pPr/>
            <a:r>
              <a:t>Improve audio, create graphic templates, build a content calendar, and define volunteer roles.</a:t>
            </a:r>
          </a:p>
        </p:txBody>
      </p:sp>
      <p:sp>
        <p:nvSpPr>
          <p:cNvPr id="259" name="Text 12"/>
          <p:cNvSpPr txBox="1"/>
          <p:nvPr/>
        </p:nvSpPr>
        <p:spPr>
          <a:xfrm>
            <a:off x="7973568" y="2023363"/>
            <a:ext cx="47548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100">
                <a:solidFill>
                  <a:srgbClr val="31C6E8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61–90</a:t>
            </a:r>
          </a:p>
        </p:txBody>
      </p:sp>
      <p:sp>
        <p:nvSpPr>
          <p:cNvPr id="260" name="Text 13"/>
          <p:cNvSpPr txBox="1"/>
          <p:nvPr/>
        </p:nvSpPr>
        <p:spPr>
          <a:xfrm>
            <a:off x="8540495" y="2203704"/>
            <a:ext cx="2523745" cy="283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14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Multiply impact</a:t>
            </a:r>
          </a:p>
        </p:txBody>
      </p:sp>
      <p:sp>
        <p:nvSpPr>
          <p:cNvPr id="261" name="Text 14"/>
          <p:cNvSpPr txBox="1"/>
          <p:nvPr/>
        </p:nvSpPr>
        <p:spPr>
          <a:xfrm>
            <a:off x="7973568" y="2843783"/>
            <a:ext cx="3090673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>
            <a:lvl1pPr>
              <a:defRPr sz="1300">
                <a:solidFill>
                  <a:srgbClr val="021A37"/>
                </a:solidFill>
              </a:defRPr>
            </a:lvl1pPr>
          </a:lstStyle>
          <a:p>
            <a:pPr/>
            <a:r>
              <a:t>Launch clips, captions, podcast workflow, follow-up forms, and monthly review meetings.</a:t>
            </a:r>
          </a:p>
        </p:txBody>
      </p:sp>
      <p:sp>
        <p:nvSpPr>
          <p:cNvPr id="262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Media &amp; Audiovisual Ministry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66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67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15</a:t>
            </a:r>
          </a:p>
        </p:txBody>
      </p:sp>
      <p:sp>
        <p:nvSpPr>
          <p:cNvPr id="268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THE RESULT</a:t>
            </a:r>
          </a:p>
        </p:txBody>
      </p:sp>
      <p:sp>
        <p:nvSpPr>
          <p:cNvPr id="269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Impact of a Strong Media Ministry</a:t>
            </a:r>
          </a:p>
        </p:txBody>
      </p:sp>
      <p:sp>
        <p:nvSpPr>
          <p:cNvPr id="270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A faithful media ministry removes barriers so people can respond to the Word.</a:t>
            </a:r>
          </a:p>
        </p:txBody>
      </p:sp>
      <p:sp>
        <p:nvSpPr>
          <p:cNvPr id="271" name="Text 6"/>
          <p:cNvSpPr txBox="1"/>
          <p:nvPr/>
        </p:nvSpPr>
        <p:spPr>
          <a:xfrm>
            <a:off x="1024127" y="2240279"/>
            <a:ext cx="9601201" cy="327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3" tIns="253" rIns="253" bIns="253">
            <a:normAutofit fontScale="100000" lnSpcReduction="0"/>
          </a:bodyPr>
          <a:lstStyle/>
          <a:p>
            <a:pPr>
              <a:defRPr sz="2000">
                <a:solidFill>
                  <a:srgbClr val="021A37"/>
                </a:solidFill>
              </a:defRPr>
            </a:pPr>
            <a:r>
              <a:t>It removes distractions.</a:t>
            </a:r>
          </a:p>
          <a:p>
            <a:pPr>
              <a:defRPr sz="2000">
                <a:solidFill>
                  <a:srgbClr val="021A37"/>
                </a:solidFill>
              </a:defRPr>
            </a:pPr>
            <a:r>
              <a:t>It extends the pulpit beyond the building.</a:t>
            </a:r>
          </a:p>
          <a:p>
            <a:pPr>
              <a:defRPr sz="2000">
                <a:solidFill>
                  <a:srgbClr val="021A37"/>
                </a:solidFill>
              </a:defRPr>
            </a:pPr>
            <a:r>
              <a:t>It creates a digital front door for visitors.</a:t>
            </a:r>
          </a:p>
          <a:p>
            <a:pPr>
              <a:defRPr sz="2000">
                <a:solidFill>
                  <a:srgbClr val="021A37"/>
                </a:solidFill>
              </a:defRPr>
            </a:pPr>
            <a:r>
              <a:t>It turns one sermon into many discipleship touchpoints.</a:t>
            </a:r>
          </a:p>
          <a:p>
            <a:pPr>
              <a:defRPr sz="2000">
                <a:solidFill>
                  <a:srgbClr val="021A37"/>
                </a:solidFill>
              </a:defRPr>
            </a:pPr>
            <a:r>
              <a:t>It serves members who cannot attend in person.</a:t>
            </a:r>
          </a:p>
          <a:p>
            <a:pPr>
              <a:defRPr sz="2000">
                <a:solidFill>
                  <a:srgbClr val="021A37"/>
                </a:solidFill>
              </a:defRPr>
            </a:pPr>
            <a:r>
              <a:t>It builds excellence without replacing prayer, worship, or anointing.</a:t>
            </a:r>
          </a:p>
        </p:txBody>
      </p:sp>
      <p:sp>
        <p:nvSpPr>
          <p:cNvPr id="272" name="Text 7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Media &amp; Audiovisual Ministry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6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7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16</a:t>
            </a:r>
          </a:p>
        </p:txBody>
      </p:sp>
      <p:sp>
        <p:nvSpPr>
          <p:cNvPr id="278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BEFORE PURCHASING</a:t>
            </a:r>
          </a:p>
        </p:txBody>
      </p:sp>
      <p:sp>
        <p:nvSpPr>
          <p:cNvPr id="279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Source &amp; Verification Notes</a:t>
            </a:r>
          </a:p>
        </p:txBody>
      </p:sp>
      <p:sp>
        <p:nvSpPr>
          <p:cNvPr id="280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Product names are examples. Always confirm current pricing, terms, and license coverage.</a:t>
            </a:r>
          </a:p>
        </p:txBody>
      </p:sp>
      <p:sp>
        <p:nvSpPr>
          <p:cNvPr id="281" name="Text 6"/>
          <p:cNvSpPr txBox="1"/>
          <p:nvPr/>
        </p:nvSpPr>
        <p:spPr>
          <a:xfrm>
            <a:off x="1024127" y="2240279"/>
            <a:ext cx="9601201" cy="327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3" tIns="253" rIns="253" bIns="253">
            <a:normAutofit fontScale="100000" lnSpcReduction="0"/>
          </a:bodyPr>
          <a:lstStyle/>
          <a:p>
            <a:pPr>
              <a:defRPr sz="1500">
                <a:solidFill>
                  <a:srgbClr val="021A37"/>
                </a:solidFill>
              </a:defRPr>
            </a:pPr>
            <a:r>
              <a:t>Key official sources consulted in the original planning: OBS Studio, Planning Center Services, CCLI Streaming License, Church Online Platform, ProPresenter, DaVinci Resolve, Canva for Nonprofits, and Audacity.</a:t>
            </a:r>
          </a:p>
          <a:p>
            <a:pPr>
              <a:defRPr sz="1500"/>
            </a:pPr>
          </a:p>
          <a:p>
            <a:pPr>
              <a:defRPr sz="1500">
                <a:solidFill>
                  <a:srgbClr val="021A37"/>
                </a:solidFill>
              </a:defRPr>
            </a:pPr>
            <a:r>
              <a:t>Recommendation: assign one person to review licensing, pricing, renewals, and cancellation terms before approving new subscriptions.</a:t>
            </a:r>
          </a:p>
        </p:txBody>
      </p:sp>
      <p:sp>
        <p:nvSpPr>
          <p:cNvPr id="282" name="Text 7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Media &amp; Audiovisual Ministry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0"/>
          <p:cNvSpPr/>
          <p:nvPr/>
        </p:nvSpPr>
        <p:spPr>
          <a:xfrm>
            <a:off x="713231" y="658368"/>
            <a:ext cx="10744201" cy="4800601"/>
          </a:xfrm>
          <a:prstGeom prst="roundRect">
            <a:avLst>
              <a:gd name="adj" fmla="val 1524"/>
            </a:avLst>
          </a:prstGeom>
          <a:solidFill>
            <a:srgbClr val="FFFFFF">
              <a:alpha val="88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" name="Text 1"/>
          <p:cNvSpPr txBox="1"/>
          <p:nvPr/>
        </p:nvSpPr>
        <p:spPr>
          <a:xfrm>
            <a:off x="969263" y="1143000"/>
            <a:ext cx="9006842" cy="790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defRPr b="1" sz="52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MEDIA &amp; Audio/Visual</a:t>
            </a:r>
          </a:p>
        </p:txBody>
      </p:sp>
      <p:sp>
        <p:nvSpPr>
          <p:cNvPr id="25" name="Text 2"/>
          <p:cNvSpPr txBox="1"/>
          <p:nvPr/>
        </p:nvSpPr>
        <p:spPr>
          <a:xfrm>
            <a:off x="969263" y="2011679"/>
            <a:ext cx="9006842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96111">
              <a:lnSpc>
                <a:spcPct val="90000"/>
              </a:lnSpc>
              <a:defRPr b="1" sz="3038">
                <a:solidFill>
                  <a:srgbClr val="008FB5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MINISTRY STACK</a:t>
            </a:r>
          </a:p>
        </p:txBody>
      </p:sp>
      <p:sp>
        <p:nvSpPr>
          <p:cNvPr id="26" name="Text 3"/>
          <p:cNvSpPr txBox="1"/>
          <p:nvPr/>
        </p:nvSpPr>
        <p:spPr>
          <a:xfrm>
            <a:off x="1005840" y="2788920"/>
            <a:ext cx="8138160" cy="534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defRPr>
                <a:solidFill>
                  <a:srgbClr val="021A37"/>
                </a:solidFill>
              </a:defRPr>
            </a:lvl1pPr>
          </a:lstStyle>
          <a:p>
            <a:pPr/>
            <a:r>
              <a:t>Modern software, volunteer workflows, and ministry impact for the digital front door of the church.</a:t>
            </a:r>
          </a:p>
        </p:txBody>
      </p:sp>
      <p:sp>
        <p:nvSpPr>
          <p:cNvPr id="27" name="Text 4"/>
          <p:cNvSpPr txBox="1"/>
          <p:nvPr/>
        </p:nvSpPr>
        <p:spPr>
          <a:xfrm>
            <a:off x="1005840" y="3931920"/>
            <a:ext cx="8961120" cy="246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1000">
                <a:solidFill>
                  <a:srgbClr val="0C4978"/>
                </a:solidFill>
              </a:defRPr>
            </a:lvl1pPr>
          </a:lstStyle>
          <a:p>
            <a:pPr/>
            <a:r>
              <a:t>PRESENTATION  |  SOUND  |  LIVESTREAM  |  VIDEO  |  SOCIAL</a:t>
            </a:r>
          </a:p>
        </p:txBody>
      </p:sp>
      <p:sp>
        <p:nvSpPr>
          <p:cNvPr id="28" name="Text 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Verify pricing and license terms before purchase.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02</a:t>
            </a:r>
          </a:p>
        </p:txBody>
      </p:sp>
      <p:sp>
        <p:nvSpPr>
          <p:cNvPr id="34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WHY MEDIA MATTERS</a:t>
            </a:r>
          </a:p>
        </p:txBody>
      </p:sp>
      <p:sp>
        <p:nvSpPr>
          <p:cNvPr id="35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The Ministry Purpose</a:t>
            </a:r>
          </a:p>
        </p:txBody>
      </p:sp>
      <p:sp>
        <p:nvSpPr>
          <p:cNvPr id="36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Technology serves people, not the other way around.</a:t>
            </a:r>
          </a:p>
        </p:txBody>
      </p:sp>
      <p:sp>
        <p:nvSpPr>
          <p:cNvPr id="37" name="Text 6"/>
          <p:cNvSpPr txBox="1"/>
          <p:nvPr/>
        </p:nvSpPr>
        <p:spPr>
          <a:xfrm>
            <a:off x="1024127" y="2182113"/>
            <a:ext cx="47548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100">
                <a:solidFill>
                  <a:srgbClr val="31C6E8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01</a:t>
            </a:r>
          </a:p>
        </p:txBody>
      </p:sp>
      <p:sp>
        <p:nvSpPr>
          <p:cNvPr id="38" name="Text 7"/>
          <p:cNvSpPr txBox="1"/>
          <p:nvPr/>
        </p:nvSpPr>
        <p:spPr>
          <a:xfrm>
            <a:off x="1591055" y="2203704"/>
            <a:ext cx="2523745" cy="283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14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Clarity</a:t>
            </a:r>
          </a:p>
        </p:txBody>
      </p:sp>
      <p:sp>
        <p:nvSpPr>
          <p:cNvPr id="39" name="Text 8"/>
          <p:cNvSpPr txBox="1"/>
          <p:nvPr/>
        </p:nvSpPr>
        <p:spPr>
          <a:xfrm>
            <a:off x="1024127" y="2843783"/>
            <a:ext cx="3090673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>
            <a:lvl1pPr>
              <a:defRPr sz="1300">
                <a:solidFill>
                  <a:srgbClr val="021A37"/>
                </a:solidFill>
              </a:defRPr>
            </a:lvl1pPr>
          </a:lstStyle>
          <a:p>
            <a:pPr/>
            <a:r>
              <a:t>Clean sound, readable lyrics, and stable screens help people focus on worship and the Word.</a:t>
            </a:r>
          </a:p>
        </p:txBody>
      </p:sp>
      <p:sp>
        <p:nvSpPr>
          <p:cNvPr id="40" name="Text 9"/>
          <p:cNvSpPr txBox="1"/>
          <p:nvPr/>
        </p:nvSpPr>
        <p:spPr>
          <a:xfrm>
            <a:off x="4498847" y="2182113"/>
            <a:ext cx="47548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100">
                <a:solidFill>
                  <a:srgbClr val="31C6E8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02</a:t>
            </a:r>
          </a:p>
        </p:txBody>
      </p:sp>
      <p:sp>
        <p:nvSpPr>
          <p:cNvPr id="41" name="Text 10"/>
          <p:cNvSpPr txBox="1"/>
          <p:nvPr/>
        </p:nvSpPr>
        <p:spPr>
          <a:xfrm>
            <a:off x="5065776" y="2203704"/>
            <a:ext cx="2523745" cy="283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14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Reach</a:t>
            </a:r>
          </a:p>
        </p:txBody>
      </p:sp>
      <p:sp>
        <p:nvSpPr>
          <p:cNvPr id="42" name="Text 11"/>
          <p:cNvSpPr txBox="1"/>
          <p:nvPr/>
        </p:nvSpPr>
        <p:spPr>
          <a:xfrm>
            <a:off x="4498847" y="2843783"/>
            <a:ext cx="3090673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>
            <a:lvl1pPr>
              <a:defRPr sz="1300">
                <a:solidFill>
                  <a:srgbClr val="021A37"/>
                </a:solidFill>
              </a:defRPr>
            </a:lvl1pPr>
          </a:lstStyle>
          <a:p>
            <a:pPr/>
            <a:r>
              <a:t>Livestreams, clips, podcasts, and archives carry the message beyond the sanctuary.</a:t>
            </a:r>
          </a:p>
        </p:txBody>
      </p:sp>
      <p:sp>
        <p:nvSpPr>
          <p:cNvPr id="43" name="Text 12"/>
          <p:cNvSpPr txBox="1"/>
          <p:nvPr/>
        </p:nvSpPr>
        <p:spPr>
          <a:xfrm>
            <a:off x="7973568" y="2182113"/>
            <a:ext cx="47548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100">
                <a:solidFill>
                  <a:srgbClr val="31C6E8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03</a:t>
            </a:r>
          </a:p>
        </p:txBody>
      </p:sp>
      <p:sp>
        <p:nvSpPr>
          <p:cNvPr id="44" name="Text 13"/>
          <p:cNvSpPr txBox="1"/>
          <p:nvPr/>
        </p:nvSpPr>
        <p:spPr>
          <a:xfrm>
            <a:off x="8540495" y="2203704"/>
            <a:ext cx="2523745" cy="283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14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Care</a:t>
            </a:r>
          </a:p>
        </p:txBody>
      </p:sp>
      <p:sp>
        <p:nvSpPr>
          <p:cNvPr id="45" name="Text 14"/>
          <p:cNvSpPr txBox="1"/>
          <p:nvPr/>
        </p:nvSpPr>
        <p:spPr>
          <a:xfrm>
            <a:off x="7973568" y="2843783"/>
            <a:ext cx="3090673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>
            <a:lvl1pPr>
              <a:defRPr sz="1300">
                <a:solidFill>
                  <a:srgbClr val="021A37"/>
                </a:solidFill>
              </a:defRPr>
            </a:lvl1pPr>
          </a:lstStyle>
          <a:p>
            <a:pPr/>
            <a:r>
              <a:t>Online access, captions, and sermon replays serve the sick, elderly, homebound, and traveling members.</a:t>
            </a:r>
          </a:p>
        </p:txBody>
      </p:sp>
      <p:sp>
        <p:nvSpPr>
          <p:cNvPr id="46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Media &amp; Audiovisual Ministry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0"/>
          <p:cNvSpPr/>
          <p:nvPr/>
        </p:nvSpPr>
        <p:spPr>
          <a:xfrm>
            <a:off x="710183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0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03</a:t>
            </a:r>
          </a:p>
        </p:txBody>
      </p:sp>
      <p:sp>
        <p:nvSpPr>
          <p:cNvPr id="52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ONE COORDINATED MINISTRY SYSTEM</a:t>
            </a:r>
          </a:p>
        </p:txBody>
      </p:sp>
      <p:sp>
        <p:nvSpPr>
          <p:cNvPr id="53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Sunday Production Workflow</a:t>
            </a:r>
          </a:p>
        </p:txBody>
      </p:sp>
      <p:sp>
        <p:nvSpPr>
          <p:cNvPr id="54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A strong service is prepared before, supported during, and multiplied after.</a:t>
            </a:r>
          </a:p>
        </p:txBody>
      </p:sp>
      <p:sp>
        <p:nvSpPr>
          <p:cNvPr id="55" name="Text 6"/>
          <p:cNvSpPr txBox="1"/>
          <p:nvPr/>
        </p:nvSpPr>
        <p:spPr>
          <a:xfrm>
            <a:off x="1024127" y="2182113"/>
            <a:ext cx="47548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100">
                <a:solidFill>
                  <a:srgbClr val="31C6E8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01</a:t>
            </a:r>
          </a:p>
        </p:txBody>
      </p:sp>
      <p:sp>
        <p:nvSpPr>
          <p:cNvPr id="56" name="Text 7"/>
          <p:cNvSpPr txBox="1"/>
          <p:nvPr/>
        </p:nvSpPr>
        <p:spPr>
          <a:xfrm>
            <a:off x="1591055" y="2203704"/>
            <a:ext cx="2523745" cy="283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14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Before service</a:t>
            </a:r>
          </a:p>
        </p:txBody>
      </p:sp>
      <p:sp>
        <p:nvSpPr>
          <p:cNvPr id="57" name="Text 8"/>
          <p:cNvSpPr txBox="1"/>
          <p:nvPr/>
        </p:nvSpPr>
        <p:spPr>
          <a:xfrm>
            <a:off x="1024127" y="2843783"/>
            <a:ext cx="3090673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>
            <a:lvl1pPr>
              <a:defRPr sz="1300">
                <a:solidFill>
                  <a:srgbClr val="021A37"/>
                </a:solidFill>
              </a:defRPr>
            </a:lvl1pPr>
          </a:lstStyle>
          <a:p>
            <a:pPr/>
            <a:r>
              <a:t>Plan songs, Scripture, slides, volunteers, cameras, sound, lighting, and stream settings.</a:t>
            </a:r>
          </a:p>
        </p:txBody>
      </p:sp>
      <p:sp>
        <p:nvSpPr>
          <p:cNvPr id="58" name="Text 9"/>
          <p:cNvSpPr txBox="1"/>
          <p:nvPr/>
        </p:nvSpPr>
        <p:spPr>
          <a:xfrm>
            <a:off x="4498847" y="2182113"/>
            <a:ext cx="47548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100">
                <a:solidFill>
                  <a:srgbClr val="31C6E8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02</a:t>
            </a:r>
          </a:p>
        </p:txBody>
      </p:sp>
      <p:sp>
        <p:nvSpPr>
          <p:cNvPr id="59" name="Text 10"/>
          <p:cNvSpPr txBox="1"/>
          <p:nvPr/>
        </p:nvSpPr>
        <p:spPr>
          <a:xfrm>
            <a:off x="5065776" y="2203704"/>
            <a:ext cx="2523745" cy="283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14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During service</a:t>
            </a:r>
          </a:p>
        </p:txBody>
      </p:sp>
      <p:sp>
        <p:nvSpPr>
          <p:cNvPr id="60" name="Text 11"/>
          <p:cNvSpPr txBox="1"/>
          <p:nvPr/>
        </p:nvSpPr>
        <p:spPr>
          <a:xfrm>
            <a:off x="4498847" y="2843783"/>
            <a:ext cx="3090673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>
            <a:lvl1pPr>
              <a:defRPr sz="1300">
                <a:solidFill>
                  <a:srgbClr val="021A37"/>
                </a:solidFill>
              </a:defRPr>
            </a:lvl1pPr>
          </a:lstStyle>
          <a:p>
            <a:pPr/>
            <a:r>
              <a:t>Run presentation, sound, cameras, lighting, lower thirds, livestream, and online engagement.</a:t>
            </a:r>
          </a:p>
        </p:txBody>
      </p:sp>
      <p:sp>
        <p:nvSpPr>
          <p:cNvPr id="61" name="Text 12"/>
          <p:cNvSpPr txBox="1"/>
          <p:nvPr/>
        </p:nvSpPr>
        <p:spPr>
          <a:xfrm>
            <a:off x="7973568" y="2182113"/>
            <a:ext cx="47548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100">
                <a:solidFill>
                  <a:srgbClr val="31C6E8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03</a:t>
            </a:r>
          </a:p>
        </p:txBody>
      </p:sp>
      <p:sp>
        <p:nvSpPr>
          <p:cNvPr id="62" name="Text 13"/>
          <p:cNvSpPr txBox="1"/>
          <p:nvPr/>
        </p:nvSpPr>
        <p:spPr>
          <a:xfrm>
            <a:off x="8540495" y="2203704"/>
            <a:ext cx="2523745" cy="283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14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After service</a:t>
            </a:r>
          </a:p>
        </p:txBody>
      </p:sp>
      <p:sp>
        <p:nvSpPr>
          <p:cNvPr id="63" name="Text 14"/>
          <p:cNvSpPr txBox="1"/>
          <p:nvPr/>
        </p:nvSpPr>
        <p:spPr>
          <a:xfrm>
            <a:off x="7973568" y="2843783"/>
            <a:ext cx="3090673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>
            <a:lvl1pPr>
              <a:defRPr sz="1300">
                <a:solidFill>
                  <a:srgbClr val="021A37"/>
                </a:solidFill>
              </a:defRPr>
            </a:lvl1pPr>
          </a:lstStyle>
          <a:p>
            <a:pPr/>
            <a:r>
              <a:t>Upload sermon, create clips, post quotes, archive files, and review what to improve.</a:t>
            </a:r>
          </a:p>
        </p:txBody>
      </p:sp>
      <p:sp>
        <p:nvSpPr>
          <p:cNvPr id="64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Media &amp; Audiovisual Ministry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8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9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04</a:t>
            </a:r>
          </a:p>
        </p:txBody>
      </p:sp>
      <p:sp>
        <p:nvSpPr>
          <p:cNvPr id="70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SLIDES, SCRIPTURE, STAGE DISPLAY</a:t>
            </a:r>
          </a:p>
        </p:txBody>
      </p:sp>
      <p:sp>
        <p:nvSpPr>
          <p:cNvPr id="71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Presentation &amp; Lyrics</a:t>
            </a:r>
          </a:p>
        </p:txBody>
      </p:sp>
      <p:sp>
        <p:nvSpPr>
          <p:cNvPr id="72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Make worship easy to follow without visual clutter.</a:t>
            </a:r>
          </a:p>
        </p:txBody>
      </p:sp>
      <p:sp>
        <p:nvSpPr>
          <p:cNvPr id="73" name="Text 6"/>
          <p:cNvSpPr txBox="1"/>
          <p:nvPr/>
        </p:nvSpPr>
        <p:spPr>
          <a:xfrm>
            <a:off x="1024127" y="2240279"/>
            <a:ext cx="2880362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FREE / LOW-COST</a:t>
            </a:r>
          </a:p>
        </p:txBody>
      </p:sp>
      <p:sp>
        <p:nvSpPr>
          <p:cNvPr id="74" name="Shape 7"/>
          <p:cNvSpPr/>
          <p:nvPr/>
        </p:nvSpPr>
        <p:spPr>
          <a:xfrm>
            <a:off x="1024128" y="2514599"/>
            <a:ext cx="2011679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5" name="Text 8"/>
          <p:cNvSpPr txBox="1"/>
          <p:nvPr/>
        </p:nvSpPr>
        <p:spPr>
          <a:xfrm>
            <a:off x="1024127" y="2660904"/>
            <a:ext cx="2880362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OpenLP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WorshipTools Presenter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Google Slides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PowerPoint</a:t>
            </a:r>
          </a:p>
        </p:txBody>
      </p:sp>
      <p:sp>
        <p:nvSpPr>
          <p:cNvPr id="76" name="Text 9"/>
          <p:cNvSpPr txBox="1"/>
          <p:nvPr/>
        </p:nvSpPr>
        <p:spPr>
          <a:xfrm>
            <a:off x="4315967" y="2240279"/>
            <a:ext cx="28346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PAID / PROFESSIONAL</a:t>
            </a:r>
          </a:p>
        </p:txBody>
      </p:sp>
      <p:sp>
        <p:nvSpPr>
          <p:cNvPr id="77" name="Shape 10"/>
          <p:cNvSpPr/>
          <p:nvPr/>
        </p:nvSpPr>
        <p:spPr>
          <a:xfrm>
            <a:off x="4315967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8" name="Text 11"/>
          <p:cNvSpPr txBox="1"/>
          <p:nvPr/>
        </p:nvSpPr>
        <p:spPr>
          <a:xfrm>
            <a:off x="4315967" y="2660904"/>
            <a:ext cx="28346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ProPresenter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EasyWorship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Proclaim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MediaShout</a:t>
            </a:r>
          </a:p>
        </p:txBody>
      </p:sp>
      <p:sp>
        <p:nvSpPr>
          <p:cNvPr id="79" name="Text 12"/>
          <p:cNvSpPr txBox="1"/>
          <p:nvPr/>
        </p:nvSpPr>
        <p:spPr>
          <a:xfrm>
            <a:off x="7635240" y="2240279"/>
            <a:ext cx="30632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USE FOR</a:t>
            </a:r>
          </a:p>
        </p:txBody>
      </p:sp>
      <p:sp>
        <p:nvSpPr>
          <p:cNvPr id="80" name="Shape 13"/>
          <p:cNvSpPr/>
          <p:nvPr/>
        </p:nvSpPr>
        <p:spPr>
          <a:xfrm>
            <a:off x="7635240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1" name="Text 14"/>
          <p:cNvSpPr txBox="1"/>
          <p:nvPr/>
        </p:nvSpPr>
        <p:spPr>
          <a:xfrm>
            <a:off x="7635240" y="2660904"/>
            <a:ext cx="30632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Lyrics and Scripture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Sermon slides and videos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Stage/confidence display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Countdowns and announcements</a:t>
            </a:r>
          </a:p>
        </p:txBody>
      </p:sp>
      <p:sp>
        <p:nvSpPr>
          <p:cNvPr id="82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Media &amp; Audiovisual Ministry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6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7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05</a:t>
            </a:r>
          </a:p>
        </p:txBody>
      </p:sp>
      <p:sp>
        <p:nvSpPr>
          <p:cNvPr id="88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PEOPLE BEFORE PLATFORMS</a:t>
            </a:r>
          </a:p>
        </p:txBody>
      </p:sp>
      <p:sp>
        <p:nvSpPr>
          <p:cNvPr id="89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Worship Planning &amp; Volunteers</a:t>
            </a:r>
          </a:p>
        </p:txBody>
      </p:sp>
      <p:sp>
        <p:nvSpPr>
          <p:cNvPr id="90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The best media team wins the week before Sunday.</a:t>
            </a:r>
          </a:p>
        </p:txBody>
      </p:sp>
      <p:sp>
        <p:nvSpPr>
          <p:cNvPr id="91" name="Text 6"/>
          <p:cNvSpPr txBox="1"/>
          <p:nvPr/>
        </p:nvSpPr>
        <p:spPr>
          <a:xfrm>
            <a:off x="1024127" y="2240279"/>
            <a:ext cx="2880362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FREE / LOW-COST</a:t>
            </a:r>
          </a:p>
        </p:txBody>
      </p:sp>
      <p:sp>
        <p:nvSpPr>
          <p:cNvPr id="92" name="Shape 7"/>
          <p:cNvSpPr/>
          <p:nvPr/>
        </p:nvSpPr>
        <p:spPr>
          <a:xfrm>
            <a:off x="1024128" y="2514599"/>
            <a:ext cx="2011679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3" name="Text 8"/>
          <p:cNvSpPr txBox="1"/>
          <p:nvPr/>
        </p:nvSpPr>
        <p:spPr>
          <a:xfrm>
            <a:off x="1024127" y="2660904"/>
            <a:ext cx="2880362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Google Calendar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Google Sheets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Trello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Notion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Shared Drive folders</a:t>
            </a:r>
          </a:p>
        </p:txBody>
      </p:sp>
      <p:sp>
        <p:nvSpPr>
          <p:cNvPr id="94" name="Text 9"/>
          <p:cNvSpPr txBox="1"/>
          <p:nvPr/>
        </p:nvSpPr>
        <p:spPr>
          <a:xfrm>
            <a:off x="4315967" y="2240279"/>
            <a:ext cx="28346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PAID</a:t>
            </a:r>
          </a:p>
        </p:txBody>
      </p:sp>
      <p:sp>
        <p:nvSpPr>
          <p:cNvPr id="95" name="Shape 10"/>
          <p:cNvSpPr/>
          <p:nvPr/>
        </p:nvSpPr>
        <p:spPr>
          <a:xfrm>
            <a:off x="4315967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6" name="Text 11"/>
          <p:cNvSpPr txBox="1"/>
          <p:nvPr/>
        </p:nvSpPr>
        <p:spPr>
          <a:xfrm>
            <a:off x="4315967" y="2660904"/>
            <a:ext cx="28346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Planning Center Services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Ministry Scheduler Pro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WorshipPlanning.com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WorshipTools Pro</a:t>
            </a:r>
          </a:p>
        </p:txBody>
      </p:sp>
      <p:sp>
        <p:nvSpPr>
          <p:cNvPr id="97" name="Text 12"/>
          <p:cNvSpPr txBox="1"/>
          <p:nvPr/>
        </p:nvSpPr>
        <p:spPr>
          <a:xfrm>
            <a:off x="7635240" y="2240279"/>
            <a:ext cx="30632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USE FOR</a:t>
            </a:r>
          </a:p>
        </p:txBody>
      </p:sp>
      <p:sp>
        <p:nvSpPr>
          <p:cNvPr id="98" name="Shape 13"/>
          <p:cNvSpPr/>
          <p:nvPr/>
        </p:nvSpPr>
        <p:spPr>
          <a:xfrm>
            <a:off x="7635240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9" name="Text 14"/>
          <p:cNvSpPr txBox="1"/>
          <p:nvPr/>
        </p:nvSpPr>
        <p:spPr>
          <a:xfrm>
            <a:off x="7635240" y="2660904"/>
            <a:ext cx="30632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Run sheets and cues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Volunteer schedules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Song keys and notes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Reminders and backups</a:t>
            </a:r>
          </a:p>
        </p:txBody>
      </p:sp>
      <p:sp>
        <p:nvSpPr>
          <p:cNvPr id="100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Media &amp; Audiovisual Ministry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4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5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06</a:t>
            </a:r>
          </a:p>
        </p:txBody>
      </p:sp>
      <p:sp>
        <p:nvSpPr>
          <p:cNvPr id="106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ONLINE CHURCH PRODUCTION</a:t>
            </a:r>
          </a:p>
        </p:txBody>
      </p:sp>
      <p:sp>
        <p:nvSpPr>
          <p:cNvPr id="107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Livestreaming &amp; Switching</a:t>
            </a:r>
          </a:p>
        </p:txBody>
      </p:sp>
      <p:sp>
        <p:nvSpPr>
          <p:cNvPr id="108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Your online service is a real ministry environment.</a:t>
            </a:r>
          </a:p>
        </p:txBody>
      </p:sp>
      <p:sp>
        <p:nvSpPr>
          <p:cNvPr id="109" name="Text 6"/>
          <p:cNvSpPr txBox="1"/>
          <p:nvPr/>
        </p:nvSpPr>
        <p:spPr>
          <a:xfrm>
            <a:off x="1024127" y="2240279"/>
            <a:ext cx="2880362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FREE / LOW-COST</a:t>
            </a:r>
          </a:p>
        </p:txBody>
      </p:sp>
      <p:sp>
        <p:nvSpPr>
          <p:cNvPr id="110" name="Shape 7"/>
          <p:cNvSpPr/>
          <p:nvPr/>
        </p:nvSpPr>
        <p:spPr>
          <a:xfrm>
            <a:off x="1024128" y="2514599"/>
            <a:ext cx="2011679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1" name="Text 8"/>
          <p:cNvSpPr txBox="1"/>
          <p:nvPr/>
        </p:nvSpPr>
        <p:spPr>
          <a:xfrm>
            <a:off x="1024127" y="2660904"/>
            <a:ext cx="2880362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OBS Studio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ATEM Software Control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YouTube Live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Facebook Live</a:t>
            </a:r>
          </a:p>
        </p:txBody>
      </p:sp>
      <p:sp>
        <p:nvSpPr>
          <p:cNvPr id="112" name="Text 9"/>
          <p:cNvSpPr txBox="1"/>
          <p:nvPr/>
        </p:nvSpPr>
        <p:spPr>
          <a:xfrm>
            <a:off x="4315967" y="2240279"/>
            <a:ext cx="28346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PAID / PRO</a:t>
            </a:r>
          </a:p>
        </p:txBody>
      </p:sp>
      <p:sp>
        <p:nvSpPr>
          <p:cNvPr id="113" name="Shape 10"/>
          <p:cNvSpPr/>
          <p:nvPr/>
        </p:nvSpPr>
        <p:spPr>
          <a:xfrm>
            <a:off x="4315967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4" name="Text 11"/>
          <p:cNvSpPr txBox="1"/>
          <p:nvPr/>
        </p:nvSpPr>
        <p:spPr>
          <a:xfrm>
            <a:off x="4315967" y="2660904"/>
            <a:ext cx="28346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vMix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Wirecast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Ecamm Live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BoxCast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Resi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Vimeo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Restream</a:t>
            </a:r>
          </a:p>
        </p:txBody>
      </p:sp>
      <p:sp>
        <p:nvSpPr>
          <p:cNvPr id="115" name="Text 12"/>
          <p:cNvSpPr txBox="1"/>
          <p:nvPr/>
        </p:nvSpPr>
        <p:spPr>
          <a:xfrm>
            <a:off x="7635240" y="2240279"/>
            <a:ext cx="30632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PRIORITIZE</a:t>
            </a:r>
          </a:p>
        </p:txBody>
      </p:sp>
      <p:sp>
        <p:nvSpPr>
          <p:cNvPr id="116" name="Shape 13"/>
          <p:cNvSpPr/>
          <p:nvPr/>
        </p:nvSpPr>
        <p:spPr>
          <a:xfrm>
            <a:off x="7635240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7" name="Text 14"/>
          <p:cNvSpPr txBox="1"/>
          <p:nvPr/>
        </p:nvSpPr>
        <p:spPr>
          <a:xfrm>
            <a:off x="7635240" y="2660904"/>
            <a:ext cx="30632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Stable internet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Clean audio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Readable graphics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Reliable camera switching</a:t>
            </a:r>
          </a:p>
        </p:txBody>
      </p:sp>
      <p:sp>
        <p:nvSpPr>
          <p:cNvPr id="118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Media &amp; Audiovisual Ministry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2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3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07</a:t>
            </a:r>
          </a:p>
        </p:txBody>
      </p:sp>
      <p:sp>
        <p:nvSpPr>
          <p:cNvPr id="124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FROM VIEWERS TO NEXT STEPS</a:t>
            </a:r>
          </a:p>
        </p:txBody>
      </p:sp>
      <p:sp>
        <p:nvSpPr>
          <p:cNvPr id="125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Online Church &amp; Engagement</a:t>
            </a:r>
          </a:p>
        </p:txBody>
      </p:sp>
      <p:sp>
        <p:nvSpPr>
          <p:cNvPr id="126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Streaming should invite people into prayer, connection, and discipleship.</a:t>
            </a:r>
          </a:p>
        </p:txBody>
      </p:sp>
      <p:sp>
        <p:nvSpPr>
          <p:cNvPr id="127" name="Text 6"/>
          <p:cNvSpPr txBox="1"/>
          <p:nvPr/>
        </p:nvSpPr>
        <p:spPr>
          <a:xfrm>
            <a:off x="1024127" y="2240279"/>
            <a:ext cx="2880362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FREE OPTIONS</a:t>
            </a:r>
          </a:p>
        </p:txBody>
      </p:sp>
      <p:sp>
        <p:nvSpPr>
          <p:cNvPr id="128" name="Shape 7"/>
          <p:cNvSpPr/>
          <p:nvPr/>
        </p:nvSpPr>
        <p:spPr>
          <a:xfrm>
            <a:off x="1024128" y="2514599"/>
            <a:ext cx="2011679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9" name="Text 8"/>
          <p:cNvSpPr txBox="1"/>
          <p:nvPr/>
        </p:nvSpPr>
        <p:spPr>
          <a:xfrm>
            <a:off x="1024127" y="2660904"/>
            <a:ext cx="2880362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Church Online Platform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YouTube playlists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Facebook comments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Google Forms</a:t>
            </a:r>
          </a:p>
        </p:txBody>
      </p:sp>
      <p:sp>
        <p:nvSpPr>
          <p:cNvPr id="130" name="Text 9"/>
          <p:cNvSpPr txBox="1"/>
          <p:nvPr/>
        </p:nvSpPr>
        <p:spPr>
          <a:xfrm>
            <a:off x="4315967" y="2240279"/>
            <a:ext cx="28346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PAID OPTIONS</a:t>
            </a:r>
          </a:p>
        </p:txBody>
      </p:sp>
      <p:sp>
        <p:nvSpPr>
          <p:cNvPr id="131" name="Shape 10"/>
          <p:cNvSpPr/>
          <p:nvPr/>
        </p:nvSpPr>
        <p:spPr>
          <a:xfrm>
            <a:off x="4315967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2" name="Text 11"/>
          <p:cNvSpPr txBox="1"/>
          <p:nvPr/>
        </p:nvSpPr>
        <p:spPr>
          <a:xfrm>
            <a:off x="4315967" y="2660904"/>
            <a:ext cx="28346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Subsplash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BoxCast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Resi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Vimeo embeds</a:t>
            </a:r>
          </a:p>
        </p:txBody>
      </p:sp>
      <p:sp>
        <p:nvSpPr>
          <p:cNvPr id="133" name="Text 12"/>
          <p:cNvSpPr txBox="1"/>
          <p:nvPr/>
        </p:nvSpPr>
        <p:spPr>
          <a:xfrm>
            <a:off x="7635240" y="2240279"/>
            <a:ext cx="30632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CALLS TO ACTION</a:t>
            </a:r>
          </a:p>
        </p:txBody>
      </p:sp>
      <p:sp>
        <p:nvSpPr>
          <p:cNvPr id="134" name="Shape 13"/>
          <p:cNvSpPr/>
          <p:nvPr/>
        </p:nvSpPr>
        <p:spPr>
          <a:xfrm>
            <a:off x="7635240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5" name="Text 14"/>
          <p:cNvSpPr txBox="1"/>
          <p:nvPr/>
        </p:nvSpPr>
        <p:spPr>
          <a:xfrm>
            <a:off x="7635240" y="2660904"/>
            <a:ext cx="30632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Prayer request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Salvation response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Giving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Baptism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Small groups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First-time guest card</a:t>
            </a:r>
          </a:p>
        </p:txBody>
      </p:sp>
      <p:sp>
        <p:nvSpPr>
          <p:cNvPr id="136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Media &amp; Audiovisual Ministry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0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1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08</a:t>
            </a:r>
          </a:p>
        </p:txBody>
      </p:sp>
      <p:sp>
        <p:nvSpPr>
          <p:cNvPr id="142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THE FIRST QUALITY PRIORITY</a:t>
            </a:r>
          </a:p>
        </p:txBody>
      </p:sp>
      <p:sp>
        <p:nvSpPr>
          <p:cNvPr id="143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Sound, Audio &amp; Podcasting</a:t>
            </a:r>
          </a:p>
        </p:txBody>
      </p:sp>
      <p:sp>
        <p:nvSpPr>
          <p:cNvPr id="144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For livestreaming, audio quality matters more than camera quality.</a:t>
            </a:r>
          </a:p>
        </p:txBody>
      </p:sp>
      <p:sp>
        <p:nvSpPr>
          <p:cNvPr id="145" name="Text 6"/>
          <p:cNvSpPr txBox="1"/>
          <p:nvPr/>
        </p:nvSpPr>
        <p:spPr>
          <a:xfrm>
            <a:off x="1024127" y="2240279"/>
            <a:ext cx="2880362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FREE OPTIONS</a:t>
            </a:r>
          </a:p>
        </p:txBody>
      </p:sp>
      <p:sp>
        <p:nvSpPr>
          <p:cNvPr id="146" name="Shape 7"/>
          <p:cNvSpPr/>
          <p:nvPr/>
        </p:nvSpPr>
        <p:spPr>
          <a:xfrm>
            <a:off x="1024128" y="2514599"/>
            <a:ext cx="2011679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7" name="Text 8"/>
          <p:cNvSpPr txBox="1"/>
          <p:nvPr/>
        </p:nvSpPr>
        <p:spPr>
          <a:xfrm>
            <a:off x="1024127" y="2660904"/>
            <a:ext cx="2880362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Audacity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GarageBand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Pro Tools Intro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Manufacturer mixer apps</a:t>
            </a:r>
          </a:p>
        </p:txBody>
      </p:sp>
      <p:sp>
        <p:nvSpPr>
          <p:cNvPr id="148" name="Text 9"/>
          <p:cNvSpPr txBox="1"/>
          <p:nvPr/>
        </p:nvSpPr>
        <p:spPr>
          <a:xfrm>
            <a:off x="4315967" y="2240279"/>
            <a:ext cx="28346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PAID OPTIONS</a:t>
            </a:r>
          </a:p>
        </p:txBody>
      </p:sp>
      <p:sp>
        <p:nvSpPr>
          <p:cNvPr id="149" name="Shape 10"/>
          <p:cNvSpPr/>
          <p:nvPr/>
        </p:nvSpPr>
        <p:spPr>
          <a:xfrm>
            <a:off x="4315967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0" name="Text 11"/>
          <p:cNvSpPr txBox="1"/>
          <p:nvPr/>
        </p:nvSpPr>
        <p:spPr>
          <a:xfrm>
            <a:off x="4315967" y="2660904"/>
            <a:ext cx="28346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Reaper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Logic Pro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Pro Tools Studio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Adobe Audition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iZotope RX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Waves plugins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Mixing Station</a:t>
            </a:r>
          </a:p>
        </p:txBody>
      </p:sp>
      <p:sp>
        <p:nvSpPr>
          <p:cNvPr id="151" name="Text 12"/>
          <p:cNvSpPr txBox="1"/>
          <p:nvPr/>
        </p:nvSpPr>
        <p:spPr>
          <a:xfrm>
            <a:off x="7635240" y="2240279"/>
            <a:ext cx="30632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USE FOR</a:t>
            </a:r>
          </a:p>
        </p:txBody>
      </p:sp>
      <p:sp>
        <p:nvSpPr>
          <p:cNvPr id="152" name="Shape 13"/>
          <p:cNvSpPr/>
          <p:nvPr/>
        </p:nvSpPr>
        <p:spPr>
          <a:xfrm>
            <a:off x="7635240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3" name="Text 14"/>
          <p:cNvSpPr txBox="1"/>
          <p:nvPr/>
        </p:nvSpPr>
        <p:spPr>
          <a:xfrm>
            <a:off x="7635240" y="2660904"/>
            <a:ext cx="30632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Sermon cleanup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Podcasting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Livestream mix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Music recording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Volunteer training</a:t>
            </a:r>
          </a:p>
        </p:txBody>
      </p:sp>
      <p:sp>
        <p:nvSpPr>
          <p:cNvPr id="154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Media &amp; Audiovisual Ministry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Inter"/>
            <a:ea typeface="Inter"/>
            <a:cs typeface="Inter"/>
            <a:sym typeface="In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Inter"/>
            <a:ea typeface="Inter"/>
            <a:cs typeface="Inter"/>
            <a:sym typeface="In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Inter"/>
            <a:ea typeface="Inter"/>
            <a:cs typeface="Inter"/>
            <a:sym typeface="In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Inter"/>
            <a:ea typeface="Inter"/>
            <a:cs typeface="Inter"/>
            <a:sym typeface="In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