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18288000" cy="10287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FD7E7"/>
          </a:solidFill>
        </a:fill>
      </a:tcStyle>
    </a:wholeTbl>
    <a:band2H>
      <a:tcTxStyle b="def" i="def"/>
      <a:tcStyle>
        <a:tcBdr/>
        <a:fill>
          <a:solidFill>
            <a:srgbClr val="E8ECF4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Shape 91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92" name="Shape 92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j-lt"/>
        <a:ea typeface="+mj-ea"/>
        <a:cs typeface="+mj-cs"/>
        <a:sym typeface="Calibri"/>
      </a:defRPr>
    </a:lvl1pPr>
    <a:lvl2pPr indent="228600" latinLnBrk="0">
      <a:defRPr sz="1200">
        <a:latin typeface="+mj-lt"/>
        <a:ea typeface="+mj-ea"/>
        <a:cs typeface="+mj-cs"/>
        <a:sym typeface="Calibri"/>
      </a:defRPr>
    </a:lvl2pPr>
    <a:lvl3pPr indent="457200" latinLnBrk="0">
      <a:defRPr sz="1200">
        <a:latin typeface="+mj-lt"/>
        <a:ea typeface="+mj-ea"/>
        <a:cs typeface="+mj-cs"/>
        <a:sym typeface="Calibri"/>
      </a:defRPr>
    </a:lvl3pPr>
    <a:lvl4pPr indent="685800" latinLnBrk="0">
      <a:defRPr sz="1200">
        <a:latin typeface="+mj-lt"/>
        <a:ea typeface="+mj-ea"/>
        <a:cs typeface="+mj-cs"/>
        <a:sym typeface="Calibri"/>
      </a:defRPr>
    </a:lvl4pPr>
    <a:lvl5pPr indent="914400" latinLnBrk="0">
      <a:defRPr sz="1200">
        <a:latin typeface="+mj-lt"/>
        <a:ea typeface="+mj-ea"/>
        <a:cs typeface="+mj-cs"/>
        <a:sym typeface="Calibri"/>
      </a:defRPr>
    </a:lvl5pPr>
    <a:lvl6pPr indent="1143000" latinLnBrk="0">
      <a:defRPr sz="1200">
        <a:latin typeface="+mj-lt"/>
        <a:ea typeface="+mj-ea"/>
        <a:cs typeface="+mj-cs"/>
        <a:sym typeface="Calibri"/>
      </a:defRPr>
    </a:lvl6pPr>
    <a:lvl7pPr indent="1371600" latinLnBrk="0">
      <a:defRPr sz="1200">
        <a:latin typeface="+mj-lt"/>
        <a:ea typeface="+mj-ea"/>
        <a:cs typeface="+mj-cs"/>
        <a:sym typeface="Calibri"/>
      </a:defRPr>
    </a:lvl7pPr>
    <a:lvl8pPr indent="1600200" latinLnBrk="0">
      <a:defRPr sz="1200">
        <a:latin typeface="+mj-lt"/>
        <a:ea typeface="+mj-ea"/>
        <a:cs typeface="+mj-cs"/>
        <a:sym typeface="Calibri"/>
      </a:defRPr>
    </a:lvl8pPr>
    <a:lvl9pPr indent="1828800" latinLnBrk="0">
      <a:defRPr sz="1200">
        <a:latin typeface="+mj-lt"/>
        <a:ea typeface="+mj-ea"/>
        <a:cs typeface="+mj-cs"/>
        <a:sym typeface="Calibri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12" name="Body Level One…"/>
          <p:cNvSpPr txBox="1"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1pPr>
            <a:lvl2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2pPr>
            <a:lvl3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3pPr>
            <a:lvl4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4pPr>
            <a:lvl5pPr marL="0" indent="0" algn="ctr">
              <a:buSzTx/>
              <a:buFontTx/>
              <a:buNone/>
              <a:defRPr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21" name="Body Level One…"/>
          <p:cNvSpPr txBox="1"/>
          <p:nvPr>
            <p:ph type="body" sz="quarter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/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 algn="l">
              <a:defRPr b="1" cap="all" sz="4000"/>
            </a:lvl1pPr>
          </a:lstStyle>
          <a:p>
            <a:pPr/>
            <a:r>
              <a:t>Title Text</a:t>
            </a:r>
          </a:p>
        </p:txBody>
      </p:sp>
      <p:sp>
        <p:nvSpPr>
          <p:cNvPr id="30" name="Body Level One…"/>
          <p:cNvSpPr txBox="1"/>
          <p:nvPr>
            <p:ph type="body" sz="quarter" idx="1"/>
          </p:nvPr>
        </p:nvSpPr>
        <p:spPr>
          <a:xfrm>
            <a:off x="722312" y="2906713"/>
            <a:ext cx="7772401" cy="1500189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39" name="Body Level One…"/>
          <p:cNvSpPr txBox="1"/>
          <p:nvPr>
            <p:ph type="body" sz="quarter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48" name="Body Level One…"/>
          <p:cNvSpPr txBox="1"/>
          <p:nvPr>
            <p:ph type="body" sz="quarter" idx="1"/>
          </p:nvPr>
        </p:nvSpPr>
        <p:spPr>
          <a:xfrm>
            <a:off x="457200" y="1535112"/>
            <a:ext cx="4040188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b="1" sz="2400"/>
            </a:lvl1pPr>
            <a:lvl2pPr marL="0" indent="0">
              <a:spcBef>
                <a:spcPts val="500"/>
              </a:spcBef>
              <a:buSzTx/>
              <a:buFontTx/>
              <a:buNone/>
              <a:defRPr b="1" sz="2400"/>
            </a:lvl2pPr>
            <a:lvl3pPr marL="0" indent="0">
              <a:spcBef>
                <a:spcPts val="500"/>
              </a:spcBef>
              <a:buSzTx/>
              <a:buFontTx/>
              <a:buNone/>
              <a:defRPr b="1" sz="2400"/>
            </a:lvl3pPr>
            <a:lvl4pPr marL="0" indent="0">
              <a:spcBef>
                <a:spcPts val="500"/>
              </a:spcBef>
              <a:buSzTx/>
              <a:buFontTx/>
              <a:buNone/>
              <a:defRPr b="1" sz="2400"/>
            </a:lvl4pPr>
            <a:lvl5pPr marL="0" indent="0">
              <a:spcBef>
                <a:spcPts val="500"/>
              </a:spcBef>
              <a:buSzTx/>
              <a:buFontTx/>
              <a:buNone/>
              <a:defRPr b="1" sz="2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ext Placeholder 4"/>
          <p:cNvSpPr/>
          <p:nvPr>
            <p:ph type="body" sz="quarter" idx="21"/>
          </p:nvPr>
        </p:nvSpPr>
        <p:spPr>
          <a:xfrm>
            <a:off x="4645025" y="1535111"/>
            <a:ext cx="4041775" cy="639765"/>
          </a:xfrm>
          <a:prstGeom prst="rect">
            <a:avLst/>
          </a:prstGeom>
        </p:spPr>
        <p:txBody>
          <a:bodyPr anchor="b"/>
          <a:lstStyle/>
          <a:p>
            <a:pPr/>
          </a:p>
        </p:txBody>
      </p:sp>
      <p:sp>
        <p:nvSpPr>
          <p:cNvPr id="50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Title Text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Title Text</a:t>
            </a:r>
          </a:p>
        </p:txBody>
      </p:sp>
      <p:sp>
        <p:nvSpPr>
          <p:cNvPr id="5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/>
          <p:nvPr>
            <p:ph type="title"/>
          </p:nvPr>
        </p:nvSpPr>
        <p:spPr>
          <a:xfrm>
            <a:off x="457200" y="273050"/>
            <a:ext cx="3008315" cy="1162050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Title Text</a:t>
            </a:r>
          </a:p>
        </p:txBody>
      </p:sp>
      <p:sp>
        <p:nvSpPr>
          <p:cNvPr id="73" name="Body Level One…"/>
          <p:cNvSpPr txBox="1"/>
          <p:nvPr>
            <p:ph type="body" sz="quarter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ext Placeholder 3"/>
          <p:cNvSpPr/>
          <p:nvPr>
            <p:ph type="body" sz="quarter" idx="21"/>
          </p:nvPr>
        </p:nvSpPr>
        <p:spPr>
          <a:xfrm>
            <a:off x="457198" y="1435100"/>
            <a:ext cx="3008316" cy="4691063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7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/>
          <p:nvPr>
            <p:ph type="title"/>
          </p:nvPr>
        </p:nvSpPr>
        <p:spPr>
          <a:xfrm>
            <a:off x="1792288" y="4800600"/>
            <a:ext cx="5486402" cy="566738"/>
          </a:xfrm>
          <a:prstGeom prst="rect">
            <a:avLst/>
          </a:prstGeom>
        </p:spPr>
        <p:txBody>
          <a:bodyPr anchor="b"/>
          <a:lstStyle>
            <a:lvl1pPr algn="l">
              <a:defRPr b="1" sz="2000"/>
            </a:lvl1pPr>
          </a:lstStyle>
          <a:p>
            <a:pPr/>
            <a:r>
              <a:t>Title Text</a:t>
            </a:r>
          </a:p>
        </p:txBody>
      </p:sp>
      <p:sp>
        <p:nvSpPr>
          <p:cNvPr id="83" name="Picture Placeholder 2"/>
          <p:cNvSpPr/>
          <p:nvPr>
            <p:ph type="pic" sz="quarter" idx="21"/>
          </p:nvPr>
        </p:nvSpPr>
        <p:spPr>
          <a:xfrm>
            <a:off x="1792288" y="612775"/>
            <a:ext cx="5486402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84" name="Body Level One…"/>
          <p:cNvSpPr txBox="1"/>
          <p:nvPr>
            <p:ph type="body" sz="quarter" idx="1"/>
          </p:nvPr>
        </p:nvSpPr>
        <p:spPr>
          <a:xfrm>
            <a:off x="1792288" y="5367337"/>
            <a:ext cx="5486402" cy="804864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0">
              <a:spcBef>
                <a:spcPts val="300"/>
              </a:spcBef>
              <a:buSzTx/>
              <a:buFontTx/>
              <a:buNone/>
              <a:defRPr sz="1400"/>
            </a:lvl2pPr>
            <a:lvl3pPr marL="0" indent="0">
              <a:spcBef>
                <a:spcPts val="300"/>
              </a:spcBef>
              <a:buSzTx/>
              <a:buFontTx/>
              <a:buNone/>
              <a:defRPr sz="1400"/>
            </a:lvl3pPr>
            <a:lvl4pPr marL="0" indent="0">
              <a:spcBef>
                <a:spcPts val="300"/>
              </a:spcBef>
              <a:buSzTx/>
              <a:buFontTx/>
              <a:buNone/>
              <a:defRPr sz="1400"/>
            </a:lvl4pPr>
            <a:lvl5pPr marL="0" indent="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/>
          <p:nvPr>
            <p:ph type="title"/>
          </p:nvPr>
        </p:nvSpPr>
        <p:spPr>
          <a:xfrm>
            <a:off x="457200" y="274638"/>
            <a:ext cx="82296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normAutofit fontScale="100000" lnSpcReduction="0"/>
          </a:bodyPr>
          <a:lstStyle/>
          <a:p>
            <a:pPr/>
            <a:r>
              <a:t>Title Text</a:t>
            </a:r>
          </a:p>
        </p:txBody>
      </p:sp>
      <p:sp>
        <p:nvSpPr>
          <p:cNvPr id="3" name="Body Level One…"/>
          <p:cNvSpPr txBox="1"/>
          <p:nvPr>
            <p:ph type="body" idx="1"/>
          </p:nvPr>
        </p:nvSpPr>
        <p:spPr>
          <a:xfrm>
            <a:off x="10207625" y="3657600"/>
            <a:ext cx="7162800" cy="6629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normAutofit fontScale="100000" lnSpcReduction="0"/>
          </a:bodyPr>
          <a:lstStyle/>
          <a:p>
            <a:pPr/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8428178" y="6414761"/>
            <a:ext cx="258623" cy="248303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</p:sldLayoutIdLst>
  <p:transition xmlns:p14="http://schemas.microsoft.com/office/powerpoint/2010/main" spd="med" advClick="1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342900" marR="0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83771" marR="0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19200" marR="0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373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945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517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108960" marR="0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661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23359" marR="0" indent="-365759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b="0" baseline="0" cap="none" i="0" spc="0" strike="noStrike" sz="3200" u="none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blipFill rotWithShape="1">
          <a:blip r:embed="rId2"/>
          <a:srcRect l="0" t="0" r="0" b="0"/>
          <a:tile tx="0" ty="0" sx="100000" sy="100000" flip="none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Freeform 2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blipFill>
            <a:blip r:embed="rId3"/>
            <a:stretch>
              <a:fillRect/>
            </a:stretch>
          </a:blipFill>
          <a:ln w="12700">
            <a:miter lim="400000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95" name="Rectangle"/>
          <p:cNvSpPr/>
          <p:nvPr/>
        </p:nvSpPr>
        <p:spPr>
          <a:xfrm>
            <a:off x="1040142" y="3135482"/>
            <a:ext cx="15979963" cy="4016036"/>
          </a:xfrm>
          <a:prstGeom prst="rect">
            <a:avLst/>
          </a:prstGeom>
          <a:solidFill>
            <a:srgbClr val="FFFFFF">
              <a:alpha val="64665"/>
            </a:srgbClr>
          </a:solidFill>
          <a:ln w="25400">
            <a:solidFill>
              <a:schemeClr val="accent1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8" tIns="45718" rIns="45718" bIns="45718" anchor="ctr"/>
          <a:lstStyle/>
          <a:p>
            <a:pPr/>
          </a:p>
        </p:txBody>
      </p:sp>
      <p:sp>
        <p:nvSpPr>
          <p:cNvPr id="96" name="Mayordomos de nuestro tiempo"/>
          <p:cNvSpPr txBox="1"/>
          <p:nvPr>
            <p:ph type="title" idx="4294967295"/>
          </p:nvPr>
        </p:nvSpPr>
        <p:spPr>
          <a:xfrm>
            <a:off x="914400" y="3464876"/>
            <a:ext cx="16459200" cy="2262190"/>
          </a:xfrm>
          <a:prstGeom prst="rect">
            <a:avLst/>
          </a:prstGeom>
        </p:spPr>
        <p:txBody>
          <a:bodyPr/>
          <a:lstStyle>
            <a:lvl1pPr>
              <a:defRPr b="1" sz="8800"/>
            </a:lvl1pPr>
          </a:lstStyle>
          <a:p>
            <a:pPr/>
            <a:r>
              <a:t>Mayordomos de nuestro tiempo</a:t>
            </a:r>
          </a:p>
        </p:txBody>
      </p:sp>
      <p:sp>
        <p:nvSpPr>
          <p:cNvPr id="97" name="Prioridades, productividad y balance en al ministerio pastoral"/>
          <p:cNvSpPr txBox="1"/>
          <p:nvPr/>
        </p:nvSpPr>
        <p:spPr>
          <a:xfrm>
            <a:off x="1982959" y="5470827"/>
            <a:ext cx="14094330" cy="6539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45718" tIns="45718" rIns="45718" bIns="45718">
            <a:spAutoFit/>
          </a:bodyPr>
          <a:lstStyle>
            <a:lvl1pPr algn="ctr">
              <a:defRPr sz="4400"/>
            </a:lvl1pPr>
          </a:lstStyle>
          <a:p>
            <a:pPr/>
            <a:r>
              <a:t>Prioridades, productividad y balance en el ministerio pastoral 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Freeform 2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40" name="Rectangle"/>
          <p:cNvSpPr/>
          <p:nvPr/>
        </p:nvSpPr>
        <p:spPr>
          <a:xfrm>
            <a:off x="697818" y="707333"/>
            <a:ext cx="16664611" cy="7777275"/>
          </a:xfrm>
          <a:prstGeom prst="rect">
            <a:avLst/>
          </a:prstGeom>
          <a:solidFill>
            <a:srgbClr val="FFFFFF">
              <a:alpha val="54606"/>
            </a:srgbClr>
          </a:solidFill>
          <a:ln w="25400">
            <a:solidFill>
              <a:schemeClr val="accent1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8" tIns="45718" rIns="45718" bIns="45718" anchor="ctr"/>
          <a:lstStyle/>
          <a:p>
            <a:pPr/>
          </a:p>
        </p:txBody>
      </p:sp>
      <p:sp>
        <p:nvSpPr>
          <p:cNvPr id="141" name="2. El tiempo debe ser invertido en lo que produce fruto eterno"/>
          <p:cNvSpPr txBox="1"/>
          <p:nvPr>
            <p:ph type="title" idx="4294967295"/>
          </p:nvPr>
        </p:nvSpPr>
        <p:spPr>
          <a:xfrm>
            <a:off x="1486973" y="1005101"/>
            <a:ext cx="15864873" cy="2262190"/>
          </a:xfrm>
          <a:prstGeom prst="rect">
            <a:avLst/>
          </a:prstGeom>
        </p:spPr>
        <p:txBody>
          <a:bodyPr/>
          <a:lstStyle>
            <a:lvl1pPr algn="l">
              <a:defRPr b="1" sz="5800"/>
            </a:lvl1pPr>
          </a:lstStyle>
          <a:p>
            <a:pPr/>
            <a:r>
              <a:t>3. El tiempo debe ser invertido en lo que produce fruto eterno</a:t>
            </a:r>
          </a:p>
        </p:txBody>
      </p:sp>
      <p:sp>
        <p:nvSpPr>
          <p:cNvPr id="142" name="&quot;La verdadera efectividad ministerial se mide por las vidas transformadas que permanecen después de nosotros.”…"/>
          <p:cNvSpPr txBox="1"/>
          <p:nvPr/>
        </p:nvSpPr>
        <p:spPr>
          <a:xfrm>
            <a:off x="1352037" y="4131489"/>
            <a:ext cx="13913758" cy="202402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/>
          <a:p>
            <a:pPr defTabSz="457200">
              <a:spcBef>
                <a:spcPts val="400"/>
              </a:spcBef>
              <a:defRPr sz="4400"/>
            </a:pPr>
            <a:r>
              <a:t>"La verdadera efectividad ministerial se mide por las vidas transformadas que permanecen después de nosotros.”</a:t>
            </a:r>
          </a:p>
          <a:p>
            <a:pPr algn="r" defTabSz="457200">
              <a:spcBef>
                <a:spcPts val="400"/>
              </a:spcBef>
              <a:defRPr sz="4000"/>
            </a:pPr>
            <a:r>
              <a:t>—Daniel Seagraves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Freeform 2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45" name="Rectangle"/>
          <p:cNvSpPr/>
          <p:nvPr/>
        </p:nvSpPr>
        <p:spPr>
          <a:xfrm>
            <a:off x="697818" y="707333"/>
            <a:ext cx="16664611" cy="7777275"/>
          </a:xfrm>
          <a:prstGeom prst="rect">
            <a:avLst/>
          </a:prstGeom>
          <a:solidFill>
            <a:srgbClr val="FFFFFF">
              <a:alpha val="54606"/>
            </a:srgbClr>
          </a:solidFill>
          <a:ln w="25400">
            <a:solidFill>
              <a:schemeClr val="accent1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8" tIns="45718" rIns="45718" bIns="45718" anchor="ctr"/>
          <a:lstStyle/>
          <a:p>
            <a:pPr/>
          </a:p>
        </p:txBody>
      </p:sp>
      <p:sp>
        <p:nvSpPr>
          <p:cNvPr id="146" name="Aplicación"/>
          <p:cNvSpPr txBox="1"/>
          <p:nvPr>
            <p:ph type="title" idx="4294967295"/>
          </p:nvPr>
        </p:nvSpPr>
        <p:spPr>
          <a:xfrm>
            <a:off x="1450102" y="562649"/>
            <a:ext cx="15864873" cy="2262191"/>
          </a:xfrm>
          <a:prstGeom prst="rect">
            <a:avLst/>
          </a:prstGeom>
        </p:spPr>
        <p:txBody>
          <a:bodyPr/>
          <a:lstStyle>
            <a:lvl1pPr algn="l">
              <a:defRPr b="1" sz="5800"/>
            </a:lvl1pPr>
          </a:lstStyle>
          <a:p>
            <a:pPr/>
            <a:r>
              <a:t>Aplicación</a:t>
            </a:r>
          </a:p>
        </p:txBody>
      </p:sp>
      <p:sp>
        <p:nvSpPr>
          <p:cNvPr id="147" name="2 Timoteo 2:2 (RVR1960)…"/>
          <p:cNvSpPr txBox="1"/>
          <p:nvPr/>
        </p:nvSpPr>
        <p:spPr>
          <a:xfrm>
            <a:off x="1352037" y="3025844"/>
            <a:ext cx="15356173" cy="42353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/>
          <a:p>
            <a:pPr defTabSz="457200">
              <a:spcBef>
                <a:spcPts val="400"/>
              </a:spcBef>
              <a:defRPr sz="4400"/>
            </a:pPr>
            <a:r>
              <a:t>2 Timoteo 2:2 (RVR1960)</a:t>
            </a:r>
            <a:endParaRPr>
              <a:solidFill>
                <a:srgbClr val="9900FF"/>
              </a:solidFill>
            </a:endParaRPr>
          </a:p>
          <a:p>
            <a:pPr defTabSz="457200">
              <a:spcBef>
                <a:spcPts val="400"/>
              </a:spcBef>
              <a:defRPr sz="4400">
                <a:solidFill>
                  <a:srgbClr val="AA0802"/>
                </a:solidFill>
              </a:defRPr>
            </a:pPr>
            <a:r>
              <a:t>"Lo que has oído de mí ante muchos testigos, esto encarga a hombres fieles que sean idóneos para enseñar también a otros."</a:t>
            </a:r>
          </a:p>
          <a:p>
            <a:pPr defTabSz="457200">
              <a:spcBef>
                <a:spcPts val="400"/>
              </a:spcBef>
              <a:defRPr sz="4400"/>
            </a:pPr>
          </a:p>
          <a:p>
            <a:pPr defTabSz="457200">
              <a:spcBef>
                <a:spcPts val="400"/>
              </a:spcBef>
              <a:defRPr sz="4400"/>
            </a:pPr>
            <a:r>
              <a:t>El tiempo mejor invertido es aquel que produce fruto que permanecerá por generaciones.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Freeform 2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50" name="Rectangle"/>
          <p:cNvSpPr/>
          <p:nvPr/>
        </p:nvSpPr>
        <p:spPr>
          <a:xfrm>
            <a:off x="697818" y="707333"/>
            <a:ext cx="16664611" cy="7777275"/>
          </a:xfrm>
          <a:prstGeom prst="rect">
            <a:avLst/>
          </a:prstGeom>
          <a:solidFill>
            <a:srgbClr val="FFFFFF">
              <a:alpha val="54606"/>
            </a:srgbClr>
          </a:solidFill>
          <a:ln w="25400">
            <a:solidFill>
              <a:schemeClr val="accent1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8" tIns="45718" rIns="45718" bIns="45718" anchor="ctr"/>
          <a:lstStyle/>
          <a:p>
            <a:pPr/>
          </a:p>
        </p:txBody>
      </p:sp>
      <p:sp>
        <p:nvSpPr>
          <p:cNvPr id="151" name="Conclusión"/>
          <p:cNvSpPr txBox="1"/>
          <p:nvPr>
            <p:ph type="title" idx="4294967295"/>
          </p:nvPr>
        </p:nvSpPr>
        <p:spPr>
          <a:xfrm>
            <a:off x="1450102" y="562649"/>
            <a:ext cx="15864873" cy="2262191"/>
          </a:xfrm>
          <a:prstGeom prst="rect">
            <a:avLst/>
          </a:prstGeom>
        </p:spPr>
        <p:txBody>
          <a:bodyPr/>
          <a:lstStyle>
            <a:lvl1pPr algn="l">
              <a:defRPr b="1" sz="5800"/>
            </a:lvl1pPr>
          </a:lstStyle>
          <a:p>
            <a:pPr/>
            <a:r>
              <a:t>Conclusión</a:t>
            </a:r>
          </a:p>
        </p:txBody>
      </p:sp>
      <p:sp>
        <p:nvSpPr>
          <p:cNvPr id="152" name="Podemos administrar nuestro tiempo de tal manera que honremos a Dios, fortalezcamos nuestra familia, desarrollemos líderes y cumplamos fielmente el llamado que hemos recibido."/>
          <p:cNvSpPr txBox="1"/>
          <p:nvPr/>
        </p:nvSpPr>
        <p:spPr>
          <a:xfrm>
            <a:off x="1352037" y="2540483"/>
            <a:ext cx="15356173" cy="20255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>
            <a:lvl1pPr defTabSz="457200">
              <a:spcBef>
                <a:spcPts val="400"/>
              </a:spcBef>
              <a:defRPr sz="4400"/>
            </a:lvl1pPr>
          </a:lstStyle>
          <a:p>
            <a:pPr/>
            <a:r>
              <a:t>Podemos administrar nuestro tiempo de tal manera que honremos a Dios, fortalezcamos nuestra familia, desarrollemos líderes y cumplamos fielmente el llamado que hemos recibido.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Freeform 2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00" name="Rectangle"/>
          <p:cNvSpPr/>
          <p:nvPr/>
        </p:nvSpPr>
        <p:spPr>
          <a:xfrm>
            <a:off x="697818" y="707333"/>
            <a:ext cx="16664611" cy="7777275"/>
          </a:xfrm>
          <a:prstGeom prst="rect">
            <a:avLst/>
          </a:prstGeom>
          <a:solidFill>
            <a:srgbClr val="FFFFFF">
              <a:alpha val="54606"/>
            </a:srgbClr>
          </a:solidFill>
          <a:ln w="25400">
            <a:solidFill>
              <a:schemeClr val="accent1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8" tIns="45718" rIns="45718" bIns="45718" anchor="ctr"/>
          <a:lstStyle/>
          <a:p>
            <a:pPr/>
          </a:p>
        </p:txBody>
      </p:sp>
      <p:sp>
        <p:nvSpPr>
          <p:cNvPr id="101" name="Texto base"/>
          <p:cNvSpPr txBox="1"/>
          <p:nvPr>
            <p:ph type="title" idx="4294967295"/>
          </p:nvPr>
        </p:nvSpPr>
        <p:spPr>
          <a:xfrm>
            <a:off x="1388259" y="642162"/>
            <a:ext cx="15864872" cy="2262191"/>
          </a:xfrm>
          <a:prstGeom prst="rect">
            <a:avLst/>
          </a:prstGeom>
        </p:spPr>
        <p:txBody>
          <a:bodyPr/>
          <a:lstStyle>
            <a:lvl1pPr algn="l">
              <a:defRPr b="1" sz="6500"/>
            </a:lvl1pPr>
          </a:lstStyle>
          <a:p>
            <a:pPr/>
            <a:r>
              <a:t>Texto base</a:t>
            </a:r>
          </a:p>
        </p:txBody>
      </p:sp>
      <p:sp>
        <p:nvSpPr>
          <p:cNvPr id="102" name="Efesios 5:15-16 (RVR1960)…"/>
          <p:cNvSpPr txBox="1"/>
          <p:nvPr/>
        </p:nvSpPr>
        <p:spPr>
          <a:xfrm>
            <a:off x="1312280" y="2290305"/>
            <a:ext cx="13913757" cy="58228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4400"/>
            </a:pPr>
            <a:r>
              <a:t>Efesios 5:15-16 (RVR1960)</a:t>
            </a:r>
          </a:p>
          <a:p>
            <a:pPr defTabSz="457200">
              <a:defRPr b="1" sz="4400">
                <a:solidFill>
                  <a:srgbClr val="A6291D"/>
                </a:solidFill>
              </a:defRPr>
            </a:pPr>
            <a:r>
              <a:t>"Mirad, pues, con diligencia cómo andéis, </a:t>
            </a:r>
            <a:r>
              <a:rPr b="0"/>
              <a:t>no como necios sino como sabios, aprovechando bien el tiempo, porque los días son malos</a:t>
            </a:r>
            <a:r>
              <a:t>.”</a:t>
            </a:r>
          </a:p>
          <a:p>
            <a:pPr defTabSz="457200">
              <a:defRPr b="1" sz="2400"/>
            </a:pPr>
          </a:p>
          <a:p>
            <a:pPr defTabSz="457200">
              <a:defRPr sz="4400"/>
            </a:pPr>
            <a:r>
              <a:t>La diferencia no está en cuánto tiempo tenemos </a:t>
            </a:r>
          </a:p>
          <a:p>
            <a:pPr defTabSz="457200">
              <a:defRPr sz="4400"/>
            </a:pPr>
            <a:r>
              <a:t>La diferencia está en cómo administramos el tiempo que Dios nos ha confiado</a:t>
            </a:r>
          </a:p>
          <a:p>
            <a:pPr defTabSz="457200">
              <a:defRPr sz="4400"/>
            </a:pPr>
            <a:r>
              <a:t>El tiempo es una mayordomía que Dios nos entregó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Freeform 2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05" name="Rectangle"/>
          <p:cNvSpPr/>
          <p:nvPr/>
        </p:nvSpPr>
        <p:spPr>
          <a:xfrm>
            <a:off x="697818" y="707333"/>
            <a:ext cx="16664611" cy="7777275"/>
          </a:xfrm>
          <a:prstGeom prst="rect">
            <a:avLst/>
          </a:prstGeom>
          <a:solidFill>
            <a:srgbClr val="FFFFFF">
              <a:alpha val="54606"/>
            </a:srgbClr>
          </a:solidFill>
          <a:ln w="25400">
            <a:solidFill>
              <a:schemeClr val="accent1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8" tIns="45718" rIns="45718" bIns="45718" anchor="ctr"/>
          <a:lstStyle/>
          <a:p>
            <a:pPr/>
          </a:p>
        </p:txBody>
      </p:sp>
      <p:sp>
        <p:nvSpPr>
          <p:cNvPr id="106" name="1. El tiempo es un recurso que Dios nos ha confiado"/>
          <p:cNvSpPr txBox="1"/>
          <p:nvPr>
            <p:ph type="title" idx="4294967295"/>
          </p:nvPr>
        </p:nvSpPr>
        <p:spPr>
          <a:xfrm>
            <a:off x="1097687" y="522893"/>
            <a:ext cx="15864872" cy="2262190"/>
          </a:xfrm>
          <a:prstGeom prst="rect">
            <a:avLst/>
          </a:prstGeom>
        </p:spPr>
        <p:txBody>
          <a:bodyPr/>
          <a:lstStyle>
            <a:lvl1pPr algn="l">
              <a:defRPr b="1" sz="5800"/>
            </a:lvl1pPr>
          </a:lstStyle>
          <a:p>
            <a:pPr/>
            <a:r>
              <a:t>1. El tiempo es un recurso que Dios nos ha confiado</a:t>
            </a:r>
          </a:p>
        </p:txBody>
      </p:sp>
      <p:sp>
        <p:nvSpPr>
          <p:cNvPr id="107" name="Salmo 90:12 (RVR 1960)…"/>
          <p:cNvSpPr txBox="1"/>
          <p:nvPr/>
        </p:nvSpPr>
        <p:spPr>
          <a:xfrm>
            <a:off x="1201833" y="2666301"/>
            <a:ext cx="13913757" cy="453993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>
              <a:defRPr sz="4400"/>
            </a:pPr>
            <a:r>
              <a:t>Salmo 90:12 (RVR 1960)</a:t>
            </a:r>
          </a:p>
          <a:p>
            <a:pPr algn="just" defTabSz="457200">
              <a:spcBef>
                <a:spcPts val="1600"/>
              </a:spcBef>
              <a:defRPr b="1" sz="4400">
                <a:solidFill>
                  <a:srgbClr val="AA1D18"/>
                </a:solidFill>
              </a:defRPr>
            </a:pPr>
            <a:r>
              <a:t>"Enséñanos de tal modo a contar nuestros días,</a:t>
            </a:r>
            <a:r>
              <a:rPr b="0"/>
              <a:t> que traigamos al corazón sabiduría</a:t>
            </a:r>
            <a:r>
              <a:t>."</a:t>
            </a:r>
          </a:p>
          <a:p>
            <a:pPr defTabSz="457200">
              <a:defRPr b="1" sz="2400"/>
            </a:pPr>
          </a:p>
          <a:p>
            <a:pPr defTabSz="457200">
              <a:defRPr sz="4400"/>
            </a:pPr>
            <a:r>
              <a:t>"La mayordomía bíblica incluye todos los recursos que Dios pone bajo nuestro cuidado, incluyendo nuestro tiempo.”</a:t>
            </a:r>
          </a:p>
          <a:p>
            <a:pPr lvl="8" indent="1828800" algn="r" defTabSz="457200">
              <a:defRPr sz="3500"/>
            </a:pPr>
            <a:r>
              <a:t>— David K. Bernard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Freeform 2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10" name="Rectangle"/>
          <p:cNvSpPr/>
          <p:nvPr/>
        </p:nvSpPr>
        <p:spPr>
          <a:xfrm>
            <a:off x="697818" y="707333"/>
            <a:ext cx="16664611" cy="7777275"/>
          </a:xfrm>
          <a:prstGeom prst="rect">
            <a:avLst/>
          </a:prstGeom>
          <a:solidFill>
            <a:srgbClr val="FFFFFF">
              <a:alpha val="54606"/>
            </a:srgbClr>
          </a:solidFill>
          <a:ln w="25400">
            <a:solidFill>
              <a:schemeClr val="accent1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8" tIns="45718" rIns="45718" bIns="45718" anchor="ctr"/>
          <a:lstStyle/>
          <a:p>
            <a:pPr/>
          </a:p>
        </p:txBody>
      </p:sp>
      <p:sp>
        <p:nvSpPr>
          <p:cNvPr id="111" name="Aplicación"/>
          <p:cNvSpPr txBox="1"/>
          <p:nvPr>
            <p:ph type="title" idx="4294967295"/>
          </p:nvPr>
        </p:nvSpPr>
        <p:spPr>
          <a:xfrm>
            <a:off x="1609129" y="642162"/>
            <a:ext cx="15864872" cy="2262191"/>
          </a:xfrm>
          <a:prstGeom prst="rect">
            <a:avLst/>
          </a:prstGeom>
        </p:spPr>
        <p:txBody>
          <a:bodyPr/>
          <a:lstStyle>
            <a:lvl1pPr algn="l">
              <a:defRPr b="1" sz="5800"/>
            </a:lvl1pPr>
          </a:lstStyle>
          <a:p>
            <a:pPr/>
            <a:r>
              <a:t>Aplicación</a:t>
            </a:r>
          </a:p>
        </p:txBody>
      </p:sp>
      <p:sp>
        <p:nvSpPr>
          <p:cNvPr id="112" name="Es posible que estemos administrando correctamente los recursos financieros de la iglesia y, al mismo tiempo, descuidando el recurso más valioso que Dios nos ha dado.…"/>
          <p:cNvSpPr txBox="1"/>
          <p:nvPr/>
        </p:nvSpPr>
        <p:spPr>
          <a:xfrm>
            <a:off x="1511063" y="2528845"/>
            <a:ext cx="13913757" cy="39686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>
            <a:spAutoFit/>
          </a:bodyPr>
          <a:lstStyle/>
          <a:p>
            <a:pPr defTabSz="457200">
              <a:spcBef>
                <a:spcPts val="1600"/>
              </a:spcBef>
              <a:defRPr sz="4400"/>
            </a:pPr>
            <a:r>
              <a:t>Es posible que estemos administrando correctamente los recursos financieros de la iglesia y, al mismo tiempo, descuidando el recurso más valioso que Dios nos ha dado.</a:t>
            </a:r>
            <a:r>
              <a:rPr>
                <a:solidFill>
                  <a:srgbClr val="9900FF"/>
                </a:solidFill>
              </a:rPr>
              <a:t> </a:t>
            </a:r>
          </a:p>
          <a:p>
            <a:pPr defTabSz="457200">
              <a:defRPr b="1" sz="2400"/>
            </a:pPr>
          </a:p>
          <a:p>
            <a:pPr defTabSz="457200">
              <a:spcBef>
                <a:spcPts val="1600"/>
              </a:spcBef>
              <a:defRPr b="1" sz="4400"/>
            </a:pPr>
            <a:r>
              <a:t>Nuestro calendario revela mucho más que nuestras actividades; revela nuestras prioridades. 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Freeform 2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15" name="Rectangle"/>
          <p:cNvSpPr/>
          <p:nvPr/>
        </p:nvSpPr>
        <p:spPr>
          <a:xfrm>
            <a:off x="697818" y="707333"/>
            <a:ext cx="16664611" cy="7777275"/>
          </a:xfrm>
          <a:prstGeom prst="rect">
            <a:avLst/>
          </a:prstGeom>
          <a:solidFill>
            <a:srgbClr val="FFFFFF">
              <a:alpha val="54606"/>
            </a:srgbClr>
          </a:solidFill>
          <a:ln w="25400">
            <a:solidFill>
              <a:schemeClr val="accent1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8" tIns="45718" rIns="45718" bIns="45718" anchor="ctr"/>
          <a:lstStyle/>
          <a:p>
            <a:pPr/>
          </a:p>
        </p:txBody>
      </p:sp>
      <p:sp>
        <p:nvSpPr>
          <p:cNvPr id="116" name="Aplicación"/>
          <p:cNvSpPr txBox="1"/>
          <p:nvPr>
            <p:ph type="title" idx="4294967295"/>
          </p:nvPr>
        </p:nvSpPr>
        <p:spPr>
          <a:xfrm>
            <a:off x="1450102" y="562649"/>
            <a:ext cx="15864873" cy="2262191"/>
          </a:xfrm>
          <a:prstGeom prst="rect">
            <a:avLst/>
          </a:prstGeom>
        </p:spPr>
        <p:txBody>
          <a:bodyPr/>
          <a:lstStyle>
            <a:lvl1pPr algn="l">
              <a:defRPr b="1" sz="5800"/>
            </a:lvl1pPr>
          </a:lstStyle>
          <a:p>
            <a:pPr/>
            <a:r>
              <a:t>Aplicación</a:t>
            </a:r>
          </a:p>
        </p:txBody>
      </p:sp>
      <p:sp>
        <p:nvSpPr>
          <p:cNvPr id="117" name="Colosenses 4:5 (RVR1960)…"/>
          <p:cNvSpPr txBox="1"/>
          <p:nvPr/>
        </p:nvSpPr>
        <p:spPr>
          <a:xfrm>
            <a:off x="1352037" y="3025844"/>
            <a:ext cx="13913758" cy="42353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/>
          <a:p>
            <a:pPr defTabSz="457200">
              <a:spcBef>
                <a:spcPts val="400"/>
              </a:spcBef>
              <a:defRPr sz="4400"/>
            </a:pPr>
            <a:r>
              <a:t>Colosenses 4:5 (RVR1960)</a:t>
            </a:r>
            <a:endParaRPr>
              <a:solidFill>
                <a:srgbClr val="9900FF"/>
              </a:solidFill>
            </a:endParaRPr>
          </a:p>
          <a:p>
            <a:pPr defTabSz="457200">
              <a:spcBef>
                <a:spcPts val="400"/>
              </a:spcBef>
              <a:defRPr sz="4400">
                <a:solidFill>
                  <a:srgbClr val="AA0802"/>
                </a:solidFill>
              </a:defRPr>
            </a:pPr>
            <a:r>
              <a:t>"Andad sabiamente para con los de afuera, redimiendo el tiempo.”</a:t>
            </a:r>
          </a:p>
          <a:p>
            <a:pPr algn="just" defTabSz="457200">
              <a:spcBef>
                <a:spcPts val="400"/>
              </a:spcBef>
              <a:defRPr sz="4400"/>
            </a:pPr>
          </a:p>
          <a:p>
            <a:pPr algn="just" defTabSz="457200">
              <a:spcBef>
                <a:spcPts val="400"/>
              </a:spcBef>
              <a:defRPr sz="4400"/>
            </a:pPr>
            <a:r>
              <a:t>El tiempo no debe ser simplemente gastado; debe ser invertido para la gloria de Dios.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Freeform 2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20" name="Rectangle"/>
          <p:cNvSpPr/>
          <p:nvPr/>
        </p:nvSpPr>
        <p:spPr>
          <a:xfrm>
            <a:off x="697818" y="707333"/>
            <a:ext cx="16664611" cy="7777275"/>
          </a:xfrm>
          <a:prstGeom prst="rect">
            <a:avLst/>
          </a:prstGeom>
          <a:solidFill>
            <a:srgbClr val="FFFFFF">
              <a:alpha val="54606"/>
            </a:srgbClr>
          </a:solidFill>
          <a:ln w="25400">
            <a:solidFill>
              <a:schemeClr val="accent1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8" tIns="45718" rIns="45718" bIns="45718" anchor="ctr"/>
          <a:lstStyle/>
          <a:p>
            <a:pPr/>
          </a:p>
        </p:txBody>
      </p:sp>
      <p:sp>
        <p:nvSpPr>
          <p:cNvPr id="121" name="2. Debemos distinguir entre lo urgente y lo importante"/>
          <p:cNvSpPr txBox="1"/>
          <p:nvPr>
            <p:ph type="title" idx="4294967295"/>
          </p:nvPr>
        </p:nvSpPr>
        <p:spPr>
          <a:xfrm>
            <a:off x="1450102" y="562649"/>
            <a:ext cx="15864873" cy="2262191"/>
          </a:xfrm>
          <a:prstGeom prst="rect">
            <a:avLst/>
          </a:prstGeom>
        </p:spPr>
        <p:txBody>
          <a:bodyPr/>
          <a:lstStyle>
            <a:lvl1pPr algn="l">
              <a:defRPr b="1" sz="5800"/>
            </a:lvl1pPr>
          </a:lstStyle>
          <a:p>
            <a:pPr/>
            <a:r>
              <a:t>2. Debemos distinguir entre lo urgente y lo importante</a:t>
            </a:r>
          </a:p>
        </p:txBody>
      </p:sp>
      <p:sp>
        <p:nvSpPr>
          <p:cNvPr id="122" name="Lucas 10:41-42 (RVR1960)…"/>
          <p:cNvSpPr txBox="1"/>
          <p:nvPr/>
        </p:nvSpPr>
        <p:spPr>
          <a:xfrm>
            <a:off x="1352037" y="3419544"/>
            <a:ext cx="13913758" cy="3447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/>
          <a:p>
            <a:pPr defTabSz="457200">
              <a:spcBef>
                <a:spcPts val="400"/>
              </a:spcBef>
              <a:defRPr sz="4400"/>
            </a:pPr>
            <a:r>
              <a:t>Lucas 10:41-42 (RVR1960)</a:t>
            </a:r>
            <a:endParaRPr>
              <a:solidFill>
                <a:srgbClr val="9900FF"/>
              </a:solidFill>
            </a:endParaRPr>
          </a:p>
          <a:p>
            <a:pPr defTabSz="457200">
              <a:spcBef>
                <a:spcPts val="400"/>
              </a:spcBef>
              <a:defRPr sz="4400">
                <a:solidFill>
                  <a:srgbClr val="AA0802"/>
                </a:solidFill>
              </a:defRPr>
            </a:pPr>
            <a:r>
              <a:t>"Respondiendo Jesús, le dijo: Marta, Marta, afanada y turbada estás con muchas cosas. Pero sólo una cosa es necesaria; y María ha escogido la buena parte, la cual no le será quitada."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Freeform 2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25" name="Rectangle"/>
          <p:cNvSpPr/>
          <p:nvPr/>
        </p:nvSpPr>
        <p:spPr>
          <a:xfrm>
            <a:off x="697818" y="707333"/>
            <a:ext cx="16664611" cy="7777275"/>
          </a:xfrm>
          <a:prstGeom prst="rect">
            <a:avLst/>
          </a:prstGeom>
          <a:solidFill>
            <a:srgbClr val="FFFFFF">
              <a:alpha val="54606"/>
            </a:srgbClr>
          </a:solidFill>
          <a:ln w="25400">
            <a:solidFill>
              <a:schemeClr val="accent1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8" tIns="45718" rIns="45718" bIns="45718" anchor="ctr"/>
          <a:lstStyle/>
          <a:p>
            <a:pPr/>
          </a:p>
        </p:txBody>
      </p:sp>
      <p:sp>
        <p:nvSpPr>
          <p:cNvPr id="126" name="2. Debemos distinguir entre lo urgente y lo importante"/>
          <p:cNvSpPr txBox="1"/>
          <p:nvPr>
            <p:ph type="title" idx="4294967295"/>
          </p:nvPr>
        </p:nvSpPr>
        <p:spPr>
          <a:xfrm>
            <a:off x="1450102" y="562649"/>
            <a:ext cx="15864873" cy="2262191"/>
          </a:xfrm>
          <a:prstGeom prst="rect">
            <a:avLst/>
          </a:prstGeom>
        </p:spPr>
        <p:txBody>
          <a:bodyPr/>
          <a:lstStyle>
            <a:lvl1pPr algn="l">
              <a:defRPr b="1" sz="5800"/>
            </a:lvl1pPr>
          </a:lstStyle>
          <a:p>
            <a:pPr/>
            <a:r>
              <a:t>2. Debemos distinguir entre lo urgente y lo importante</a:t>
            </a:r>
          </a:p>
        </p:txBody>
      </p:sp>
      <p:sp>
        <p:nvSpPr>
          <p:cNvPr id="127" name="&quot;La actividad no siempre es producción.”…"/>
          <p:cNvSpPr txBox="1"/>
          <p:nvPr/>
        </p:nvSpPr>
        <p:spPr>
          <a:xfrm>
            <a:off x="1352036" y="3528875"/>
            <a:ext cx="15583928" cy="48195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/>
          <a:p>
            <a:pPr defTabSz="457200">
              <a:spcBef>
                <a:spcPts val="400"/>
              </a:spcBef>
              <a:defRPr sz="4400"/>
            </a:pPr>
            <a:r>
              <a:t>"La actividad no siempre es producción.”</a:t>
            </a:r>
          </a:p>
          <a:p>
            <a:pPr algn="ctr" defTabSz="457200">
              <a:spcBef>
                <a:spcPts val="400"/>
              </a:spcBef>
              <a:defRPr sz="3600"/>
            </a:pPr>
            <a:r>
              <a:t>—John Maxwell</a:t>
            </a:r>
          </a:p>
          <a:p>
            <a:pPr algn="ctr" defTabSz="457200">
              <a:spcBef>
                <a:spcPts val="400"/>
              </a:spcBef>
              <a:defRPr sz="3600"/>
            </a:pPr>
          </a:p>
          <a:p>
            <a:pPr defTabSz="457200">
              <a:spcBef>
                <a:spcPts val="1600"/>
              </a:spcBef>
              <a:defRPr sz="4400"/>
            </a:pPr>
            <a:r>
              <a:t>Muchos líderes viven constantemente ocupados, corriendo de una responsabilidad a otra, pero al final del día descubren que han invertido muy poco tiempo en aquello que realmente tiene valor eterno.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Freeform 2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30" name="Rectangle"/>
          <p:cNvSpPr/>
          <p:nvPr/>
        </p:nvSpPr>
        <p:spPr>
          <a:xfrm>
            <a:off x="697818" y="707333"/>
            <a:ext cx="16664611" cy="7777275"/>
          </a:xfrm>
          <a:prstGeom prst="rect">
            <a:avLst/>
          </a:prstGeom>
          <a:solidFill>
            <a:srgbClr val="FFFFFF">
              <a:alpha val="54606"/>
            </a:srgbClr>
          </a:solidFill>
          <a:ln w="25400">
            <a:solidFill>
              <a:schemeClr val="accent1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8" tIns="45718" rIns="45718" bIns="45718" anchor="ctr"/>
          <a:lstStyle/>
          <a:p>
            <a:pPr/>
          </a:p>
        </p:txBody>
      </p:sp>
      <p:sp>
        <p:nvSpPr>
          <p:cNvPr id="131" name="Aplicación"/>
          <p:cNvSpPr txBox="1"/>
          <p:nvPr>
            <p:ph type="title" idx="4294967295"/>
          </p:nvPr>
        </p:nvSpPr>
        <p:spPr>
          <a:xfrm>
            <a:off x="1415564" y="389958"/>
            <a:ext cx="15864873" cy="2262191"/>
          </a:xfrm>
          <a:prstGeom prst="rect">
            <a:avLst/>
          </a:prstGeom>
        </p:spPr>
        <p:txBody>
          <a:bodyPr/>
          <a:lstStyle>
            <a:lvl1pPr algn="l">
              <a:defRPr b="1" sz="5800"/>
            </a:lvl1pPr>
          </a:lstStyle>
          <a:p>
            <a:pPr/>
            <a:r>
              <a:t>Aplicación</a:t>
            </a:r>
          </a:p>
        </p:txBody>
      </p:sp>
      <p:sp>
        <p:nvSpPr>
          <p:cNvPr id="132" name="Eclesiastés 3:1 (RVR1960)…"/>
          <p:cNvSpPr txBox="1"/>
          <p:nvPr/>
        </p:nvSpPr>
        <p:spPr>
          <a:xfrm>
            <a:off x="1352036" y="2149545"/>
            <a:ext cx="15583928" cy="598791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/>
          <a:p>
            <a:pPr defTabSz="457200">
              <a:spcBef>
                <a:spcPts val="400"/>
              </a:spcBef>
              <a:defRPr sz="4400"/>
            </a:pPr>
            <a:r>
              <a:t>Eclesiastés 3:1 (RVR1960)</a:t>
            </a:r>
            <a:endParaRPr>
              <a:solidFill>
                <a:srgbClr val="9900FF"/>
              </a:solidFill>
            </a:endParaRPr>
          </a:p>
          <a:p>
            <a:pPr defTabSz="457200">
              <a:spcBef>
                <a:spcPts val="400"/>
              </a:spcBef>
              <a:defRPr sz="4400">
                <a:solidFill>
                  <a:srgbClr val="AA0802"/>
                </a:solidFill>
              </a:defRPr>
            </a:pPr>
            <a:r>
              <a:t>"Todo tiene su tiempo, y todo lo que se quiere debajo del cielo tiene su hora."</a:t>
            </a:r>
          </a:p>
          <a:p>
            <a:pPr defTabSz="457200">
              <a:spcBef>
                <a:spcPts val="400"/>
              </a:spcBef>
              <a:defRPr sz="3000"/>
            </a:pPr>
          </a:p>
          <a:p>
            <a:pPr defTabSz="457200">
              <a:spcBef>
                <a:spcPts val="400"/>
              </a:spcBef>
              <a:defRPr sz="4400"/>
            </a:pPr>
            <a:r>
              <a:t>Dios es un Dios de orden, propósito y prioridades. Cada cosa tiene su momento adecuado cuando es administrada con sabiduría.</a:t>
            </a:r>
          </a:p>
          <a:p>
            <a:pPr defTabSz="457200">
              <a:spcBef>
                <a:spcPts val="400"/>
              </a:spcBef>
              <a:defRPr sz="3000"/>
            </a:pPr>
          </a:p>
          <a:p>
            <a:pPr defTabSz="457200">
              <a:spcBef>
                <a:spcPts val="400"/>
              </a:spcBef>
              <a:defRPr sz="4400"/>
            </a:pPr>
            <a:r>
              <a:t>Los líderes sabios no permiten que lo urgente destruya lo verdaderamente importante.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Freeform 2"/>
          <p:cNvSpPr/>
          <p:nvPr/>
        </p:nvSpPr>
        <p:spPr>
          <a:xfrm>
            <a:off x="0" y="0"/>
            <a:ext cx="18288000" cy="10287000"/>
          </a:xfrm>
          <a:prstGeom prst="rect">
            <a:avLst/>
          </a:prstGeom>
          <a:blipFill>
            <a:blip r:embed="rId2"/>
            <a:stretch>
              <a:fillRect/>
            </a:stretch>
          </a:blipFill>
          <a:ln w="12700">
            <a:miter lim="400000"/>
          </a:ln>
        </p:spPr>
        <p:txBody>
          <a:bodyPr lIns="45718" tIns="45718" rIns="45718" bIns="45718"/>
          <a:lstStyle/>
          <a:p>
            <a:pPr/>
          </a:p>
        </p:txBody>
      </p:sp>
      <p:sp>
        <p:nvSpPr>
          <p:cNvPr id="135" name="Rectangle"/>
          <p:cNvSpPr/>
          <p:nvPr/>
        </p:nvSpPr>
        <p:spPr>
          <a:xfrm>
            <a:off x="697818" y="707333"/>
            <a:ext cx="16664611" cy="7777275"/>
          </a:xfrm>
          <a:prstGeom prst="rect">
            <a:avLst/>
          </a:prstGeom>
          <a:solidFill>
            <a:srgbClr val="FFFFFF">
              <a:alpha val="54606"/>
            </a:srgbClr>
          </a:solidFill>
          <a:ln w="25400">
            <a:solidFill>
              <a:schemeClr val="accent1"/>
            </a:solidFill>
          </a:ln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p:spPr>
        <p:txBody>
          <a:bodyPr lIns="45718" tIns="45718" rIns="45718" bIns="45718" anchor="ctr"/>
          <a:lstStyle/>
          <a:p>
            <a:pPr/>
          </a:p>
        </p:txBody>
      </p:sp>
      <p:sp>
        <p:nvSpPr>
          <p:cNvPr id="136" name="2. El tiempo debe ser invertido en lo que produce fruto eterno"/>
          <p:cNvSpPr txBox="1"/>
          <p:nvPr>
            <p:ph type="title" idx="4294967295"/>
          </p:nvPr>
        </p:nvSpPr>
        <p:spPr>
          <a:xfrm>
            <a:off x="1486973" y="931359"/>
            <a:ext cx="15864873" cy="2262190"/>
          </a:xfrm>
          <a:prstGeom prst="rect">
            <a:avLst/>
          </a:prstGeom>
        </p:spPr>
        <p:txBody>
          <a:bodyPr/>
          <a:lstStyle>
            <a:lvl1pPr algn="l">
              <a:defRPr b="1" sz="5800"/>
            </a:lvl1pPr>
          </a:lstStyle>
          <a:p>
            <a:pPr/>
            <a:r>
              <a:t>3. El tiempo debe ser invertido en lo que produce fruto eterno</a:t>
            </a:r>
          </a:p>
        </p:txBody>
      </p:sp>
      <p:sp>
        <p:nvSpPr>
          <p:cNvPr id="137" name="Juan 15:16 (RVR1960)…"/>
          <p:cNvSpPr txBox="1"/>
          <p:nvPr/>
        </p:nvSpPr>
        <p:spPr>
          <a:xfrm>
            <a:off x="1352037" y="3419544"/>
            <a:ext cx="13913758" cy="344791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8" tIns="45718" rIns="45718" bIns="45718" anchor="ctr">
            <a:spAutoFit/>
          </a:bodyPr>
          <a:lstStyle/>
          <a:p>
            <a:pPr defTabSz="457200">
              <a:spcBef>
                <a:spcPts val="400"/>
              </a:spcBef>
              <a:defRPr sz="4400"/>
            </a:pPr>
            <a:r>
              <a:t>Juan 15:16 (RVR1960)</a:t>
            </a:r>
            <a:endParaRPr>
              <a:solidFill>
                <a:srgbClr val="9900FF"/>
              </a:solidFill>
            </a:endParaRPr>
          </a:p>
          <a:p>
            <a:pPr defTabSz="457200">
              <a:spcBef>
                <a:spcPts val="400"/>
              </a:spcBef>
              <a:defRPr sz="4400">
                <a:solidFill>
                  <a:srgbClr val="AA0802"/>
                </a:solidFill>
              </a:defRPr>
            </a:pPr>
            <a:r>
              <a:t>"No me elegisteis vosotros a mí, sino que yo os elegí a vosotros, y os he puesto para que vayáis y llevéis fruto, y vuestro fruto permanezca; para que todo lo que pidiereis al Padre en mi nombre, él os lo dé."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 Them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 Theme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sx="100000" sy="100000" kx="0" ky="0" algn="b" rotWithShape="0" blurRad="38100" dist="23000" dir="540000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3000" dir="540000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