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urrola.jpg" descr="Gurrol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3"/>
          <p:cNvSpPr txBox="1"/>
          <p:nvPr/>
        </p:nvSpPr>
        <p:spPr>
          <a:xfrm>
            <a:off x="1636720" y="1739456"/>
            <a:ext cx="1207008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FFFFFF"/>
                </a:solidFill>
              </a:defRPr>
            </a:lvl1pPr>
          </a:lstStyle>
          <a:p>
            <a:pPr/>
            <a:r>
              <a:t>ESCUELA DE FORMACIÓN PASTORAL</a:t>
            </a:r>
          </a:p>
        </p:txBody>
      </p:sp>
      <p:sp>
        <p:nvSpPr>
          <p:cNvPr id="22" name="Text 4"/>
          <p:cNvSpPr txBox="1"/>
          <p:nvPr/>
        </p:nvSpPr>
        <p:spPr>
          <a:xfrm>
            <a:off x="2620471" y="2215988"/>
            <a:ext cx="10607042" cy="8407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5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Mayordoma Bíblica</a:t>
            </a:r>
          </a:p>
        </p:txBody>
      </p:sp>
      <p:sp>
        <p:nvSpPr>
          <p:cNvPr id="23" name="Text 5"/>
          <p:cNvSpPr txBox="1"/>
          <p:nvPr/>
        </p:nvSpPr>
        <p:spPr>
          <a:xfrm>
            <a:off x="2775691" y="3148329"/>
            <a:ext cx="10607041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33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Tiempo · Talento · Tesoro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8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Sábado — Obediencia, No Opción</a:t>
            </a:r>
          </a:p>
        </p:txBody>
      </p:sp>
      <p:sp>
        <p:nvSpPr>
          <p:cNvPr id="100" name="Text 3"/>
          <p:cNvSpPr txBox="1"/>
          <p:nvPr/>
        </p:nvSpPr>
        <p:spPr>
          <a:xfrm>
            <a:off x="822959" y="1214374"/>
            <a:ext cx="1069848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600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Génesis 2:2–3 — Dios reposó antes de que hubiera algo de qué recuperarse</a:t>
            </a:r>
          </a:p>
        </p:txBody>
      </p:sp>
      <p:sp>
        <p:nvSpPr>
          <p:cNvPr id="101" name="Shape 4"/>
          <p:cNvSpPr/>
          <p:nvPr/>
        </p:nvSpPr>
        <p:spPr>
          <a:xfrm>
            <a:off x="713231" y="2228088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2" name="Text 5"/>
          <p:cNvSpPr txBox="1"/>
          <p:nvPr/>
        </p:nvSpPr>
        <p:spPr>
          <a:xfrm>
            <a:off x="1161287" y="2148839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Sábado es una ordenanza de la creación, no un mecanismo de recuperación</a:t>
            </a:r>
          </a:p>
        </p:txBody>
      </p:sp>
      <p:sp>
        <p:nvSpPr>
          <p:cNvPr id="103" name="Shape 6"/>
          <p:cNvSpPr/>
          <p:nvPr/>
        </p:nvSpPr>
        <p:spPr>
          <a:xfrm>
            <a:off x="713231" y="3538728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4" name="Text 7"/>
          <p:cNvSpPr txBox="1"/>
          <p:nvPr/>
        </p:nvSpPr>
        <p:spPr>
          <a:xfrm>
            <a:off x="1161287" y="3261359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pastor que nunca descansa no es devoto. Está reclamando que el ministerio no puede sobrevivir sin su presencia constante.</a:t>
            </a:r>
          </a:p>
        </p:txBody>
      </p:sp>
      <p:sp>
        <p:nvSpPr>
          <p:cNvPr id="105" name="Shape 8"/>
          <p:cNvSpPr/>
          <p:nvPr/>
        </p:nvSpPr>
        <p:spPr>
          <a:xfrm>
            <a:off x="713231" y="484936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Text 9"/>
          <p:cNvSpPr txBox="1"/>
          <p:nvPr/>
        </p:nvSpPr>
        <p:spPr>
          <a:xfrm>
            <a:off x="1161287" y="457200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Los ritmos de Sábado violados producen consistentemente agotamiento, fracaso moral y ruptura familiar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0"/>
          <p:cNvSpPr/>
          <p:nvPr/>
        </p:nvSpPr>
        <p:spPr>
          <a:xfrm>
            <a:off x="-1" y="2125979"/>
            <a:ext cx="12161522" cy="2743201"/>
          </a:xfrm>
          <a:prstGeom prst="rect">
            <a:avLst/>
          </a:prstGeom>
          <a:solidFill>
            <a:srgbClr val="061A33">
              <a:alpha val="8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0" name="Shape 1"/>
          <p:cNvSpPr/>
          <p:nvPr/>
        </p:nvSpPr>
        <p:spPr>
          <a:xfrm>
            <a:off x="-1" y="21259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Shape 2"/>
          <p:cNvSpPr/>
          <p:nvPr/>
        </p:nvSpPr>
        <p:spPr>
          <a:xfrm>
            <a:off x="-1" y="48691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Text 3"/>
          <p:cNvSpPr txBox="1"/>
          <p:nvPr/>
        </p:nvSpPr>
        <p:spPr>
          <a:xfrm>
            <a:off x="45719" y="2285291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PARTE TRES</a:t>
            </a:r>
          </a:p>
        </p:txBody>
      </p:sp>
      <p:sp>
        <p:nvSpPr>
          <p:cNvPr id="113" name="Text 4"/>
          <p:cNvSpPr txBox="1"/>
          <p:nvPr/>
        </p:nvSpPr>
        <p:spPr>
          <a:xfrm>
            <a:off x="594359" y="2936494"/>
            <a:ext cx="10972802" cy="637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Mayordomía del Talento</a:t>
            </a:r>
          </a:p>
        </p:txBody>
      </p:sp>
      <p:sp>
        <p:nvSpPr>
          <p:cNvPr id="114" name="Text 5"/>
          <p:cNvSpPr txBox="1"/>
          <p:nvPr/>
        </p:nvSpPr>
        <p:spPr>
          <a:xfrm>
            <a:off x="960119" y="4040885"/>
            <a:ext cx="102412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Mateo 25:14–30 • Efesios 4:12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8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Parábola de los Talentos — Tres Cosas Que Deja Claras</a:t>
            </a:r>
          </a:p>
        </p:txBody>
      </p:sp>
      <p:sp>
        <p:nvSpPr>
          <p:cNvPr id="120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1" name="Text 4"/>
          <p:cNvSpPr txBox="1"/>
          <p:nvPr/>
        </p:nvSpPr>
        <p:spPr>
          <a:xfrm>
            <a:off x="1161287" y="169926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distribución es soberana: ‘a cada uno según su capacidad’ — la pregunta es qué hizo con lo que recibió</a:t>
            </a:r>
          </a:p>
        </p:txBody>
      </p:sp>
      <p:sp>
        <p:nvSpPr>
          <p:cNvPr id="122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3" name="Text 6"/>
          <p:cNvSpPr txBox="1"/>
          <p:nvPr/>
        </p:nvSpPr>
        <p:spPr>
          <a:xfrm>
            <a:off x="1161287" y="3110483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estándar es la fidelidad, no el volumen — elogio idéntico por 5 doblados y 2 doblados</a:t>
            </a:r>
          </a:p>
        </p:txBody>
      </p:sp>
      <p:sp>
        <p:nvSpPr>
          <p:cNvPr id="124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Text 8"/>
          <p:cNvSpPr txBox="1"/>
          <p:nvPr/>
        </p:nvSpPr>
        <p:spPr>
          <a:xfrm>
            <a:off x="1161287" y="4521707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juicio cae sobre el miedo, no sobre el fracaso — ‘tuve miedo’ produce entierro, y el entierro produce condena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0" name="Text 2"/>
          <p:cNvSpPr txBox="1"/>
          <p:nvPr/>
        </p:nvSpPr>
        <p:spPr>
          <a:xfrm>
            <a:off x="914400" y="1024127"/>
            <a:ext cx="1033272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No es necio quien da lo que no puede conservar para ganar lo que no puede perder.</a:t>
            </a:r>
          </a:p>
        </p:txBody>
      </p:sp>
      <p:sp>
        <p:nvSpPr>
          <p:cNvPr id="131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Jim Elliot, diario personal, 28 de octubre de 1949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6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7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Sus Dones Son para la Multiplicación, No para la Actuación</a:t>
            </a:r>
          </a:p>
        </p:txBody>
      </p:sp>
      <p:sp>
        <p:nvSpPr>
          <p:cNvPr id="138" name="Text 3"/>
          <p:cNvSpPr txBox="1"/>
          <p:nvPr/>
        </p:nvSpPr>
        <p:spPr>
          <a:xfrm>
            <a:off x="822959" y="1214374"/>
            <a:ext cx="1069848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600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Efesios 4:12 — ‘para equipar a los santos para la obra del ministerio’</a:t>
            </a:r>
          </a:p>
        </p:txBody>
      </p:sp>
      <p:sp>
        <p:nvSpPr>
          <p:cNvPr id="139" name="Shape 4"/>
          <p:cNvSpPr/>
          <p:nvPr/>
        </p:nvSpPr>
        <p:spPr>
          <a:xfrm>
            <a:off x="713231" y="2228088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Text 5"/>
          <p:cNvSpPr txBox="1"/>
          <p:nvPr/>
        </p:nvSpPr>
        <p:spPr>
          <a:xfrm>
            <a:off x="1161287" y="2148839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ministro que lo hace todo construye un ministerio que colapsa cuando él no está</a:t>
            </a:r>
          </a:p>
        </p:txBody>
      </p:sp>
      <p:sp>
        <p:nvSpPr>
          <p:cNvPr id="141" name="Shape 6"/>
          <p:cNvSpPr/>
          <p:nvPr/>
        </p:nvSpPr>
        <p:spPr>
          <a:xfrm>
            <a:off x="713231" y="3538728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2" name="Text 7"/>
          <p:cNvSpPr txBox="1"/>
          <p:nvPr/>
        </p:nvSpPr>
        <p:spPr>
          <a:xfrm>
            <a:off x="1161287" y="3459479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ministro que equipa a otros construye una iglesia que lo sobrevive</a:t>
            </a:r>
          </a:p>
        </p:txBody>
      </p:sp>
      <p:sp>
        <p:nvSpPr>
          <p:cNvPr id="143" name="Shape 8"/>
          <p:cNvSpPr/>
          <p:nvPr/>
        </p:nvSpPr>
        <p:spPr>
          <a:xfrm>
            <a:off x="713231" y="484936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4" name="Text 9"/>
          <p:cNvSpPr txBox="1"/>
          <p:nvPr/>
        </p:nvSpPr>
        <p:spPr>
          <a:xfrm>
            <a:off x="1161287" y="4770120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Hacer todo el ministerio usted mismo no es don — es egocentrismo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0"/>
          <p:cNvSpPr/>
          <p:nvPr/>
        </p:nvSpPr>
        <p:spPr>
          <a:xfrm>
            <a:off x="-1" y="2125979"/>
            <a:ext cx="12161522" cy="2743201"/>
          </a:xfrm>
          <a:prstGeom prst="rect">
            <a:avLst/>
          </a:prstGeom>
          <a:solidFill>
            <a:srgbClr val="061A33">
              <a:alpha val="8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8" name="Shape 1"/>
          <p:cNvSpPr/>
          <p:nvPr/>
        </p:nvSpPr>
        <p:spPr>
          <a:xfrm>
            <a:off x="-1" y="21259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9" name="Shape 2"/>
          <p:cNvSpPr/>
          <p:nvPr/>
        </p:nvSpPr>
        <p:spPr>
          <a:xfrm>
            <a:off x="-1" y="48691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0" name="Text 3"/>
          <p:cNvSpPr txBox="1"/>
          <p:nvPr/>
        </p:nvSpPr>
        <p:spPr>
          <a:xfrm>
            <a:off x="45719" y="2285291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PARTE CUATRO</a:t>
            </a:r>
          </a:p>
        </p:txBody>
      </p:sp>
      <p:sp>
        <p:nvSpPr>
          <p:cNvPr id="151" name="Text 4"/>
          <p:cNvSpPr txBox="1"/>
          <p:nvPr/>
        </p:nvSpPr>
        <p:spPr>
          <a:xfrm>
            <a:off x="594359" y="2936494"/>
            <a:ext cx="10972802" cy="637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Mayordomía del Tesoro</a:t>
            </a:r>
          </a:p>
        </p:txBody>
      </p:sp>
      <p:sp>
        <p:nvSpPr>
          <p:cNvPr id="152" name="Text 5"/>
          <p:cNvSpPr txBox="1"/>
          <p:nvPr/>
        </p:nvSpPr>
        <p:spPr>
          <a:xfrm>
            <a:off x="960119" y="4040885"/>
            <a:ext cx="102412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Mateo 6:24 • Malaquías 3:10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0"/>
          <p:cNvSpPr/>
          <p:nvPr/>
        </p:nvSpPr>
        <p:spPr>
          <a:xfrm>
            <a:off x="502919" y="530351"/>
            <a:ext cx="11155682" cy="5276089"/>
          </a:xfrm>
          <a:prstGeom prst="rect">
            <a:avLst/>
          </a:prstGeom>
          <a:solidFill>
            <a:srgbClr val="061A33">
              <a:alpha val="7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6" name="Shape 1"/>
          <p:cNvSpPr/>
          <p:nvPr/>
        </p:nvSpPr>
        <p:spPr>
          <a:xfrm>
            <a:off x="502919" y="530351"/>
            <a:ext cx="1115568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7" name="Text 2"/>
          <p:cNvSpPr txBox="1"/>
          <p:nvPr/>
        </p:nvSpPr>
        <p:spPr>
          <a:xfrm>
            <a:off x="868680" y="748283"/>
            <a:ext cx="104241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1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Mateo 6:24 — El Amo Rival</a:t>
            </a:r>
          </a:p>
        </p:txBody>
      </p:sp>
      <p:sp>
        <p:nvSpPr>
          <p:cNvPr id="158" name="Text 3"/>
          <p:cNvSpPr txBox="1"/>
          <p:nvPr/>
        </p:nvSpPr>
        <p:spPr>
          <a:xfrm>
            <a:off x="868680" y="1316736"/>
            <a:ext cx="10424161" cy="2873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"Ningúno puede servir a dos señores... No podéis servir a Dios y a las riquezas."</a:t>
            </a:r>
          </a:p>
          <a:p>
            <a:pPr>
              <a:lnSpc>
                <a:spcPct val="148000"/>
              </a:lnSpc>
              <a:defRPr sz="2000"/>
            </a:pP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Jesús no condena la riqueza. Está identificando un rival de Dios que opera a través de la búsqueda tranquila de la seguridad financiera.</a:t>
            </a:r>
          </a:p>
          <a:p>
            <a:pPr>
              <a:lnSpc>
                <a:spcPct val="148000"/>
              </a:lnSpc>
              <a:defRPr sz="2000"/>
            </a:pP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El ministro financieramente ansioso tiene un problema de amo antes de tener un problema de dinero.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2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3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Peligro Específico para el Pastor</a:t>
            </a:r>
          </a:p>
        </p:txBody>
      </p:sp>
      <p:sp>
        <p:nvSpPr>
          <p:cNvPr id="164" name="Text 3"/>
          <p:cNvSpPr txBox="1"/>
          <p:nvPr/>
        </p:nvSpPr>
        <p:spPr>
          <a:xfrm>
            <a:off x="822959" y="1214374"/>
            <a:ext cx="1069848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600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1 Timoteo 3:3 — el anciano debe ser libre del amor al dinero</a:t>
            </a:r>
          </a:p>
        </p:txBody>
      </p:sp>
      <p:sp>
        <p:nvSpPr>
          <p:cNvPr id="165" name="Shape 4"/>
          <p:cNvSpPr/>
          <p:nvPr/>
        </p:nvSpPr>
        <p:spPr>
          <a:xfrm>
            <a:off x="713231" y="2228088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6" name="Text 5"/>
          <p:cNvSpPr txBox="1"/>
          <p:nvPr/>
        </p:nvSpPr>
        <p:spPr>
          <a:xfrm>
            <a:off x="1161287" y="1950719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ansiedad financiera filtra las decisiones: no confrontará el pecado en miembros adinerados ni predicará la generosidad con convicción</a:t>
            </a:r>
          </a:p>
        </p:txBody>
      </p:sp>
      <p:sp>
        <p:nvSpPr>
          <p:cNvPr id="167" name="Shape 6"/>
          <p:cNvSpPr/>
          <p:nvPr/>
        </p:nvSpPr>
        <p:spPr>
          <a:xfrm>
            <a:off x="713231" y="3538728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8" name="Text 7"/>
          <p:cNvSpPr txBox="1"/>
          <p:nvPr/>
        </p:nvSpPr>
        <p:spPr>
          <a:xfrm>
            <a:off x="1161287" y="3261359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Las finanzas personales no resueltas predicen el fracaso ministerial — el patrón comienza antes de la ordenación</a:t>
            </a:r>
          </a:p>
        </p:txBody>
      </p:sp>
      <p:sp>
        <p:nvSpPr>
          <p:cNvPr id="169" name="Shape 8"/>
          <p:cNvSpPr/>
          <p:nvPr/>
        </p:nvSpPr>
        <p:spPr>
          <a:xfrm>
            <a:off x="713231" y="484936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0" name="Text 9"/>
          <p:cNvSpPr txBox="1"/>
          <p:nvPr/>
        </p:nvSpPr>
        <p:spPr>
          <a:xfrm>
            <a:off x="1161287" y="457200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congregación no puede ver su cuenta bancaria, pero sentirá su libertad financiera — o su esclavitud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6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4" name="Shape 1"/>
          <p:cNvSpPr/>
          <p:nvPr/>
        </p:nvSpPr>
        <p:spPr>
          <a:xfrm>
            <a:off x="502919" y="457200"/>
            <a:ext cx="11155682" cy="64008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5" name="Text 2"/>
          <p:cNvSpPr txBox="1"/>
          <p:nvPr/>
        </p:nvSpPr>
        <p:spPr>
          <a:xfrm>
            <a:off x="868680" y="671375"/>
            <a:ext cx="104241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INVESTIGACIÓN</a:t>
            </a:r>
          </a:p>
        </p:txBody>
      </p:sp>
      <p:sp>
        <p:nvSpPr>
          <p:cNvPr id="176" name="Text 3"/>
          <p:cNvSpPr txBox="1"/>
          <p:nvPr/>
        </p:nvSpPr>
        <p:spPr>
          <a:xfrm>
            <a:off x="868680" y="1034541"/>
            <a:ext cx="1042416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Estado Financiero del Ministerio Pastoral</a:t>
            </a:r>
          </a:p>
        </p:txBody>
      </p:sp>
      <p:sp>
        <p:nvSpPr>
          <p:cNvPr id="177" name="Shape 4"/>
          <p:cNvSpPr/>
          <p:nvPr/>
        </p:nvSpPr>
        <p:spPr>
          <a:xfrm>
            <a:off x="822960" y="1627632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8" name="Text 5"/>
          <p:cNvSpPr txBox="1"/>
          <p:nvPr/>
        </p:nvSpPr>
        <p:spPr>
          <a:xfrm>
            <a:off x="1051559" y="1964436"/>
            <a:ext cx="1005840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70% de los pastores tiene deudas promediando $43,000</a:t>
            </a:r>
          </a:p>
        </p:txBody>
      </p:sp>
      <p:sp>
        <p:nvSpPr>
          <p:cNvPr id="179" name="Shape 6"/>
          <p:cNvSpPr/>
          <p:nvPr/>
        </p:nvSpPr>
        <p:spPr>
          <a:xfrm>
            <a:off x="822960" y="2807207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0" name="Text 7"/>
          <p:cNvSpPr txBox="1"/>
          <p:nvPr/>
        </p:nvSpPr>
        <p:spPr>
          <a:xfrm>
            <a:off x="1051559" y="2945891"/>
            <a:ext cx="1005840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1 de cada 3 iglesias ha experimentado mala conducta financiera — los perfiles frecuentemente incluyen pastores</a:t>
            </a:r>
          </a:p>
        </p:txBody>
      </p:sp>
      <p:sp>
        <p:nvSpPr>
          <p:cNvPr id="181" name="Shape 8"/>
          <p:cNvSpPr/>
          <p:nvPr/>
        </p:nvSpPr>
        <p:spPr>
          <a:xfrm>
            <a:off x="822960" y="3986784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2" name="Text 9"/>
          <p:cNvSpPr txBox="1"/>
          <p:nvPr/>
        </p:nvSpPr>
        <p:spPr>
          <a:xfrm>
            <a:off x="1051559" y="4125468"/>
            <a:ext cx="1005840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Los pastores que diezman consistentemente antes de la ordenación reportan mayor integridad financiera en el ministerio</a:t>
            </a:r>
          </a:p>
        </p:txBody>
      </p:sp>
      <p:sp>
        <p:nvSpPr>
          <p:cNvPr id="183" name="Shape 10"/>
          <p:cNvSpPr/>
          <p:nvPr/>
        </p:nvSpPr>
        <p:spPr>
          <a:xfrm>
            <a:off x="822960" y="5276088"/>
            <a:ext cx="10515601" cy="36577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4" name="Text 11"/>
          <p:cNvSpPr txBox="1"/>
          <p:nvPr/>
        </p:nvSpPr>
        <p:spPr>
          <a:xfrm>
            <a:off x="868680" y="5393875"/>
            <a:ext cx="1042416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300">
                <a:solidFill>
                  <a:srgbClr val="F5E9C8"/>
                </a:solidFill>
              </a:defRPr>
            </a:lvl1pPr>
          </a:lstStyle>
          <a:p>
            <a:pPr/>
            <a:r>
              <a:t>Fuente: GuideStone Financial Resources; Church Law &amp; Tax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8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89" name="Text 2"/>
          <p:cNvSpPr txBox="1"/>
          <p:nvPr/>
        </p:nvSpPr>
        <p:spPr>
          <a:xfrm>
            <a:off x="914400" y="1024127"/>
            <a:ext cx="1033272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ministerio no es un negocio. Es un llamado. Y el hombre que no puede ser confiado con el dinero no puede ser confiado con las almas.</a:t>
            </a:r>
          </a:p>
        </p:txBody>
      </p:sp>
      <p:sp>
        <p:nvSpPr>
          <p:cNvPr id="190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1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C.H. Spurgeon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Regla de Wesley — Lo Que Realmente Quiso Decir</a:t>
            </a:r>
          </a:p>
        </p:txBody>
      </p:sp>
      <p:sp>
        <p:nvSpPr>
          <p:cNvPr id="29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" name="Text 4"/>
          <p:cNvSpPr txBox="1"/>
          <p:nvPr/>
        </p:nvSpPr>
        <p:spPr>
          <a:xfrm>
            <a:off x="1161287" y="169926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Gana todo lo que puedas — a través del trabajo honesto y el pleno uso de cada don que Dios te dio</a:t>
            </a:r>
          </a:p>
        </p:txBody>
      </p:sp>
      <p:sp>
        <p:nvSpPr>
          <p:cNvPr id="31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Text 6"/>
          <p:cNvSpPr txBox="1"/>
          <p:nvPr/>
        </p:nvSpPr>
        <p:spPr>
          <a:xfrm>
            <a:off x="1161287" y="3110483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Ahorra todo lo que puedas — elimina todo gasto que no sirva a una necesidad genuina o a los propósitos de Dios</a:t>
            </a:r>
          </a:p>
        </p:txBody>
      </p:sp>
      <p:sp>
        <p:nvSpPr>
          <p:cNvPr id="33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" name="Text 8"/>
          <p:cNvSpPr txBox="1"/>
          <p:nvPr/>
        </p:nvSpPr>
        <p:spPr>
          <a:xfrm>
            <a:off x="1161287" y="4521707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Da todo lo que puedas — todo más allá de lo que tú y tus dependientes genuinamente necesitan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5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6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Diezmo — Estableciendo la Línea Base Ahora</a:t>
            </a:r>
          </a:p>
        </p:txBody>
      </p:sp>
      <p:sp>
        <p:nvSpPr>
          <p:cNvPr id="197" name="Text 3"/>
          <p:cNvSpPr txBox="1"/>
          <p:nvPr/>
        </p:nvSpPr>
        <p:spPr>
          <a:xfrm>
            <a:off x="822959" y="1214374"/>
            <a:ext cx="1069848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600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Malaquías 3:10 — el único lugar en la Escritura donde Dios dice ‘Probádme’</a:t>
            </a:r>
          </a:p>
        </p:txBody>
      </p:sp>
      <p:sp>
        <p:nvSpPr>
          <p:cNvPr id="198" name="Shape 4"/>
          <p:cNvSpPr/>
          <p:nvPr/>
        </p:nvSpPr>
        <p:spPr>
          <a:xfrm>
            <a:off x="713231" y="2228088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9" name="Text 5"/>
          <p:cNvSpPr txBox="1"/>
          <p:nvPr/>
        </p:nvSpPr>
        <p:spPr>
          <a:xfrm>
            <a:off x="1161287" y="1950719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Comience a diezmar ahora, con el salario de estudiante — resuelva la pregunta de la propiedad antes de la ordenación</a:t>
            </a:r>
          </a:p>
        </p:txBody>
      </p:sp>
      <p:sp>
        <p:nvSpPr>
          <p:cNvPr id="200" name="Shape 6"/>
          <p:cNvSpPr/>
          <p:nvPr/>
        </p:nvSpPr>
        <p:spPr>
          <a:xfrm>
            <a:off x="713231" y="3538728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1" name="Text 7"/>
          <p:cNvSpPr txBox="1"/>
          <p:nvPr/>
        </p:nvSpPr>
        <p:spPr>
          <a:xfrm>
            <a:off x="1161287" y="3261359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práctica de Wesley: a medida que sus ingresos crecieron, continuó viviendo con lo mismo y regaló el resto</a:t>
            </a:r>
          </a:p>
        </p:txBody>
      </p:sp>
      <p:sp>
        <p:nvSpPr>
          <p:cNvPr id="202" name="Shape 8"/>
          <p:cNvSpPr/>
          <p:nvPr/>
        </p:nvSpPr>
        <p:spPr>
          <a:xfrm>
            <a:off x="713231" y="484936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3" name="Text 9"/>
          <p:cNvSpPr txBox="1"/>
          <p:nvPr/>
        </p:nvSpPr>
        <p:spPr>
          <a:xfrm>
            <a:off x="1161287" y="457200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pastor que aplaza el diezmo está formando un hábito de obediencia condicional que llevará al púlpito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7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08" name="Text 2"/>
          <p:cNvSpPr txBox="1"/>
          <p:nvPr/>
        </p:nvSpPr>
        <p:spPr>
          <a:xfrm>
            <a:off x="914400" y="1024127"/>
            <a:ext cx="1033272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generosidad no es lo que haces con tu sobrante. Es lo que haces con tu alma. Un ministro tacaño produce una iglesia tacaña — no al predicarlo, sino al vivirlo.</a:t>
            </a:r>
          </a:p>
        </p:txBody>
      </p:sp>
      <p:sp>
        <p:nvSpPr>
          <p:cNvPr id="209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C.H. Spurgeon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6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4" name="Text 1"/>
          <p:cNvSpPr txBox="1"/>
          <p:nvPr/>
        </p:nvSpPr>
        <p:spPr>
          <a:xfrm>
            <a:off x="868680" y="666803"/>
            <a:ext cx="104241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UNA EXHORTACIÓN PASTORAL</a:t>
            </a:r>
          </a:p>
        </p:txBody>
      </p:sp>
      <p:sp>
        <p:nvSpPr>
          <p:cNvPr id="215" name="Shape 2"/>
          <p:cNvSpPr/>
          <p:nvPr/>
        </p:nvSpPr>
        <p:spPr>
          <a:xfrm>
            <a:off x="822960" y="1042416"/>
            <a:ext cx="10515601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6" name="Text 3"/>
          <p:cNvSpPr txBox="1"/>
          <p:nvPr/>
        </p:nvSpPr>
        <p:spPr>
          <a:xfrm>
            <a:off x="868680" y="1424177"/>
            <a:ext cx="10424161" cy="434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Sostenga todo con manos abiertas.</a:t>
            </a:r>
          </a:p>
        </p:txBody>
      </p:sp>
      <p:sp>
        <p:nvSpPr>
          <p:cNvPr id="217" name="Text 4"/>
          <p:cNvSpPr txBox="1"/>
          <p:nvPr/>
        </p:nvSpPr>
        <p:spPr>
          <a:xfrm>
            <a:off x="868680" y="2329434"/>
            <a:ext cx="10424161" cy="434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Dé lo primero y lo mejor — tiempo, talento, tesoro.</a:t>
            </a:r>
          </a:p>
        </p:txBody>
      </p:sp>
      <p:sp>
        <p:nvSpPr>
          <p:cNvPr id="218" name="Text 5"/>
          <p:cNvSpPr txBox="1"/>
          <p:nvPr/>
        </p:nvSpPr>
        <p:spPr>
          <a:xfrm>
            <a:off x="868680" y="3234690"/>
            <a:ext cx="10424161" cy="434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Resuelva la pregunta de la propiedad antes de que comience el ministerio.</a:t>
            </a:r>
          </a:p>
        </p:txBody>
      </p:sp>
      <p:sp>
        <p:nvSpPr>
          <p:cNvPr id="219" name="Text 6"/>
          <p:cNvSpPr txBox="1"/>
          <p:nvPr/>
        </p:nvSpPr>
        <p:spPr>
          <a:xfrm>
            <a:off x="868680" y="4139946"/>
            <a:ext cx="10424161" cy="434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Entré como mayordomo, no como dueño.</a:t>
            </a:r>
          </a:p>
        </p:txBody>
      </p:sp>
      <p:sp>
        <p:nvSpPr>
          <p:cNvPr id="220" name="Text 7"/>
          <p:cNvSpPr txBox="1"/>
          <p:nvPr/>
        </p:nvSpPr>
        <p:spPr>
          <a:xfrm>
            <a:off x="868680" y="4873752"/>
            <a:ext cx="10424161" cy="777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iglesia necesita pastores que no aferren nada con tanta fuerza que Dios no pueda tomárselo.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6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" name="Shape 1"/>
          <p:cNvSpPr/>
          <p:nvPr/>
        </p:nvSpPr>
        <p:spPr>
          <a:xfrm>
            <a:off x="502919" y="457200"/>
            <a:ext cx="11155682" cy="64008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9" name="Text 2"/>
          <p:cNvSpPr txBox="1"/>
          <p:nvPr/>
        </p:nvSpPr>
        <p:spPr>
          <a:xfrm>
            <a:off x="868680" y="671375"/>
            <a:ext cx="104241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INVESTIGACIÓN</a:t>
            </a:r>
          </a:p>
        </p:txBody>
      </p:sp>
      <p:sp>
        <p:nvSpPr>
          <p:cNvPr id="40" name="Text 3"/>
          <p:cNvSpPr txBox="1"/>
          <p:nvPr/>
        </p:nvSpPr>
        <p:spPr>
          <a:xfrm>
            <a:off x="868680" y="1034541"/>
            <a:ext cx="1042416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Realidad a la que Está Entrando</a:t>
            </a:r>
          </a:p>
        </p:txBody>
      </p:sp>
      <p:sp>
        <p:nvSpPr>
          <p:cNvPr id="41" name="Shape 4"/>
          <p:cNvSpPr/>
          <p:nvPr/>
        </p:nvSpPr>
        <p:spPr>
          <a:xfrm>
            <a:off x="822960" y="1627632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2" name="Text 5"/>
          <p:cNvSpPr txBox="1"/>
          <p:nvPr/>
        </p:nvSpPr>
        <p:spPr>
          <a:xfrm>
            <a:off x="1051559" y="1766316"/>
            <a:ext cx="1005840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El 70% de los pastores tiene deudas no hipotecarias promediando $43,000 — el 48% tiene menos de $5,000 en ahorros</a:t>
            </a:r>
          </a:p>
        </p:txBody>
      </p:sp>
      <p:sp>
        <p:nvSpPr>
          <p:cNvPr id="43" name="Shape 6"/>
          <p:cNvSpPr/>
          <p:nvPr/>
        </p:nvSpPr>
        <p:spPr>
          <a:xfrm>
            <a:off x="822960" y="2807207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" name="Text 7"/>
          <p:cNvSpPr txBox="1"/>
          <p:nvPr/>
        </p:nvSpPr>
        <p:spPr>
          <a:xfrm>
            <a:off x="1051559" y="2945891"/>
            <a:ext cx="1005840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Casi 1 de cada 3 iglesias ha experimentado algún tipo de mala conducta financiera</a:t>
            </a:r>
          </a:p>
        </p:txBody>
      </p:sp>
      <p:sp>
        <p:nvSpPr>
          <p:cNvPr id="45" name="Shape 8"/>
          <p:cNvSpPr/>
          <p:nvPr/>
        </p:nvSpPr>
        <p:spPr>
          <a:xfrm>
            <a:off x="822960" y="3986784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" name="Text 9"/>
          <p:cNvSpPr txBox="1"/>
          <p:nvPr/>
        </p:nvSpPr>
        <p:spPr>
          <a:xfrm>
            <a:off x="1051559" y="4125468"/>
            <a:ext cx="1005840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Los pastores que diezman antes de la ordenación reportan significativamente mayor integridad financiera en el ministerio</a:t>
            </a:r>
          </a:p>
        </p:txBody>
      </p:sp>
      <p:sp>
        <p:nvSpPr>
          <p:cNvPr id="47" name="Shape 10"/>
          <p:cNvSpPr/>
          <p:nvPr/>
        </p:nvSpPr>
        <p:spPr>
          <a:xfrm>
            <a:off x="822960" y="5276088"/>
            <a:ext cx="10515601" cy="36577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" name="Text 11"/>
          <p:cNvSpPr txBox="1"/>
          <p:nvPr/>
        </p:nvSpPr>
        <p:spPr>
          <a:xfrm>
            <a:off x="868680" y="5393875"/>
            <a:ext cx="1042416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300">
                <a:solidFill>
                  <a:srgbClr val="F5E9C8"/>
                </a:solidFill>
              </a:defRPr>
            </a:lvl1pPr>
          </a:lstStyle>
          <a:p>
            <a:pPr/>
            <a:r>
              <a:t>Fuente: GuideStone Financial Resources; Church Law &amp; Tax 2021; Barna Group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0"/>
          <p:cNvSpPr/>
          <p:nvPr/>
        </p:nvSpPr>
        <p:spPr>
          <a:xfrm>
            <a:off x="-1" y="2125979"/>
            <a:ext cx="12161522" cy="2743201"/>
          </a:xfrm>
          <a:prstGeom prst="rect">
            <a:avLst/>
          </a:prstGeom>
          <a:solidFill>
            <a:srgbClr val="061A33">
              <a:alpha val="8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2" name="Shape 1"/>
          <p:cNvSpPr/>
          <p:nvPr/>
        </p:nvSpPr>
        <p:spPr>
          <a:xfrm>
            <a:off x="-1" y="21259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" name="Shape 2"/>
          <p:cNvSpPr/>
          <p:nvPr/>
        </p:nvSpPr>
        <p:spPr>
          <a:xfrm>
            <a:off x="-1" y="48691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4" name="Text 3"/>
          <p:cNvSpPr txBox="1"/>
          <p:nvPr/>
        </p:nvSpPr>
        <p:spPr>
          <a:xfrm>
            <a:off x="45719" y="2285291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PARTE UNO</a:t>
            </a:r>
          </a:p>
        </p:txBody>
      </p:sp>
      <p:sp>
        <p:nvSpPr>
          <p:cNvPr id="55" name="Text 4"/>
          <p:cNvSpPr txBox="1"/>
          <p:nvPr/>
        </p:nvSpPr>
        <p:spPr>
          <a:xfrm>
            <a:off x="594359" y="2936494"/>
            <a:ext cx="10972802" cy="637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Dios Es el Dueño de Todo</a:t>
            </a:r>
          </a:p>
        </p:txBody>
      </p:sp>
      <p:sp>
        <p:nvSpPr>
          <p:cNvPr id="56" name="Text 5"/>
          <p:cNvSpPr txBox="1"/>
          <p:nvPr/>
        </p:nvSpPr>
        <p:spPr>
          <a:xfrm>
            <a:off x="960119" y="4040885"/>
            <a:ext cx="102412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Salmos 24:1 • Tito 1:7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0"/>
          <p:cNvSpPr/>
          <p:nvPr/>
        </p:nvSpPr>
        <p:spPr>
          <a:xfrm>
            <a:off x="502919" y="530351"/>
            <a:ext cx="11155682" cy="5276089"/>
          </a:xfrm>
          <a:prstGeom prst="rect">
            <a:avLst/>
          </a:prstGeom>
          <a:solidFill>
            <a:srgbClr val="061A33">
              <a:alpha val="7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0" name="Shape 1"/>
          <p:cNvSpPr/>
          <p:nvPr/>
        </p:nvSpPr>
        <p:spPr>
          <a:xfrm>
            <a:off x="502919" y="530351"/>
            <a:ext cx="1115568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" name="Text 2"/>
          <p:cNvSpPr txBox="1"/>
          <p:nvPr/>
        </p:nvSpPr>
        <p:spPr>
          <a:xfrm>
            <a:off x="868680" y="748283"/>
            <a:ext cx="104241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1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Salmos 24:1 — El Fundamento</a:t>
            </a:r>
          </a:p>
        </p:txBody>
      </p:sp>
      <p:sp>
        <p:nvSpPr>
          <p:cNvPr id="62" name="Text 3"/>
          <p:cNvSpPr txBox="1"/>
          <p:nvPr/>
        </p:nvSpPr>
        <p:spPr>
          <a:xfrm>
            <a:off x="868680" y="1316736"/>
            <a:ext cx="10424161" cy="2873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"De Jehová es la tierra y su plenitud; el mundo, y los que en él habitan."</a:t>
            </a:r>
          </a:p>
          <a:p>
            <a:pPr>
              <a:lnSpc>
                <a:spcPct val="148000"/>
              </a:lnSpc>
              <a:defRPr sz="2000"/>
            </a:pP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No fue. No mayormente es. Es.</a:t>
            </a:r>
          </a:p>
          <a:p>
            <a:pPr>
              <a:lnSpc>
                <a:spcPct val="148000"/>
              </a:lnSpc>
              <a:defRPr sz="2000"/>
            </a:pP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Todo recurso que alguna vez manejará en el ministerio le pertenece a Él.</a:t>
            </a: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Usted es— el administrador de la casa de Dios (Tito 1:7).</a:t>
            </a: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No el dueño. El administrador. Y los administradores dan cuenta.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6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67" name="Text 2"/>
          <p:cNvSpPr txBox="1"/>
          <p:nvPr/>
        </p:nvSpPr>
        <p:spPr>
          <a:xfrm>
            <a:off x="914400" y="1024127"/>
            <a:ext cx="1033272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propiedad es una mayordomía de Dios que debe ser administrada bajo Su dirección y para Su gloria.</a:t>
            </a:r>
          </a:p>
        </p:txBody>
      </p:sp>
      <p:sp>
        <p:nvSpPr>
          <p:cNvPr id="68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9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Dallas Willard, El Espíritu de las Disciplinas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3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4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Lo Que la Mayordomía Hace al Liderazgo del Pastor</a:t>
            </a:r>
          </a:p>
        </p:txBody>
      </p:sp>
      <p:sp>
        <p:nvSpPr>
          <p:cNvPr id="75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6" name="Text 4"/>
          <p:cNvSpPr txBox="1"/>
          <p:nvPr/>
        </p:nvSpPr>
        <p:spPr>
          <a:xfrm>
            <a:off x="1161287" y="1897380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Acepta las críticas de su ministerio sin orgullo herido — no es su ministerio</a:t>
            </a:r>
          </a:p>
        </p:txBody>
      </p:sp>
      <p:sp>
        <p:nvSpPr>
          <p:cNvPr id="77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Text 6"/>
          <p:cNvSpPr txBox="1"/>
          <p:nvPr/>
        </p:nvSpPr>
        <p:spPr>
          <a:xfrm>
            <a:off x="1161287" y="3110483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Maneja las finanzas de la iglesia con transparencia, no con defensividad — no es su dinero</a:t>
            </a:r>
          </a:p>
        </p:txBody>
      </p:sp>
      <p:sp>
        <p:nvSpPr>
          <p:cNvPr id="79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0" name="Text 8"/>
          <p:cNvSpPr txBox="1"/>
          <p:nvPr/>
        </p:nvSpPr>
        <p:spPr>
          <a:xfrm>
            <a:off x="1161287" y="4719827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Celebra el éxito de otros sin envidia — no compite por lo que pertenece a Otro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0"/>
          <p:cNvSpPr/>
          <p:nvPr/>
        </p:nvSpPr>
        <p:spPr>
          <a:xfrm>
            <a:off x="-1" y="2125979"/>
            <a:ext cx="12161522" cy="2743201"/>
          </a:xfrm>
          <a:prstGeom prst="rect">
            <a:avLst/>
          </a:prstGeom>
          <a:solidFill>
            <a:srgbClr val="061A33">
              <a:alpha val="8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4" name="Shape 1"/>
          <p:cNvSpPr/>
          <p:nvPr/>
        </p:nvSpPr>
        <p:spPr>
          <a:xfrm>
            <a:off x="-1" y="21259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5" name="Shape 2"/>
          <p:cNvSpPr/>
          <p:nvPr/>
        </p:nvSpPr>
        <p:spPr>
          <a:xfrm>
            <a:off x="-1" y="48691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6" name="Text 3"/>
          <p:cNvSpPr txBox="1"/>
          <p:nvPr/>
        </p:nvSpPr>
        <p:spPr>
          <a:xfrm>
            <a:off x="45719" y="2285291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PARTE DOS</a:t>
            </a:r>
          </a:p>
        </p:txBody>
      </p:sp>
      <p:sp>
        <p:nvSpPr>
          <p:cNvPr id="87" name="Text 4"/>
          <p:cNvSpPr txBox="1"/>
          <p:nvPr/>
        </p:nvSpPr>
        <p:spPr>
          <a:xfrm>
            <a:off x="594359" y="2936494"/>
            <a:ext cx="10972802" cy="637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Mayordomía del Tiempo</a:t>
            </a:r>
          </a:p>
        </p:txBody>
      </p:sp>
      <p:sp>
        <p:nvSpPr>
          <p:cNvPr id="88" name="Text 5"/>
          <p:cNvSpPr txBox="1"/>
          <p:nvPr/>
        </p:nvSpPr>
        <p:spPr>
          <a:xfrm>
            <a:off x="960119" y="4040885"/>
            <a:ext cx="102412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Efesios 5:16 • Génesis 2:2–3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0"/>
          <p:cNvSpPr/>
          <p:nvPr/>
        </p:nvSpPr>
        <p:spPr>
          <a:xfrm>
            <a:off x="502919" y="530351"/>
            <a:ext cx="11155682" cy="5276089"/>
          </a:xfrm>
          <a:prstGeom prst="rect">
            <a:avLst/>
          </a:prstGeom>
          <a:solidFill>
            <a:srgbClr val="061A33">
              <a:alpha val="7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2" name="Shape 1"/>
          <p:cNvSpPr/>
          <p:nvPr/>
        </p:nvSpPr>
        <p:spPr>
          <a:xfrm>
            <a:off x="502919" y="530351"/>
            <a:ext cx="1115568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Text 2"/>
          <p:cNvSpPr txBox="1"/>
          <p:nvPr/>
        </p:nvSpPr>
        <p:spPr>
          <a:xfrm>
            <a:off x="868680" y="748283"/>
            <a:ext cx="104241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1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Efesios 5:15–16 — Redimiendo el Tiempo</a:t>
            </a:r>
          </a:p>
        </p:txBody>
      </p:sp>
      <p:sp>
        <p:nvSpPr>
          <p:cNvPr id="94" name="Text 3"/>
          <p:cNvSpPr txBox="1"/>
          <p:nvPr/>
        </p:nvSpPr>
        <p:spPr>
          <a:xfrm>
            <a:off x="868680" y="1316736"/>
            <a:ext cx="10424161" cy="2873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"Mírad, pues, con diligencia cómo andéis... aprovechando bien el tiempo, porque los días son malos."</a:t>
            </a:r>
          </a:p>
          <a:p>
            <a:pPr>
              <a:lnSpc>
                <a:spcPct val="148000"/>
              </a:lnSpc>
              <a:defRPr sz="2000"/>
            </a:pP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exagorazo — comprar de vuelta antes de que la oportunidad desaparezca.</a:t>
            </a:r>
          </a:p>
          <a:p>
            <a:pPr>
              <a:lnSpc>
                <a:spcPct val="148000"/>
              </a:lnSpc>
              <a:defRPr sz="2000"/>
            </a:pP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El tiempo que no está ordenado intencionalmente ya ha sido reclamado por algo más.</a:t>
            </a: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El pastor que no protege su tiempo descubrirá que el ministerio lo devora todo.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