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311708" y="744574"/>
            <a:ext cx="8520601" cy="2052601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311699" y="2834125"/>
            <a:ext cx="8520602" cy="7926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Body Level One…"/>
          <p:cNvSpPr txBox="1"/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Title Text</a:t>
            </a:r>
          </a:p>
        </p:txBody>
      </p:sp>
      <p:sp>
        <p:nvSpPr>
          <p:cNvPr id="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8" name="Body Level One…"/>
          <p:cNvSpPr txBox="1"/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/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itle Text"/>
          <p:cNvSpPr txBox="1"/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Title Text</a:t>
            </a:r>
          </a:p>
        </p:txBody>
      </p:sp>
      <p:sp>
        <p:nvSpPr>
          <p:cNvPr id="74" name="Body Level One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ody Level One…"/>
          <p:cNvSpPr txBox="1"/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84345" y="4700819"/>
            <a:ext cx="336814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 fontScale="100000" lnSpcReduction="0"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55;p13"/>
          <p:cNvSpPr txBox="1"/>
          <p:nvPr>
            <p:ph type="subTitle" sz="quarter" idx="1"/>
          </p:nvPr>
        </p:nvSpPr>
        <p:spPr>
          <a:xfrm>
            <a:off x="311699" y="3461187"/>
            <a:ext cx="8520602" cy="792601"/>
          </a:xfrm>
          <a:prstGeom prst="rect">
            <a:avLst/>
          </a:prstGeom>
        </p:spPr>
        <p:txBody>
          <a:bodyPr/>
          <a:lstStyle>
            <a:lvl1pPr marL="0" indent="0"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Pastor Jim Morales</a:t>
            </a:r>
          </a:p>
        </p:txBody>
      </p:sp>
      <p:pic>
        <p:nvPicPr>
          <p:cNvPr id="110" name="Morales.jpg" descr="Morales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1" y="0"/>
            <a:ext cx="9144001" cy="5143501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Google Shape;54;p13"/>
          <p:cNvSpPr txBox="1"/>
          <p:nvPr>
            <p:ph type="ctrTitle"/>
          </p:nvPr>
        </p:nvSpPr>
        <p:spPr>
          <a:xfrm>
            <a:off x="2674456" y="1304550"/>
            <a:ext cx="5947197" cy="2534400"/>
          </a:xfrm>
          <a:prstGeom prst="rect">
            <a:avLst/>
          </a:prstGeom>
        </p:spPr>
        <p:txBody>
          <a:bodyPr/>
          <a:lstStyle>
            <a:lvl1pPr defTabSz="777240">
              <a:defRPr b="1" sz="3230">
                <a:solidFill>
                  <a:srgbClr val="FFFFFF"/>
                </a:solidFill>
              </a:defRPr>
            </a:lvl1pPr>
          </a:lstStyle>
          <a:p>
            <a:pPr/>
            <a:r>
              <a:t>Los Matrimonios Saludables Edifican Familias Saludables; Las Familias Saludables Edifican Iglesias Saludables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06;p22"/>
          <p:cNvSpPr txBox="1"/>
          <p:nvPr>
            <p:ph type="title"/>
          </p:nvPr>
        </p:nvSpPr>
        <p:spPr>
          <a:xfrm>
            <a:off x="311699" y="208673"/>
            <a:ext cx="8520602" cy="1004102"/>
          </a:xfrm>
          <a:prstGeom prst="rect">
            <a:avLst/>
          </a:prstGeom>
        </p:spPr>
        <p:txBody>
          <a:bodyPr/>
          <a:lstStyle>
            <a:lvl1pPr defTabSz="813816">
              <a:defRPr b="1" sz="2937">
                <a:solidFill>
                  <a:srgbClr val="FFFFFF"/>
                </a:solidFill>
              </a:defRPr>
            </a:lvl1pPr>
          </a:lstStyle>
          <a:p>
            <a:pPr/>
            <a:r>
              <a:t>III. Formas Prácticas de Proteger el Matrimonio</a:t>
            </a:r>
          </a:p>
        </p:txBody>
      </p:sp>
      <p:sp>
        <p:nvSpPr>
          <p:cNvPr id="136" name="Google Shape;107;p22"/>
          <p:cNvSpPr txBox="1"/>
          <p:nvPr>
            <p:ph type="body" idx="1"/>
          </p:nvPr>
        </p:nvSpPr>
        <p:spPr>
          <a:xfrm>
            <a:off x="311699" y="1347425"/>
            <a:ext cx="8520602" cy="3587401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1700"/>
              </a:spcBef>
              <a:buSzTx/>
              <a:buNone/>
              <a:defRPr b="1" sz="2254">
                <a:solidFill>
                  <a:srgbClr val="FFFFFF"/>
                </a:solidFill>
              </a:defRPr>
            </a:pPr>
            <a:r>
              <a:t>Priorizar el Tiempo Juntos</a:t>
            </a:r>
          </a:p>
          <a:p>
            <a:pPr marL="0" indent="0" defTabSz="896111">
              <a:buSzTx/>
              <a:buNone/>
              <a:defRPr sz="2254">
                <a:solidFill>
                  <a:srgbClr val="FFFFFF"/>
                </a:solidFill>
              </a:defRPr>
            </a:pPr>
            <a:r>
              <a:t>El amor crece donde se invierte atención.</a:t>
            </a:r>
          </a:p>
          <a:p>
            <a:pPr marL="0" indent="0" defTabSz="896111">
              <a:spcBef>
                <a:spcPts val="1300"/>
              </a:spcBef>
              <a:buSzTx/>
              <a:buNone/>
              <a:defRPr b="1" sz="2254">
                <a:solidFill>
                  <a:srgbClr val="FFFFFF"/>
                </a:solidFill>
              </a:defRPr>
            </a:pPr>
            <a:r>
              <a:t>Prácticas Recomendadas</a:t>
            </a:r>
          </a:p>
          <a:p>
            <a:pPr marL="448055" indent="-367156" defTabSz="896111">
              <a:spcBef>
                <a:spcPts val="1100"/>
              </a:spcBef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Cita semanal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Conversaciones diarias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Retiro matrimonial anual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Escapada trimestral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Pasatiempos compartidos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12;p23"/>
          <p:cNvSpPr txBox="1"/>
          <p:nvPr>
            <p:ph type="title"/>
          </p:nvPr>
        </p:nvSpPr>
        <p:spPr>
          <a:xfrm>
            <a:off x="311699" y="5642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Mantener una Comunicación Abierta</a:t>
            </a:r>
          </a:p>
        </p:txBody>
      </p:sp>
      <p:sp>
        <p:nvSpPr>
          <p:cNvPr id="139" name="Google Shape;113;p23"/>
          <p:cNvSpPr txBox="1"/>
          <p:nvPr>
            <p:ph type="body" idx="1"/>
          </p:nvPr>
        </p:nvSpPr>
        <p:spPr>
          <a:xfrm>
            <a:off x="311699" y="1271724"/>
            <a:ext cx="8520602" cy="33075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La Comunicación Saludable Incluye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Escuchar sin interrumpir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Hablar de expectativas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Compartir preocupaciones a tiempo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Orar juntos regularmente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Expresar gratitud y aprecio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No permita que el resentimiento se acumule.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18;p24"/>
          <p:cNvSpPr txBox="1"/>
          <p:nvPr>
            <p:ph type="title"/>
          </p:nvPr>
        </p:nvSpPr>
        <p:spPr>
          <a:xfrm>
            <a:off x="311699" y="3970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Proteger los Límites</a:t>
            </a:r>
          </a:p>
        </p:txBody>
      </p:sp>
      <p:sp>
        <p:nvSpPr>
          <p:cNvPr id="142" name="Google Shape;119;p24"/>
          <p:cNvSpPr txBox="1"/>
          <p:nvPr>
            <p:ph type="body" idx="1"/>
          </p:nvPr>
        </p:nvSpPr>
        <p:spPr>
          <a:xfrm>
            <a:off x="311699" y="1104474"/>
            <a:ext cx="8520602" cy="36420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Salvaguardas Necesarias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Evitar consejerías privadas a solas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Mantener transparencia en las comunicaciones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Tener rendición de cuentas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Evitar dependencias emocionales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Proteger la confianza matrimonial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Las personas rara vez caen de repente; generalmente se alejan gradualmente.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24;p25"/>
          <p:cNvSpPr txBox="1"/>
          <p:nvPr>
            <p:ph type="title"/>
          </p:nvPr>
        </p:nvSpPr>
        <p:spPr>
          <a:xfrm>
            <a:off x="311699" y="3353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Orar Juntos</a:t>
            </a:r>
          </a:p>
        </p:txBody>
      </p:sp>
      <p:sp>
        <p:nvSpPr>
          <p:cNvPr id="145" name="Google Shape;125;p25"/>
          <p:cNvSpPr txBox="1"/>
          <p:nvPr>
            <p:ph type="body" idx="1"/>
          </p:nvPr>
        </p:nvSpPr>
        <p:spPr>
          <a:xfrm>
            <a:off x="311699" y="1042825"/>
            <a:ext cx="8520602" cy="37653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Las parejas que oran juntas desarrollan intimidad espiritual.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Prácticas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Oración diaria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Lectura bíblica en pareja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Devocionales familiares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Adoración en el hogar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Un matrimonio no puede prosperar espiritualmente si la única experiencia espiritual compartida ocurre en la iglesia.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30;p26"/>
          <p:cNvSpPr txBox="1"/>
          <p:nvPr>
            <p:ph type="title"/>
          </p:nvPr>
        </p:nvSpPr>
        <p:spPr>
          <a:xfrm>
            <a:off x="311699" y="5834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Proteger el Tiempo Familiar</a:t>
            </a:r>
          </a:p>
        </p:txBody>
      </p:sp>
      <p:sp>
        <p:nvSpPr>
          <p:cNvPr id="148" name="Google Shape;131;p26"/>
          <p:cNvSpPr txBox="1"/>
          <p:nvPr>
            <p:ph type="body" idx="1"/>
          </p:nvPr>
        </p:nvSpPr>
        <p:spPr>
          <a:xfrm>
            <a:off x="311699" y="1290924"/>
            <a:ext cx="8520602" cy="32691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Límites Saludables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Noches familiares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Vacaciones protegidas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Días de descanso programados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Menos interrupciones familiares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familia no debe recibir las sobras de nuestro tiempo y energía.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36;p27"/>
          <p:cNvSpPr txBox="1"/>
          <p:nvPr>
            <p:ph type="title"/>
          </p:nvPr>
        </p:nvSpPr>
        <p:spPr>
          <a:xfrm>
            <a:off x="311699" y="305062"/>
            <a:ext cx="8520602" cy="1068601"/>
          </a:xfrm>
          <a:prstGeom prst="rect">
            <a:avLst/>
          </a:prstGeom>
        </p:spPr>
        <p:txBody>
          <a:bodyPr/>
          <a:lstStyle>
            <a:lvl1pPr defTabSz="841247">
              <a:defRPr b="1" sz="3036">
                <a:solidFill>
                  <a:srgbClr val="FFFFFF"/>
                </a:solidFill>
              </a:defRPr>
            </a:lvl1pPr>
          </a:lstStyle>
          <a:p>
            <a:pPr/>
            <a:r>
              <a:t>IV. Manteniendo el Equilibrio Entre el Ministerio y la Familia</a:t>
            </a:r>
          </a:p>
        </p:txBody>
      </p:sp>
      <p:sp>
        <p:nvSpPr>
          <p:cNvPr id="151" name="Google Shape;137;p27"/>
          <p:cNvSpPr txBox="1"/>
          <p:nvPr>
            <p:ph type="body" idx="1"/>
          </p:nvPr>
        </p:nvSpPr>
        <p:spPr>
          <a:xfrm>
            <a:off x="311699" y="1508437"/>
            <a:ext cx="8520602" cy="33300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Colosenses 3:18–21 </a:t>
            </a:r>
            <a:r>
              <a:rPr b="0"/>
              <a:t>- "Y todo lo que hagáis, hacedlo de corazón, como para el Señor y no para los hombres."</a:t>
            </a:r>
          </a:p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Prioridades Bíblicas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Dios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Matrimonio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Familia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Ministerio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42;p28"/>
          <p:cNvSpPr txBox="1"/>
          <p:nvPr>
            <p:ph type="title"/>
          </p:nvPr>
        </p:nvSpPr>
        <p:spPr>
          <a:xfrm>
            <a:off x="311699" y="5834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Involucrar a la Familia Sin Explotarla</a:t>
            </a:r>
          </a:p>
        </p:txBody>
      </p:sp>
      <p:sp>
        <p:nvSpPr>
          <p:cNvPr id="154" name="Google Shape;143;p28"/>
          <p:cNvSpPr txBox="1"/>
          <p:nvPr>
            <p:ph type="body" idx="1"/>
          </p:nvPr>
        </p:nvSpPr>
        <p:spPr>
          <a:xfrm>
            <a:off x="311699" y="1290924"/>
            <a:ext cx="8520602" cy="32691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Evite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Expectativas poco realistas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Críticas constantes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Comparaciones injustas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Asumir que todos deben servir igual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Permitir que cada miembro de la familia desarrolle sus propios dones y llamado.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48;p29"/>
          <p:cNvSpPr txBox="1"/>
          <p:nvPr>
            <p:ph type="title"/>
          </p:nvPr>
        </p:nvSpPr>
        <p:spPr>
          <a:xfrm>
            <a:off x="311699" y="3902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Liderar Desde un Hogar Saludable</a:t>
            </a:r>
          </a:p>
        </p:txBody>
      </p:sp>
      <p:sp>
        <p:nvSpPr>
          <p:cNvPr id="157" name="Google Shape;149;p29"/>
          <p:cNvSpPr txBox="1"/>
          <p:nvPr>
            <p:ph type="body" idx="1"/>
          </p:nvPr>
        </p:nvSpPr>
        <p:spPr>
          <a:xfrm>
            <a:off x="311699" y="1097725"/>
            <a:ext cx="8520602" cy="36555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1 Timoteo 3:4–5 </a:t>
            </a:r>
            <a:r>
              <a:rPr b="0"/>
              <a:t>- "Que gobierne bien su casa, que tenga a sus hijos en sujeción con toda honestidad; pues el que no sabe gobernar su propia casa, ¿cómo cuidará de la iglesia de Dios?"</a:t>
            </a:r>
          </a:p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Una Familia Saludable Produce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Credibilidad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Confianza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Influencia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Estabilidad ministerial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4;p30"/>
          <p:cNvSpPr txBox="1"/>
          <p:nvPr>
            <p:ph type="title"/>
          </p:nvPr>
        </p:nvSpPr>
        <p:spPr>
          <a:xfrm>
            <a:off x="311699" y="178974"/>
            <a:ext cx="8520602" cy="995102"/>
          </a:xfrm>
          <a:prstGeom prst="rect">
            <a:avLst/>
          </a:prstGeom>
        </p:spPr>
        <p:txBody>
          <a:bodyPr/>
          <a:lstStyle/>
          <a:p>
            <a:pPr defTabSz="777240">
              <a:defRPr b="1" sz="2805">
                <a:solidFill>
                  <a:srgbClr val="FFFFFF"/>
                </a:solidFill>
              </a:defRPr>
            </a:pPr>
            <a:r>
              <a:t>V. Invirtiendo en los Matrimonios</a:t>
            </a:r>
          </a:p>
          <a:p>
            <a:pPr defTabSz="777240">
              <a:defRPr b="1" sz="2805">
                <a:solidFill>
                  <a:srgbClr val="FFFFFF"/>
                </a:solidFill>
              </a:defRPr>
            </a:pPr>
            <a:r>
              <a:t>de la Iglesia</a:t>
            </a:r>
          </a:p>
        </p:txBody>
      </p:sp>
      <p:sp>
        <p:nvSpPr>
          <p:cNvPr id="160" name="Google Shape;155;p30"/>
          <p:cNvSpPr txBox="1"/>
          <p:nvPr>
            <p:ph type="body" idx="1"/>
          </p:nvPr>
        </p:nvSpPr>
        <p:spPr>
          <a:xfrm>
            <a:off x="311699" y="1309025"/>
            <a:ext cx="8520602" cy="36555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Malaquías 2:15 </a:t>
            </a:r>
            <a:r>
              <a:rPr b="0"/>
              <a:t>- "Guardaos, pues, en vuestro espíritu, y no seáis desleales para con la mujer de vuestra juventud."</a:t>
            </a:r>
          </a:p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Los Matrimonios Fuertes Producen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Familias fuertes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Mejor discipulado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Mayor estabilidad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Mejor cultura de servicio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Desarrollo de liderazgo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0;p31"/>
          <p:cNvSpPr txBox="1"/>
          <p:nvPr>
            <p:ph type="title"/>
          </p:nvPr>
        </p:nvSpPr>
        <p:spPr>
          <a:xfrm>
            <a:off x="311699" y="213450"/>
            <a:ext cx="8520602" cy="1006800"/>
          </a:xfrm>
          <a:prstGeom prst="rect">
            <a:avLst/>
          </a:prstGeom>
        </p:spPr>
        <p:txBody>
          <a:bodyPr/>
          <a:lstStyle>
            <a:lvl1pPr defTabSz="777240">
              <a:defRPr b="1" sz="2805">
                <a:solidFill>
                  <a:srgbClr val="FFFFFF"/>
                </a:solidFill>
              </a:defRPr>
            </a:lvl1pPr>
          </a:lstStyle>
          <a:p>
            <a:pPr/>
            <a:r>
              <a:t>VI. Desarrollando una Cultura de Ministerio Matrimonial</a:t>
            </a:r>
          </a:p>
        </p:txBody>
      </p:sp>
      <p:sp>
        <p:nvSpPr>
          <p:cNvPr id="163" name="Google Shape;161;p31"/>
          <p:cNvSpPr txBox="1"/>
          <p:nvPr>
            <p:ph type="body" idx="1"/>
          </p:nvPr>
        </p:nvSpPr>
        <p:spPr>
          <a:xfrm>
            <a:off x="311699" y="1354950"/>
            <a:ext cx="8520602" cy="35751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Herramientas Prácticas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Predicar regularmente sobre el matrimonio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Consejería prematrimonial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Mentoría matrimonial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Capacitación para padres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Grupos pequeños para matrimonios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El ministerio matrimonial debe ser una cultura, no solamente un evento anual.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60;p14"/>
          <p:cNvSpPr txBox="1"/>
          <p:nvPr>
            <p:ph type="title"/>
          </p:nvPr>
        </p:nvSpPr>
        <p:spPr>
          <a:xfrm>
            <a:off x="311699" y="6985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Textos Clave</a:t>
            </a:r>
          </a:p>
        </p:txBody>
      </p:sp>
      <p:sp>
        <p:nvSpPr>
          <p:cNvPr id="114" name="Google Shape;61;p14"/>
          <p:cNvSpPr txBox="1"/>
          <p:nvPr>
            <p:ph type="body" idx="1"/>
          </p:nvPr>
        </p:nvSpPr>
        <p:spPr>
          <a:xfrm>
            <a:off x="311699" y="1405975"/>
            <a:ext cx="8520602" cy="3039001"/>
          </a:xfrm>
          <a:prstGeom prst="rect">
            <a:avLst/>
          </a:prstGeom>
        </p:spPr>
        <p:txBody>
          <a:bodyPr/>
          <a:lstStyle/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Génesis 2:18–24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Malaquías 2:14–16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Mateo 19:4–6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Efesios 5:21–33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Colosenses 3:18–21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1 Timoteo 3:2–5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Tito 1:6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6;p32"/>
          <p:cNvSpPr txBox="1"/>
          <p:nvPr>
            <p:ph type="title"/>
          </p:nvPr>
        </p:nvSpPr>
        <p:spPr>
          <a:xfrm>
            <a:off x="311699" y="306388"/>
            <a:ext cx="8520602" cy="1003201"/>
          </a:xfrm>
          <a:prstGeom prst="rect">
            <a:avLst/>
          </a:prstGeom>
        </p:spPr>
        <p:txBody>
          <a:bodyPr/>
          <a:lstStyle>
            <a:lvl1pPr defTabSz="877823">
              <a:defRPr b="1" sz="3167">
                <a:solidFill>
                  <a:srgbClr val="FFFFFF"/>
                </a:solidFill>
              </a:defRPr>
            </a:lvl1pPr>
          </a:lstStyle>
          <a:p>
            <a:pPr/>
            <a:r>
              <a:t>VII. Plan Anual para Matrimonios y Familias</a:t>
            </a:r>
          </a:p>
        </p:txBody>
      </p:sp>
      <p:sp>
        <p:nvSpPr>
          <p:cNvPr id="166" name="Google Shape;167;p32"/>
          <p:cNvSpPr txBox="1"/>
          <p:nvPr>
            <p:ph type="body" idx="1"/>
          </p:nvPr>
        </p:nvSpPr>
        <p:spPr>
          <a:xfrm>
            <a:off x="311699" y="1444112"/>
            <a:ext cx="8520602" cy="3393001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1700"/>
              </a:spcBef>
              <a:buSzTx/>
              <a:buNone/>
              <a:defRPr b="1" sz="2254">
                <a:solidFill>
                  <a:srgbClr val="FFFFFF"/>
                </a:solidFill>
              </a:defRPr>
            </a:pPr>
            <a:r>
              <a:t>Iniciativas Recomendadas</a:t>
            </a:r>
          </a:p>
          <a:p>
            <a:pPr marL="448055" indent="-367156" defTabSz="896111">
              <a:spcBef>
                <a:spcPts val="1100"/>
              </a:spcBef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Noches matrimoniales trimestrales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Conferencia anual de matrimonios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Retiro de parejas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Mes de énfasis familiar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Ministerio de “Noche de Cita”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Seminarios para padres</a:t>
            </a:r>
          </a:p>
          <a:p>
            <a:pPr marL="448055" indent="-367156" defTabSz="896111">
              <a:buClr>
                <a:srgbClr val="FFFFFF"/>
              </a:buClr>
              <a:buSzPts val="2200"/>
              <a:defRPr sz="2254">
                <a:solidFill>
                  <a:srgbClr val="FFFFFF"/>
                </a:solidFill>
              </a:defRPr>
            </a:pPr>
            <a:r>
              <a:t>Eventos recreativos familiares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72;p33"/>
          <p:cNvSpPr txBox="1"/>
          <p:nvPr>
            <p:ph type="title"/>
          </p:nvPr>
        </p:nvSpPr>
        <p:spPr>
          <a:xfrm>
            <a:off x="311699" y="388500"/>
            <a:ext cx="8520602" cy="1006800"/>
          </a:xfrm>
          <a:prstGeom prst="rect">
            <a:avLst/>
          </a:prstGeom>
        </p:spPr>
        <p:txBody>
          <a:bodyPr/>
          <a:lstStyle>
            <a:lvl1pPr defTabSz="777240">
              <a:defRPr b="1" sz="2805">
                <a:solidFill>
                  <a:srgbClr val="FFFFFF"/>
                </a:solidFill>
              </a:defRPr>
            </a:lvl1pPr>
          </a:lstStyle>
          <a:p>
            <a:pPr/>
            <a:r>
              <a:t>VIII. Señales de una Cultura Eclesial Poco Saludable</a:t>
            </a:r>
          </a:p>
        </p:txBody>
      </p:sp>
      <p:sp>
        <p:nvSpPr>
          <p:cNvPr id="169" name="Google Shape;173;p33"/>
          <p:cNvSpPr txBox="1"/>
          <p:nvPr>
            <p:ph type="body" idx="1"/>
          </p:nvPr>
        </p:nvSpPr>
        <p:spPr>
          <a:xfrm>
            <a:off x="311699" y="1529999"/>
            <a:ext cx="8520602" cy="32250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Líderes con matrimonios en crisis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Familias constantemente descuidadas por causa del ministerio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Agendas ministeriales excesivamente cargadas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Falta de enseñanza sobre el matrimonio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Ausencia de sistemas de apoyo para parejas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Altas tasas de divorcio entre líderes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8;p34"/>
          <p:cNvSpPr txBox="1"/>
          <p:nvPr>
            <p:ph type="title"/>
          </p:nvPr>
        </p:nvSpPr>
        <p:spPr>
          <a:xfrm>
            <a:off x="311699" y="1951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Conclusión</a:t>
            </a:r>
          </a:p>
        </p:txBody>
      </p:sp>
      <p:sp>
        <p:nvSpPr>
          <p:cNvPr id="172" name="Google Shape;179;p34"/>
          <p:cNvSpPr txBox="1"/>
          <p:nvPr>
            <p:ph type="body" sz="half" idx="1"/>
          </p:nvPr>
        </p:nvSpPr>
        <p:spPr>
          <a:xfrm>
            <a:off x="311699" y="902575"/>
            <a:ext cx="4260302" cy="40458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200">
                <a:solidFill>
                  <a:srgbClr val="FFFFFF"/>
                </a:solidFill>
              </a:defRPr>
            </a:pPr>
            <a:r>
              <a:t>Mateo 19:6 </a:t>
            </a:r>
            <a:r>
              <a:rPr b="0"/>
              <a:t>- "Así que no son ya más dos, sino una sola carne; por tanto, lo que Dios juntó, no lo separe el hombre."</a:t>
            </a:r>
          </a:p>
          <a:p>
            <a:pPr marL="0" indent="0">
              <a:spcBef>
                <a:spcPts val="1800"/>
              </a:spcBef>
              <a:buSzTx/>
              <a:buNone/>
              <a:defRPr b="1" sz="2200">
                <a:solidFill>
                  <a:srgbClr val="FFFFFF"/>
                </a:solidFill>
              </a:defRPr>
            </a:pPr>
            <a:r>
              <a:t>El Verdadero Éxito Ministerial</a:t>
            </a:r>
          </a:p>
          <a:p>
            <a:pPr marL="0" indent="0">
              <a:spcBef>
                <a:spcPts val="400"/>
              </a:spcBef>
              <a:buSzTx/>
              <a:buNone/>
              <a:defRPr sz="2200">
                <a:solidFill>
                  <a:srgbClr val="FFFFFF"/>
                </a:solidFill>
              </a:defRPr>
            </a:pPr>
            <a:r>
              <a:t>No se mide solamente por:</a:t>
            </a:r>
          </a:p>
          <a:p>
            <a:pPr indent="-368300">
              <a:spcBef>
                <a:spcPts val="1200"/>
              </a:spcBef>
              <a:buClr>
                <a:srgbClr val="FFFFFF"/>
              </a:buClr>
              <a:buSzPts val="2200"/>
              <a:defRPr sz="2200">
                <a:solidFill>
                  <a:srgbClr val="FFFFFF"/>
                </a:solidFill>
              </a:defRPr>
            </a:pPr>
            <a:r>
              <a:t>Asistencia</a:t>
            </a:r>
          </a:p>
          <a:p>
            <a:pPr indent="-368300">
              <a:buClr>
                <a:srgbClr val="FFFFFF"/>
              </a:buClr>
              <a:buSzPts val="2200"/>
              <a:defRPr sz="2200">
                <a:solidFill>
                  <a:srgbClr val="FFFFFF"/>
                </a:solidFill>
              </a:defRPr>
            </a:pPr>
            <a:r>
              <a:t>Edificios</a:t>
            </a:r>
          </a:p>
          <a:p>
            <a:pPr indent="-368300">
              <a:buClr>
                <a:srgbClr val="FFFFFF"/>
              </a:buClr>
              <a:buSzPts val="2200"/>
              <a:defRPr sz="2200">
                <a:solidFill>
                  <a:srgbClr val="FFFFFF"/>
                </a:solidFill>
              </a:defRPr>
            </a:pPr>
            <a:r>
              <a:t>Programas</a:t>
            </a:r>
          </a:p>
        </p:txBody>
      </p:sp>
      <p:sp>
        <p:nvSpPr>
          <p:cNvPr id="173" name="Google Shape;180;p34"/>
          <p:cNvSpPr txBox="1"/>
          <p:nvPr/>
        </p:nvSpPr>
        <p:spPr>
          <a:xfrm>
            <a:off x="4668425" y="902575"/>
            <a:ext cx="3645601" cy="404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defRPr sz="2200">
                <a:solidFill>
                  <a:srgbClr val="FFFFFF"/>
                </a:solidFill>
              </a:defRPr>
            </a:pPr>
            <a:r>
              <a:t>Se mide por:</a:t>
            </a:r>
          </a:p>
          <a:p>
            <a:pPr marL="457200" indent="-368300">
              <a:lnSpc>
                <a:spcPct val="115000"/>
              </a:lnSpc>
              <a:spcBef>
                <a:spcPts val="1200"/>
              </a:spcBef>
              <a:buClr>
                <a:srgbClr val="FFFFFF"/>
              </a:buClr>
              <a:buSzPts val="2200"/>
              <a:buFont typeface="Arial"/>
              <a:buChar char="●"/>
              <a:defRPr sz="2200">
                <a:solidFill>
                  <a:srgbClr val="FFFFFF"/>
                </a:solidFill>
              </a:defRPr>
            </a:pPr>
            <a:r>
              <a:t>Fidelidad a Dios</a:t>
            </a:r>
          </a:p>
          <a:p>
            <a:pPr marL="457200" indent="-368300">
              <a:lnSpc>
                <a:spcPct val="115000"/>
              </a:lnSpc>
              <a:buClr>
                <a:srgbClr val="FFFFFF"/>
              </a:buClr>
              <a:buSzPts val="2200"/>
              <a:buFont typeface="Arial"/>
              <a:buChar char="●"/>
              <a:defRPr sz="2200">
                <a:solidFill>
                  <a:srgbClr val="FFFFFF"/>
                </a:solidFill>
              </a:defRPr>
            </a:pPr>
            <a:r>
              <a:t>Fidelidad al cónyuge</a:t>
            </a:r>
          </a:p>
          <a:p>
            <a:pPr marL="457200" indent="-368300">
              <a:lnSpc>
                <a:spcPct val="115000"/>
              </a:lnSpc>
              <a:buClr>
                <a:srgbClr val="FFFFFF"/>
              </a:buClr>
              <a:buSzPts val="2200"/>
              <a:buFont typeface="Arial"/>
              <a:buChar char="●"/>
              <a:defRPr sz="2200">
                <a:solidFill>
                  <a:srgbClr val="FFFFFF"/>
                </a:solidFill>
              </a:defRPr>
            </a:pPr>
            <a:r>
              <a:t>Fidelidad a la familia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66;p15"/>
          <p:cNvSpPr txBox="1"/>
          <p:nvPr>
            <p:ph type="title"/>
          </p:nvPr>
        </p:nvSpPr>
        <p:spPr>
          <a:xfrm>
            <a:off x="311699" y="4148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Introducción</a:t>
            </a:r>
          </a:p>
        </p:txBody>
      </p:sp>
      <p:sp>
        <p:nvSpPr>
          <p:cNvPr id="117" name="Google Shape;67;p15"/>
          <p:cNvSpPr txBox="1"/>
          <p:nvPr>
            <p:ph type="body" idx="1"/>
          </p:nvPr>
        </p:nvSpPr>
        <p:spPr>
          <a:xfrm>
            <a:off x="311699" y="1122324"/>
            <a:ext cx="8520602" cy="36063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200">
                <a:solidFill>
                  <a:srgbClr val="FFFFFF"/>
                </a:solidFill>
              </a:defRPr>
            </a:pPr>
            <a:r>
              <a:t>Una Verdad Fundamental</a:t>
            </a:r>
          </a:p>
          <a:p>
            <a:pPr indent="-368300">
              <a:spcBef>
                <a:spcPts val="1200"/>
              </a:spcBef>
              <a:buClr>
                <a:srgbClr val="FFFFFF"/>
              </a:buClr>
              <a:buSzPts val="2200"/>
              <a:defRPr sz="2200">
                <a:solidFill>
                  <a:srgbClr val="FFFFFF"/>
                </a:solidFill>
              </a:defRPr>
            </a:pPr>
            <a:r>
              <a:t>El mayor peligro para muchos ministros no viene de afuera.</a:t>
            </a:r>
          </a:p>
          <a:p>
            <a:pPr indent="-368300">
              <a:buClr>
                <a:srgbClr val="FFFFFF"/>
              </a:buClr>
              <a:buSzPts val="2200"/>
              <a:defRPr sz="2200">
                <a:solidFill>
                  <a:srgbClr val="FFFFFF"/>
                </a:solidFill>
              </a:defRPr>
            </a:pPr>
            <a:r>
              <a:t>Frecuentemente surge por el descuido del hogar.</a:t>
            </a:r>
          </a:p>
          <a:p>
            <a:pPr indent="-368300">
              <a:buClr>
                <a:srgbClr val="FFFFFF"/>
              </a:buClr>
              <a:buSzPts val="2200"/>
              <a:defRPr sz="2200">
                <a:solidFill>
                  <a:srgbClr val="FFFFFF"/>
                </a:solidFill>
              </a:defRPr>
            </a:pPr>
            <a:r>
              <a:t>El liderazgo en la iglesia está conectado al liderazgo en la familia.</a:t>
            </a:r>
          </a:p>
          <a:p>
            <a:pPr indent="-368300">
              <a:buClr>
                <a:srgbClr val="FFFFFF"/>
              </a:buClr>
              <a:buSzPts val="2200"/>
              <a:defRPr sz="2200">
                <a:solidFill>
                  <a:srgbClr val="FFFFFF"/>
                </a:solidFill>
              </a:defRPr>
            </a:pPr>
            <a:r>
              <a:t>Antes de pastorear una congregación, debemos pastorear nuestro hogar.</a:t>
            </a:r>
          </a:p>
          <a:p>
            <a:pPr marL="0" indent="0">
              <a:spcBef>
                <a:spcPts val="1200"/>
              </a:spcBef>
              <a:buSzTx/>
              <a:buNone/>
              <a:defRPr b="1" sz="2200">
                <a:solidFill>
                  <a:srgbClr val="FFFFFF"/>
                </a:solidFill>
              </a:defRPr>
            </a:pPr>
            <a:r>
              <a:t>Tu primera congregación es tu cónyuge y tus hijos.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72;p16"/>
          <p:cNvSpPr txBox="1"/>
          <p:nvPr>
            <p:ph type="title"/>
          </p:nvPr>
        </p:nvSpPr>
        <p:spPr>
          <a:xfrm>
            <a:off x="311699" y="4148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I. El Fundamento Bíblico del Matrimonio</a:t>
            </a:r>
          </a:p>
        </p:txBody>
      </p:sp>
      <p:sp>
        <p:nvSpPr>
          <p:cNvPr id="120" name="Google Shape;73;p16"/>
          <p:cNvSpPr txBox="1"/>
          <p:nvPr>
            <p:ph type="body" idx="1"/>
          </p:nvPr>
        </p:nvSpPr>
        <p:spPr>
          <a:xfrm>
            <a:off x="311699" y="1122324"/>
            <a:ext cx="8520602" cy="36063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Génesis 2:24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"Por tanto, dejará el hombre a su padre y a su madre, y se unirá a su mujer, y serán una sola carne."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El Matrimonio es Diseño de Dios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Dejar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Unirse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Ser una sola carne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78;p17"/>
          <p:cNvSpPr txBox="1"/>
          <p:nvPr>
            <p:ph type="body" idx="1"/>
          </p:nvPr>
        </p:nvSpPr>
        <p:spPr>
          <a:xfrm>
            <a:off x="311699" y="771150"/>
            <a:ext cx="8520602" cy="36012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3300">
                <a:solidFill>
                  <a:srgbClr val="FFFFFF"/>
                </a:solidFill>
              </a:defRPr>
            </a:pPr>
            <a:r>
              <a:t>El Matrimonio es: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Un Pacto, No un Contrato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 ministerio antes que una conveniencia.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 compromiso antes que una emoción.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 diseño establecido por Dios.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¿Cómo cambia nuestra perspectiva cuando vemos el matrimonio como un pacto?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83;p18"/>
          <p:cNvSpPr txBox="1"/>
          <p:nvPr>
            <p:ph type="title"/>
          </p:nvPr>
        </p:nvSpPr>
        <p:spPr>
          <a:xfrm>
            <a:off x="311699" y="495124"/>
            <a:ext cx="8520602" cy="572702"/>
          </a:xfrm>
          <a:prstGeom prst="rect">
            <a:avLst/>
          </a:prstGeom>
        </p:spPr>
        <p:txBody>
          <a:bodyPr/>
          <a:lstStyle>
            <a:lvl1pPr defTabSz="768095">
              <a:defRPr b="1" sz="2688">
                <a:solidFill>
                  <a:srgbClr val="FFFFFF"/>
                </a:solidFill>
              </a:defRPr>
            </a:lvl1pPr>
          </a:lstStyle>
          <a:p>
            <a:pPr/>
            <a:r>
              <a:t>El Matrimonio Refleja a Cristo y Su Iglesia</a:t>
            </a:r>
          </a:p>
        </p:txBody>
      </p:sp>
      <p:sp>
        <p:nvSpPr>
          <p:cNvPr id="125" name="Google Shape;84;p18"/>
          <p:cNvSpPr txBox="1"/>
          <p:nvPr>
            <p:ph type="body" idx="1"/>
          </p:nvPr>
        </p:nvSpPr>
        <p:spPr>
          <a:xfrm>
            <a:off x="311699" y="1202575"/>
            <a:ext cx="8520602" cy="34458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100">
                <a:solidFill>
                  <a:srgbClr val="FFFFFF"/>
                </a:solidFill>
              </a:defRPr>
            </a:pPr>
            <a:r>
              <a:t>Efesios 5:31–32 - </a:t>
            </a:r>
            <a:r>
              <a:rPr b="0"/>
              <a:t>"Grande es este misterio; mas yo digo esto respecto de Cristo y de la iglesia."</a:t>
            </a:r>
          </a:p>
          <a:p>
            <a:pPr indent="-361950">
              <a:spcBef>
                <a:spcPts val="1200"/>
              </a:spcBef>
              <a:buClr>
                <a:srgbClr val="FFFFFF"/>
              </a:buClr>
              <a:buSzPts val="2100"/>
              <a:defRPr sz="2100">
                <a:solidFill>
                  <a:srgbClr val="FFFFFF"/>
                </a:solidFill>
              </a:defRPr>
            </a:pPr>
            <a:r>
              <a:t>El matrimonio refleja la relación entre Cristo y Su Iglesia.</a:t>
            </a:r>
          </a:p>
          <a:p>
            <a:pPr indent="-361950">
              <a:buClr>
                <a:srgbClr val="FFFFFF"/>
              </a:buClr>
              <a:buSzPts val="2100"/>
              <a:defRPr sz="2100">
                <a:solidFill>
                  <a:srgbClr val="FFFFFF"/>
                </a:solidFill>
              </a:defRPr>
            </a:pPr>
            <a:r>
              <a:t>El amor sacrificial modela el Evangelio.</a:t>
            </a:r>
          </a:p>
          <a:p>
            <a:pPr indent="-361950">
              <a:buClr>
                <a:srgbClr val="FFFFFF"/>
              </a:buClr>
              <a:buSzPts val="2100"/>
              <a:defRPr sz="2100">
                <a:solidFill>
                  <a:srgbClr val="FFFFFF"/>
                </a:solidFill>
              </a:defRPr>
            </a:pPr>
            <a:r>
              <a:t>Un matrimonio saludable fortalece la credibilidad pastoral.</a:t>
            </a:r>
          </a:p>
          <a:p>
            <a:pPr marL="0" indent="0">
              <a:spcBef>
                <a:spcPts val="1200"/>
              </a:spcBef>
              <a:buSzTx/>
              <a:buNone/>
              <a:defRPr sz="2100">
                <a:solidFill>
                  <a:srgbClr val="FFFFFF"/>
                </a:solidFill>
              </a:defRPr>
            </a:pPr>
            <a:r>
              <a:t>Las personas suelen aprender más acerca del matrimonio bíblico observando el matrimonio de su pastor que escuchando sus sermones.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89;p19"/>
          <p:cNvSpPr txBox="1"/>
          <p:nvPr>
            <p:ph type="title"/>
          </p:nvPr>
        </p:nvSpPr>
        <p:spPr>
          <a:xfrm>
            <a:off x="311699" y="459674"/>
            <a:ext cx="8520602" cy="1086001"/>
          </a:xfrm>
          <a:prstGeom prst="rect">
            <a:avLst/>
          </a:prstGeom>
        </p:spPr>
        <p:txBody>
          <a:bodyPr/>
          <a:lstStyle>
            <a:lvl1pPr defTabSz="868680">
              <a:defRPr b="1" sz="3135">
                <a:solidFill>
                  <a:srgbClr val="FFFFFF"/>
                </a:solidFill>
              </a:defRPr>
            </a:lvl1pPr>
          </a:lstStyle>
          <a:p>
            <a:pPr/>
            <a:r>
              <a:t>II. ¿Por Qué los Pastores Deben Proteger su Matrimonio?</a:t>
            </a:r>
          </a:p>
        </p:txBody>
      </p:sp>
      <p:sp>
        <p:nvSpPr>
          <p:cNvPr id="128" name="Google Shape;90;p19"/>
          <p:cNvSpPr txBox="1"/>
          <p:nvPr>
            <p:ph type="body" idx="1"/>
          </p:nvPr>
        </p:nvSpPr>
        <p:spPr>
          <a:xfrm>
            <a:off x="311699" y="1680499"/>
            <a:ext cx="8520602" cy="30033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El Ministerio Puede Convertirse en un Ídolo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La iglesia pertenece a Cristo.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Tu familia te fue confiada por Dios.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El ministerio nunca debe reemplazar las responsabilidades familiares.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Nunca permitas que el ministerio sustituya tu primer ministerio.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95;p20"/>
          <p:cNvSpPr txBox="1"/>
          <p:nvPr>
            <p:ph type="body" idx="1"/>
          </p:nvPr>
        </p:nvSpPr>
        <p:spPr>
          <a:xfrm>
            <a:off x="311699" y="932700"/>
            <a:ext cx="8520602" cy="32781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2400"/>
              </a:spcBef>
              <a:buSzTx/>
              <a:buNone/>
              <a:defRPr b="1" sz="3300">
                <a:solidFill>
                  <a:srgbClr val="FFFFFF"/>
                </a:solidFill>
              </a:defRPr>
            </a:pPr>
            <a:r>
              <a:t>Señales de Advertencia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Actividad constante en la iglesia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Falta de tiempo en pareja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Ausencia de vacaciones familiares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Agotamiento emocional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Más atención a los miembros que al cónyuge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Llevar conflictos ministeriales al hogar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00;p21"/>
          <p:cNvSpPr txBox="1"/>
          <p:nvPr>
            <p:ph type="title"/>
          </p:nvPr>
        </p:nvSpPr>
        <p:spPr>
          <a:xfrm>
            <a:off x="311699" y="48297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El Enemigo Apunta al Matrimonio</a:t>
            </a:r>
          </a:p>
        </p:txBody>
      </p:sp>
      <p:sp>
        <p:nvSpPr>
          <p:cNvPr id="133" name="Google Shape;101;p21"/>
          <p:cNvSpPr txBox="1"/>
          <p:nvPr>
            <p:ph type="body" idx="1"/>
          </p:nvPr>
        </p:nvSpPr>
        <p:spPr>
          <a:xfrm>
            <a:off x="311699" y="1190424"/>
            <a:ext cx="8520602" cy="34701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Ataques Comunes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Exceso de ocupaciones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Distanciamiento emocional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Presión financiera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Tentación sexual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Conflictos sin resolver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Falta de comunicación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Estrés ministerial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