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Body Level One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Body Level One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itle Text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Morales.jpg" descr="Morales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Google Shape;54;p13"/>
          <p:cNvSpPr txBox="1"/>
          <p:nvPr>
            <p:ph type="ctrTitle"/>
          </p:nvPr>
        </p:nvSpPr>
        <p:spPr>
          <a:xfrm>
            <a:off x="2602252" y="1625699"/>
            <a:ext cx="6066652" cy="2238549"/>
          </a:xfrm>
          <a:prstGeom prst="rect">
            <a:avLst/>
          </a:prstGeom>
        </p:spPr>
        <p:txBody>
          <a:bodyPr/>
          <a:lstStyle>
            <a:lvl1pPr defTabSz="850391">
              <a:defRPr b="1" sz="3534">
                <a:solidFill>
                  <a:srgbClr val="FFFFFF"/>
                </a:solidFill>
              </a:defRPr>
            </a:lvl1pPr>
          </a:lstStyle>
          <a:p>
            <a:pPr/>
            <a:r>
              <a:t>How to Establish a Praise and Worship Ministry that Honors God and Serves the Church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08;p22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Step 4: Begin Training</a:t>
            </a:r>
          </a:p>
        </p:txBody>
      </p:sp>
      <p:sp>
        <p:nvSpPr>
          <p:cNvPr id="137" name="Google Shape;109;p22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Develop: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Vocalists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Musicians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Sound equipment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Multimedia equipment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Future leaders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 healthy ministry always creates new people.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14;p23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68095">
              <a:defRPr b="1" sz="2688">
                <a:solidFill>
                  <a:srgbClr val="FFFFFF"/>
                </a:solidFill>
              </a:defRPr>
            </a:lvl1pPr>
          </a:lstStyle>
          <a:p>
            <a:pPr/>
            <a:r>
              <a:t>3. Requirements to Be Part of the Team</a:t>
            </a:r>
          </a:p>
        </p:txBody>
      </p:sp>
      <p:sp>
        <p:nvSpPr>
          <p:cNvPr id="140" name="Google Shape;115;p23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Spiritual Requirements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To have been born again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To live a consistent Christian life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Being faithful in the church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To have the heart of a servant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Maintain unity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platform is a place of service, not recognition.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20;p24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Maintain Unity</a:t>
            </a:r>
          </a:p>
        </p:txBody>
      </p:sp>
      <p:sp>
        <p:nvSpPr>
          <p:cNvPr id="143" name="Google Shape;121;p24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Avoid: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Gossip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Competence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Divisions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Pride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Psalm 133:1 </a:t>
            </a:r>
            <a:r>
              <a:rPr b="0"/>
              <a:t>- "How good and pleasant it is when God’s people live together in unity!"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26;p25"/>
          <p:cNvSpPr txBox="1"/>
          <p:nvPr>
            <p:ph type="title"/>
          </p:nvPr>
        </p:nvSpPr>
        <p:spPr>
          <a:xfrm>
            <a:off x="311699" y="416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Character Requirements</a:t>
            </a:r>
          </a:p>
        </p:txBody>
      </p:sp>
      <p:sp>
        <p:nvSpPr>
          <p:cNvPr id="146" name="Google Shape;127;p25"/>
          <p:cNvSpPr txBox="1"/>
          <p:nvPr>
            <p:ph type="body" idx="1"/>
          </p:nvPr>
        </p:nvSpPr>
        <p:spPr>
          <a:xfrm>
            <a:off x="311699" y="1124124"/>
            <a:ext cx="8520602" cy="360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Look for people who are: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Humble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Teachable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Punctual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Those responsible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Respectful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Committed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Talent can be developed; character must be cultivated.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32;p26"/>
          <p:cNvSpPr txBox="1"/>
          <p:nvPr>
            <p:ph type="title"/>
          </p:nvPr>
        </p:nvSpPr>
        <p:spPr>
          <a:xfrm>
            <a:off x="311699" y="416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Musical Requirements</a:t>
            </a:r>
          </a:p>
        </p:txBody>
      </p:sp>
      <p:sp>
        <p:nvSpPr>
          <p:cNvPr id="149" name="Google Shape;133;p26"/>
          <p:cNvSpPr txBox="1"/>
          <p:nvPr>
            <p:ph type="body" sz="half" idx="1"/>
          </p:nvPr>
        </p:nvSpPr>
        <p:spPr>
          <a:xfrm>
            <a:off x="311699" y="1124124"/>
            <a:ext cx="4260302" cy="360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Singers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Proper tuning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Learn harmonies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Good microphone handling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Follow instructions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Excellence honors God and serves people.</a:t>
            </a:r>
          </a:p>
        </p:txBody>
      </p:sp>
      <p:sp>
        <p:nvSpPr>
          <p:cNvPr id="150" name="Google Shape;134;p26"/>
          <p:cNvSpPr txBox="1"/>
          <p:nvPr/>
        </p:nvSpPr>
        <p:spPr>
          <a:xfrm>
            <a:off x="4571999" y="1124124"/>
            <a:ext cx="4260302" cy="360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defRPr b="1" sz="2300">
                <a:solidFill>
                  <a:srgbClr val="FFFFFF"/>
                </a:solidFill>
              </a:defRPr>
            </a:pPr>
            <a:r>
              <a:t>Musicians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Basic mastery of the instrument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Playing as a team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Follow arrangements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Musical sensitivity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39;p27"/>
          <p:cNvSpPr txBox="1"/>
          <p:nvPr>
            <p:ph type="title"/>
          </p:nvPr>
        </p:nvSpPr>
        <p:spPr>
          <a:xfrm>
            <a:off x="311699" y="5147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4. The Spiritual Element of Worship</a:t>
            </a:r>
          </a:p>
        </p:txBody>
      </p:sp>
      <p:sp>
        <p:nvSpPr>
          <p:cNvPr id="153" name="Google Shape;140;p27"/>
          <p:cNvSpPr txBox="1"/>
          <p:nvPr>
            <p:ph type="body" idx="1"/>
          </p:nvPr>
        </p:nvSpPr>
        <p:spPr>
          <a:xfrm>
            <a:off x="311699" y="1222224"/>
            <a:ext cx="8520602" cy="3406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Personal Devotion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Each member must maintain: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Daily prayer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Daily Bible reading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Personal worship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 holy life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Public worship is born from private worship.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45;p28"/>
          <p:cNvSpPr txBox="1"/>
          <p:nvPr>
            <p:ph type="title"/>
          </p:nvPr>
        </p:nvSpPr>
        <p:spPr>
          <a:xfrm>
            <a:off x="311699" y="5147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Sensitivity to the Holy Spirit</a:t>
            </a:r>
          </a:p>
        </p:txBody>
      </p:sp>
      <p:sp>
        <p:nvSpPr>
          <p:cNvPr id="156" name="Google Shape;146;p28"/>
          <p:cNvSpPr txBox="1"/>
          <p:nvPr>
            <p:ph type="body" idx="1"/>
          </p:nvPr>
        </p:nvSpPr>
        <p:spPr>
          <a:xfrm>
            <a:off x="311699" y="1222224"/>
            <a:ext cx="8520602" cy="3406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leader must learn to: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Follow the plan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Remain open to God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Recognizing spiritual moments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Knowing when to move forward or wait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Spiritual sensitivity is developed through prayer and experience.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1;p29"/>
          <p:cNvSpPr txBox="1"/>
          <p:nvPr>
            <p:ph type="title"/>
          </p:nvPr>
        </p:nvSpPr>
        <p:spPr>
          <a:xfrm>
            <a:off x="311699" y="10070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Understanding the Presence of God</a:t>
            </a:r>
          </a:p>
        </p:txBody>
      </p:sp>
      <p:sp>
        <p:nvSpPr>
          <p:cNvPr id="159" name="Google Shape;152;p29"/>
          <p:cNvSpPr txBox="1"/>
          <p:nvPr>
            <p:ph type="body" idx="1"/>
          </p:nvPr>
        </p:nvSpPr>
        <p:spPr>
          <a:xfrm>
            <a:off x="311699" y="1714524"/>
            <a:ext cx="8520602" cy="2421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Teach the team: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God is present everywhere.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Worship helps us recognize His presence.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We are not looking for thrills; we are looking for a genuine connection with God.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57;p30"/>
          <p:cNvSpPr txBox="1"/>
          <p:nvPr>
            <p:ph type="title"/>
          </p:nvPr>
        </p:nvSpPr>
        <p:spPr>
          <a:xfrm>
            <a:off x="311699" y="7442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Spiritual Authority</a:t>
            </a:r>
          </a:p>
        </p:txBody>
      </p:sp>
      <p:sp>
        <p:nvSpPr>
          <p:cNvPr id="162" name="Google Shape;158;p30"/>
          <p:cNvSpPr txBox="1"/>
          <p:nvPr>
            <p:ph type="body" idx="1"/>
          </p:nvPr>
        </p:nvSpPr>
        <p:spPr>
          <a:xfrm>
            <a:off x="311699" y="1451724"/>
            <a:ext cx="8520602" cy="2947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Worship leaders must walk in: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Purity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Modesty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Prayer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Spiritual authority comes from the relationship with God, not from the position.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3;p31"/>
          <p:cNvSpPr txBox="1"/>
          <p:nvPr>
            <p:ph type="title"/>
          </p:nvPr>
        </p:nvSpPr>
        <p:spPr>
          <a:xfrm>
            <a:off x="311699" y="525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5. Practices of the Ministry of Worship</a:t>
            </a:r>
          </a:p>
        </p:txBody>
      </p:sp>
      <p:sp>
        <p:nvSpPr>
          <p:cNvPr id="165" name="Google Shape;164;p31"/>
          <p:cNvSpPr txBox="1"/>
          <p:nvPr>
            <p:ph type="body" sz="half" idx="1"/>
          </p:nvPr>
        </p:nvSpPr>
        <p:spPr>
          <a:xfrm>
            <a:off x="311699" y="1232725"/>
            <a:ext cx="4260302" cy="3385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Weekly Rehearsals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Each essay must include: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Prayer - </a:t>
            </a:r>
            <a:r>
              <a:rPr b="0"/>
              <a:t>Always begin with prayer.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Team Communion - </a:t>
            </a:r>
            <a:r>
              <a:rPr b="0"/>
              <a:t>Sharing needs and testimonies.</a:t>
            </a:r>
          </a:p>
        </p:txBody>
      </p:sp>
      <p:sp>
        <p:nvSpPr>
          <p:cNvPr id="166" name="Google Shape;165;p31"/>
          <p:cNvSpPr txBox="1"/>
          <p:nvPr/>
        </p:nvSpPr>
        <p:spPr>
          <a:xfrm>
            <a:off x="4571999" y="1232724"/>
            <a:ext cx="4260302" cy="2947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defRPr b="1" sz="2300">
                <a:solidFill>
                  <a:srgbClr val="FFFFFF"/>
                </a:solidFill>
              </a:defRPr>
            </a:pPr>
            <a:r>
              <a:t>Musical Practice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Tones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Transitions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Arrangements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Finals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Dynamics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60;p14"/>
          <p:cNvSpPr txBox="1"/>
          <p:nvPr>
            <p:ph type="title"/>
          </p:nvPr>
        </p:nvSpPr>
        <p:spPr>
          <a:xfrm>
            <a:off x="311699" y="54402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Key Texts</a:t>
            </a:r>
          </a:p>
        </p:txBody>
      </p:sp>
      <p:sp>
        <p:nvSpPr>
          <p:cNvPr id="113" name="Google Shape;61;p14"/>
          <p:cNvSpPr txBox="1"/>
          <p:nvPr>
            <p:ph type="body" idx="1"/>
          </p:nvPr>
        </p:nvSpPr>
        <p:spPr>
          <a:xfrm>
            <a:off x="311699" y="1251475"/>
            <a:ext cx="8520602" cy="3348000"/>
          </a:xfrm>
          <a:prstGeom prst="rect">
            <a:avLst/>
          </a:prstGeom>
        </p:spPr>
        <p:txBody>
          <a:bodyPr/>
          <a:lstStyle/>
          <a:p>
            <a:pPr indent="-374650">
              <a:spcBef>
                <a:spcPts val="1400"/>
              </a:spcBef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Psalm 100:2 </a:t>
            </a:r>
            <a:r>
              <a:rPr b="0"/>
              <a:t>- "Serve the Lord with gladness; come before his presence with singing."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John 4:23 </a:t>
            </a:r>
            <a:r>
              <a:rPr b="0"/>
              <a:t>- "True worshipers will worship the Father in spirit and in truth."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Colossians 3:16 </a:t>
            </a:r>
            <a:r>
              <a:rPr b="0"/>
              <a:t>- "Let the word of Christ dwell in you richly... singing with grace."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Psalm 150:3–5 </a:t>
            </a:r>
            <a:r>
              <a:rPr b="0"/>
              <a:t>- "Praise him with the sounding of the trumpet; praise him with the harp and lyre..."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70;p32"/>
          <p:cNvSpPr txBox="1"/>
          <p:nvPr>
            <p:ph type="title"/>
          </p:nvPr>
        </p:nvSpPr>
        <p:spPr>
          <a:xfrm>
            <a:off x="311699" y="5746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Service Order Review</a:t>
            </a:r>
          </a:p>
        </p:txBody>
      </p:sp>
      <p:sp>
        <p:nvSpPr>
          <p:cNvPr id="169" name="Google Shape;171;p32"/>
          <p:cNvSpPr txBox="1"/>
          <p:nvPr>
            <p:ph type="body" idx="1"/>
          </p:nvPr>
        </p:nvSpPr>
        <p:spPr>
          <a:xfrm>
            <a:off x="311699" y="1282074"/>
            <a:ext cx="8520602" cy="32868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Everyone should know: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Song order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Special moments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Advertisements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Offering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Times of ministry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Preparation prevents distractions.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6;p33"/>
          <p:cNvSpPr txBox="1"/>
          <p:nvPr>
            <p:ph type="title"/>
          </p:nvPr>
        </p:nvSpPr>
        <p:spPr>
          <a:xfrm>
            <a:off x="311699" y="3913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6. Preparation for Service</a:t>
            </a:r>
          </a:p>
        </p:txBody>
      </p:sp>
      <p:sp>
        <p:nvSpPr>
          <p:cNvPr id="172" name="Google Shape;177;p33"/>
          <p:cNvSpPr txBox="1"/>
          <p:nvPr>
            <p:ph type="body" idx="1"/>
          </p:nvPr>
        </p:nvSpPr>
        <p:spPr>
          <a:xfrm>
            <a:off x="311699" y="1098774"/>
            <a:ext cx="8520602" cy="36534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Before the service: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Arrive early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Pray together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Review instruments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Test microphones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Review transitions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Seeking God's guidance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Never go up onto the platform without preparation.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82;p34"/>
          <p:cNvSpPr txBox="1"/>
          <p:nvPr>
            <p:ph type="title"/>
          </p:nvPr>
        </p:nvSpPr>
        <p:spPr>
          <a:xfrm>
            <a:off x="311699" y="10109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Song Selection</a:t>
            </a:r>
          </a:p>
        </p:txBody>
      </p:sp>
      <p:sp>
        <p:nvSpPr>
          <p:cNvPr id="175" name="Google Shape;183;p34"/>
          <p:cNvSpPr txBox="1"/>
          <p:nvPr>
            <p:ph type="body" idx="1"/>
          </p:nvPr>
        </p:nvSpPr>
        <p:spPr>
          <a:xfrm>
            <a:off x="311699" y="1718424"/>
            <a:ext cx="8520602" cy="2414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songs must be: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Biblically correct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Christ-centered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Congregational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Appropriate for the local church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88;p35"/>
          <p:cNvSpPr txBox="1"/>
          <p:nvPr>
            <p:ph type="title"/>
          </p:nvPr>
        </p:nvSpPr>
        <p:spPr>
          <a:xfrm>
            <a:off x="311699" y="3742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Planning the Flow of Worship</a:t>
            </a:r>
          </a:p>
        </p:txBody>
      </p:sp>
      <p:sp>
        <p:nvSpPr>
          <p:cNvPr id="178" name="Google Shape;189;p35"/>
          <p:cNvSpPr txBox="1"/>
          <p:nvPr>
            <p:ph type="body" idx="1"/>
          </p:nvPr>
        </p:nvSpPr>
        <p:spPr>
          <a:xfrm>
            <a:off x="311699" y="1081674"/>
            <a:ext cx="8520602" cy="36876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 common sequence: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Celebration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Thanksgiving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Praise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Worship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Administration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An intentional progression helps the congregation to participate.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94;p36"/>
          <p:cNvSpPr txBox="1"/>
          <p:nvPr>
            <p:ph type="title"/>
          </p:nvPr>
        </p:nvSpPr>
        <p:spPr>
          <a:xfrm>
            <a:off x="311699" y="5318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7. Worship Leader Training</a:t>
            </a:r>
          </a:p>
        </p:txBody>
      </p:sp>
      <p:sp>
        <p:nvSpPr>
          <p:cNvPr id="181" name="Google Shape;195;p36"/>
          <p:cNvSpPr txBox="1"/>
          <p:nvPr>
            <p:ph type="body" idx="1"/>
          </p:nvPr>
        </p:nvSpPr>
        <p:spPr>
          <a:xfrm>
            <a:off x="311699" y="1239325"/>
            <a:ext cx="8520602" cy="33723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Theological Formation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They must understand: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The Gospel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Worship in the Scriptures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The work of the Holy Spirit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Leadership in the Church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 sound theology produces healthy worship.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200;p37"/>
          <p:cNvSpPr txBox="1"/>
          <p:nvPr>
            <p:ph type="title"/>
          </p:nvPr>
        </p:nvSpPr>
        <p:spPr>
          <a:xfrm>
            <a:off x="311699" y="8075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Leader Development</a:t>
            </a:r>
          </a:p>
        </p:txBody>
      </p:sp>
      <p:sp>
        <p:nvSpPr>
          <p:cNvPr id="184" name="Google Shape;201;p37"/>
          <p:cNvSpPr txBox="1"/>
          <p:nvPr>
            <p:ph type="body" sz="half" idx="1"/>
          </p:nvPr>
        </p:nvSpPr>
        <p:spPr>
          <a:xfrm>
            <a:off x="311699" y="1515024"/>
            <a:ext cx="4044002" cy="24816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Leadership Skills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Communication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Team building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Conflict resolution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Time management</a:t>
            </a:r>
          </a:p>
        </p:txBody>
      </p:sp>
      <p:sp>
        <p:nvSpPr>
          <p:cNvPr id="185" name="Google Shape;202;p37"/>
          <p:cNvSpPr txBox="1"/>
          <p:nvPr/>
        </p:nvSpPr>
        <p:spPr>
          <a:xfrm>
            <a:off x="4355699" y="1515025"/>
            <a:ext cx="4044002" cy="28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defRPr b="1" sz="2300">
                <a:solidFill>
                  <a:srgbClr val="FFFFFF"/>
                </a:solidFill>
              </a:defRPr>
            </a:pPr>
            <a:r>
              <a:t>Musical Development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Vocal technique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Rhythm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Auditory training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Instrumental domain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Musical arrangements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207;p38"/>
          <p:cNvSpPr txBox="1"/>
          <p:nvPr>
            <p:ph type="title"/>
          </p:nvPr>
        </p:nvSpPr>
        <p:spPr>
          <a:xfrm>
            <a:off x="311699" y="780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Development on the Platform</a:t>
            </a:r>
          </a:p>
        </p:txBody>
      </p:sp>
      <p:sp>
        <p:nvSpPr>
          <p:cNvPr id="188" name="Google Shape;208;p38"/>
          <p:cNvSpPr txBox="1"/>
          <p:nvPr>
            <p:ph type="body" idx="1"/>
          </p:nvPr>
        </p:nvSpPr>
        <p:spPr>
          <a:xfrm>
            <a:off x="311699" y="1487724"/>
            <a:ext cx="8520602" cy="2875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Teach: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Proper use of the microphone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Speak briefly and purposefully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Give clear instructions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Keeping your focus on Christ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platform should exalt Christ, not the person.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213;p39"/>
          <p:cNvSpPr txBox="1"/>
          <p:nvPr>
            <p:ph type="title"/>
          </p:nvPr>
        </p:nvSpPr>
        <p:spPr>
          <a:xfrm>
            <a:off x="311699" y="6254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8. Common Hazards</a:t>
            </a:r>
          </a:p>
        </p:txBody>
      </p:sp>
      <p:sp>
        <p:nvSpPr>
          <p:cNvPr id="191" name="Google Shape;214;p39"/>
          <p:cNvSpPr txBox="1"/>
          <p:nvPr>
            <p:ph type="body" idx="1"/>
          </p:nvPr>
        </p:nvSpPr>
        <p:spPr>
          <a:xfrm>
            <a:off x="311699" y="1332925"/>
            <a:ext cx="8520602" cy="31851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Showmanship: </a:t>
            </a:r>
            <a:r>
              <a:rPr b="0"/>
              <a:t>Becoming entertainers.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Pride: </a:t>
            </a:r>
            <a:r>
              <a:rPr b="0"/>
              <a:t>Seeking personal recognition.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Competition: </a:t>
            </a:r>
            <a:r>
              <a:rPr b="0"/>
              <a:t>Unnecessary comparisons.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Lack of Preparation: </a:t>
            </a:r>
            <a:r>
              <a:rPr b="0"/>
              <a:t>Spirituality does not replace excellence.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Lack of Restraint: </a:t>
            </a:r>
            <a:r>
              <a:rPr b="0"/>
              <a:t>Disconnection from the pastoral vision.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219;p40"/>
          <p:cNvSpPr txBox="1"/>
          <p:nvPr>
            <p:ph type="title"/>
          </p:nvPr>
        </p:nvSpPr>
        <p:spPr>
          <a:xfrm>
            <a:off x="311699" y="268125"/>
            <a:ext cx="8520602" cy="979201"/>
          </a:xfrm>
          <a:prstGeom prst="rect">
            <a:avLst/>
          </a:prstGeom>
        </p:spPr>
        <p:txBody>
          <a:bodyPr/>
          <a:lstStyle>
            <a:lvl1pPr>
              <a:defRPr b="1" sz="3300">
                <a:solidFill>
                  <a:srgbClr val="FFFFFF"/>
                </a:solidFill>
              </a:defRPr>
            </a:lvl1pPr>
          </a:lstStyle>
          <a:p>
            <a:pPr/>
            <a:r>
              <a:t>9. Characteristics of a Healthy Ministry</a:t>
            </a:r>
          </a:p>
        </p:txBody>
      </p:sp>
      <p:sp>
        <p:nvSpPr>
          <p:cNvPr id="194" name="Google Shape;220;p40"/>
          <p:cNvSpPr txBox="1"/>
          <p:nvPr>
            <p:ph type="body" idx="1"/>
          </p:nvPr>
        </p:nvSpPr>
        <p:spPr>
          <a:xfrm>
            <a:off x="311699" y="1382175"/>
            <a:ext cx="8520602" cy="34932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 healthy ministry produces: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Reverence towards God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Congregational participation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Unity in the church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Spiritual growth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Excellence without pride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Freedom without disorder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Strong support for preaching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225;p41"/>
          <p:cNvSpPr txBox="1"/>
          <p:nvPr>
            <p:ph type="title"/>
          </p:nvPr>
        </p:nvSpPr>
        <p:spPr>
          <a:xfrm>
            <a:off x="311699" y="3127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Conclusion</a:t>
            </a:r>
          </a:p>
        </p:txBody>
      </p:sp>
      <p:sp>
        <p:nvSpPr>
          <p:cNvPr id="197" name="Google Shape;226;p41"/>
          <p:cNvSpPr txBox="1"/>
          <p:nvPr>
            <p:ph type="body" idx="1"/>
          </p:nvPr>
        </p:nvSpPr>
        <p:spPr>
          <a:xfrm>
            <a:off x="311699" y="1020175"/>
            <a:ext cx="8520602" cy="38106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As pastors… they are not simply forming a music team.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They are raising up worshippers.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Build the altar before the platform.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Build character before handing over the microphone.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Raise up worshippers before musicians.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John 4:24 - "God is Spirit, and those who worship him must worship in spirit and truth."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66;p15"/>
          <p:cNvSpPr txBox="1"/>
          <p:nvPr>
            <p:ph type="title"/>
          </p:nvPr>
        </p:nvSpPr>
        <p:spPr>
          <a:xfrm>
            <a:off x="311699" y="9778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Key Texts</a:t>
            </a:r>
          </a:p>
        </p:txBody>
      </p:sp>
      <p:sp>
        <p:nvSpPr>
          <p:cNvPr id="116" name="Google Shape;67;p15"/>
          <p:cNvSpPr txBox="1"/>
          <p:nvPr>
            <p:ph type="body" idx="1"/>
          </p:nvPr>
        </p:nvSpPr>
        <p:spPr>
          <a:xfrm>
            <a:off x="311699" y="1685275"/>
            <a:ext cx="8520602" cy="2480401"/>
          </a:xfrm>
          <a:prstGeom prst="rect">
            <a:avLst/>
          </a:prstGeom>
        </p:spPr>
        <p:txBody>
          <a:bodyPr/>
          <a:lstStyle/>
          <a:p>
            <a:pPr marL="448055" indent="-367156" defTabSz="896111">
              <a:spcBef>
                <a:spcPts val="1300"/>
              </a:spcBef>
              <a:buClr>
                <a:srgbClr val="FFFFFF"/>
              </a:buClr>
              <a:buSzPts val="2200"/>
              <a:defRPr b="1" sz="2254">
                <a:solidFill>
                  <a:srgbClr val="FFFFFF"/>
                </a:solidFill>
              </a:defRPr>
            </a:pPr>
            <a:r>
              <a:t>1 Chronicles 25:7 - </a:t>
            </a:r>
            <a:r>
              <a:rPr b="0"/>
              <a:t>"All these were instructed in singing to the Lord, with their brothers, all who were able."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b="1" sz="2254">
                <a:solidFill>
                  <a:srgbClr val="FFFFFF"/>
                </a:solidFill>
              </a:defRPr>
            </a:pPr>
            <a:r>
              <a:t>Romans 12:1 - </a:t>
            </a:r>
            <a:r>
              <a:rPr b="0"/>
              <a:t>"Present your bodies as a living sacrifice, holy and pleasing to God—this is your true and proper worship."</a:t>
            </a:r>
          </a:p>
          <a:p>
            <a:pPr marL="0" indent="0" defTabSz="896111">
              <a:spcBef>
                <a:spcPts val="1300"/>
              </a:spcBef>
              <a:buSzTx/>
              <a:buNone/>
              <a:defRPr sz="2254">
                <a:solidFill>
                  <a:srgbClr val="FFFFFF"/>
                </a:solidFill>
              </a:defRPr>
            </a:pPr>
            <a:r>
              <a:t>Worship is more than music; it is a life surrendered to God.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72;p16"/>
          <p:cNvSpPr txBox="1"/>
          <p:nvPr>
            <p:ph type="title"/>
          </p:nvPr>
        </p:nvSpPr>
        <p:spPr>
          <a:xfrm>
            <a:off x="311699" y="694888"/>
            <a:ext cx="8520602" cy="1064100"/>
          </a:xfrm>
          <a:prstGeom prst="rect">
            <a:avLst/>
          </a:prstGeom>
        </p:spPr>
        <p:txBody>
          <a:bodyPr/>
          <a:lstStyle>
            <a:lvl1pPr defTabSz="841247">
              <a:defRPr b="1" sz="3036">
                <a:solidFill>
                  <a:srgbClr val="FFFFFF"/>
                </a:solidFill>
              </a:defRPr>
            </a:lvl1pPr>
          </a:lstStyle>
          <a:p>
            <a:pPr/>
            <a:r>
              <a:t>1. Understanding the Purpose of the Ministry of Worship</a:t>
            </a:r>
          </a:p>
        </p:txBody>
      </p:sp>
      <p:sp>
        <p:nvSpPr>
          <p:cNvPr id="119" name="Google Shape;73;p16"/>
          <p:cNvSpPr txBox="1"/>
          <p:nvPr>
            <p:ph type="body" idx="1"/>
          </p:nvPr>
        </p:nvSpPr>
        <p:spPr>
          <a:xfrm>
            <a:off x="311699" y="1893813"/>
            <a:ext cx="8520602" cy="25548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Glorify God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Worship is directed towards God.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It's not about impressing people.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Everything must point to Christ.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True worship has one audience: God.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78;p17"/>
          <p:cNvSpPr txBox="1"/>
          <p:nvPr>
            <p:ph type="title"/>
          </p:nvPr>
        </p:nvSpPr>
        <p:spPr>
          <a:xfrm>
            <a:off x="311699" y="7709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Guiding the People of God</a:t>
            </a:r>
          </a:p>
        </p:txBody>
      </p:sp>
      <p:sp>
        <p:nvSpPr>
          <p:cNvPr id="122" name="Google Shape;79;p17"/>
          <p:cNvSpPr txBox="1"/>
          <p:nvPr>
            <p:ph type="body" idx="1"/>
          </p:nvPr>
        </p:nvSpPr>
        <p:spPr>
          <a:xfrm>
            <a:off x="311699" y="1478424"/>
            <a:ext cx="8520602" cy="2894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worship team helps the congregation to: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Participate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Expressing gratitude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Exalt God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Respond to His presence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Let the congregation worship, not just observe.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84;p18"/>
          <p:cNvSpPr txBox="1"/>
          <p:nvPr>
            <p:ph type="title"/>
          </p:nvPr>
        </p:nvSpPr>
        <p:spPr>
          <a:xfrm>
            <a:off x="311699" y="4073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Ministering to the Congregation</a:t>
            </a:r>
          </a:p>
        </p:txBody>
      </p:sp>
      <p:sp>
        <p:nvSpPr>
          <p:cNvPr id="125" name="Google Shape;85;p18"/>
          <p:cNvSpPr txBox="1"/>
          <p:nvPr>
            <p:ph type="body" idx="1"/>
          </p:nvPr>
        </p:nvSpPr>
        <p:spPr>
          <a:xfrm>
            <a:off x="311699" y="1114825"/>
            <a:ext cx="8520602" cy="36213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Through worship people can experience: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The presence of God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Health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Comfort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Repentance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Renewal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Faith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 successful ministry guides people to God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90;p19"/>
          <p:cNvSpPr txBox="1"/>
          <p:nvPr>
            <p:ph type="title"/>
          </p:nvPr>
        </p:nvSpPr>
        <p:spPr>
          <a:xfrm>
            <a:off x="311699" y="421312"/>
            <a:ext cx="8520602" cy="1166102"/>
          </a:xfrm>
          <a:prstGeom prst="rect">
            <a:avLst/>
          </a:prstGeom>
        </p:spPr>
        <p:txBody>
          <a:bodyPr/>
          <a:lstStyle>
            <a:lvl1pPr>
              <a:lnSpc>
                <a:spcPct val="115000"/>
              </a:lnSpc>
              <a:spcBef>
                <a:spcPts val="2400"/>
              </a:spcBef>
              <a:defRPr b="1" sz="3300">
                <a:solidFill>
                  <a:srgbClr val="FFFFFF"/>
                </a:solidFill>
              </a:defRPr>
            </a:lvl1pPr>
          </a:lstStyle>
          <a:p>
            <a:pPr/>
            <a:r>
              <a:t>2. How to Start a Worship Ministry</a:t>
            </a:r>
          </a:p>
        </p:txBody>
      </p:sp>
      <p:sp>
        <p:nvSpPr>
          <p:cNvPr id="128" name="Google Shape;91;p19"/>
          <p:cNvSpPr txBox="1"/>
          <p:nvPr>
            <p:ph type="body" idx="1"/>
          </p:nvPr>
        </p:nvSpPr>
        <p:spPr>
          <a:xfrm>
            <a:off x="311699" y="1722188"/>
            <a:ext cx="8520602" cy="30000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Step 1: Establish a Biblical Vision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Teach: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Why we worship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Whom do we worship?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How we adore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Without vision, music becomes mere entertainment.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96;p20"/>
          <p:cNvSpPr txBox="1"/>
          <p:nvPr>
            <p:ph type="title"/>
          </p:nvPr>
        </p:nvSpPr>
        <p:spPr>
          <a:xfrm>
            <a:off x="311699" y="619474"/>
            <a:ext cx="8520602" cy="572701"/>
          </a:xfrm>
          <a:prstGeom prst="rect">
            <a:avLst/>
          </a:prstGeom>
        </p:spPr>
        <p:txBody>
          <a:bodyPr/>
          <a:lstStyle>
            <a:lvl1pPr defTabSz="822959">
              <a:defRPr b="1" sz="2700">
                <a:solidFill>
                  <a:srgbClr val="FFFFFF"/>
                </a:solidFill>
              </a:defRPr>
            </a:lvl1pPr>
          </a:lstStyle>
          <a:p>
            <a:pPr/>
            <a:r>
              <a:t>Step 2: Identify Potential Members</a:t>
            </a:r>
          </a:p>
        </p:txBody>
      </p:sp>
      <p:sp>
        <p:nvSpPr>
          <p:cNvPr id="131" name="Google Shape;97;p20"/>
          <p:cNvSpPr txBox="1"/>
          <p:nvPr>
            <p:ph type="body" idx="1"/>
          </p:nvPr>
        </p:nvSpPr>
        <p:spPr>
          <a:xfrm>
            <a:off x="311699" y="1326925"/>
            <a:ext cx="8520602" cy="3197101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spcBef>
                <a:spcPts val="1100"/>
              </a:spcBef>
              <a:buSzTx/>
              <a:buNone/>
              <a:defRPr sz="2277">
                <a:solidFill>
                  <a:srgbClr val="FFFFFF"/>
                </a:solidFill>
              </a:defRPr>
            </a:pPr>
            <a:r>
              <a:t>Look for people with:</a:t>
            </a:r>
          </a:p>
          <a:p>
            <a:pPr marL="452627" indent="-370903" defTabSz="905255">
              <a:spcBef>
                <a:spcPts val="1100"/>
              </a:spcBef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Spiritual maturity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Fidelity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Willingness to learn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Heart of a servant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Musical ability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sz="2277">
                <a:solidFill>
                  <a:srgbClr val="FFFFFF"/>
                </a:solidFill>
              </a:defRPr>
            </a:pPr>
            <a:r>
              <a:t>Character should take precedence over talent.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02;p21"/>
          <p:cNvSpPr txBox="1"/>
          <p:nvPr>
            <p:ph type="title"/>
          </p:nvPr>
        </p:nvSpPr>
        <p:spPr>
          <a:xfrm>
            <a:off x="311699" y="780274"/>
            <a:ext cx="8520602" cy="572702"/>
          </a:xfrm>
          <a:prstGeom prst="rect">
            <a:avLst/>
          </a:prstGeom>
        </p:spPr>
        <p:txBody>
          <a:bodyPr/>
          <a:lstStyle>
            <a:lvl1pPr defTabSz="822959">
              <a:defRPr b="1" sz="2700">
                <a:solidFill>
                  <a:srgbClr val="FFFFFF"/>
                </a:solidFill>
              </a:defRPr>
            </a:lvl1pPr>
          </a:lstStyle>
          <a:p>
            <a:pPr/>
            <a:r>
              <a:t>Step 3: Appoint a Worship Leader</a:t>
            </a:r>
          </a:p>
        </p:txBody>
      </p:sp>
      <p:sp>
        <p:nvSpPr>
          <p:cNvPr id="134" name="Google Shape;103;p21"/>
          <p:cNvSpPr txBox="1"/>
          <p:nvPr>
            <p:ph type="body" idx="1"/>
          </p:nvPr>
        </p:nvSpPr>
        <p:spPr>
          <a:xfrm>
            <a:off x="311699" y="1487724"/>
            <a:ext cx="8520602" cy="2875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leader must: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Having a genuine relationship with God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Understanding spiritual leadership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Knowing how to lead people to worship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Working in harmony with the pastor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The worship leader strengthens the pastoral vision.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