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s/comment1.xml" ContentType="application/vnd.openxmlformats-officedocument.presentationml.comment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ptos"/>
        <a:ea typeface="Aptos"/>
        <a:cs typeface="Apto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Ramon Alanis" initials="R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comments" Target="comments/comment1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26-05-14T13:44:31.427" idx="1">
    <p:pos x="4283" y="2861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ptos"/>
          <a:ea typeface="Aptos"/>
          <a:cs typeface="Apto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omments" Target="../comments/comment1.xml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opf slides.032.jpeg" descr="sopf slides.0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71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2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76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10"/>
          <p:cNvSpPr txBox="1"/>
          <p:nvPr/>
        </p:nvSpPr>
        <p:spPr>
          <a:xfrm>
            <a:off x="759494" y="453407"/>
            <a:ext cx="11030652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4000">
                <a:solidFill>
                  <a:srgbClr val="00B0F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III. Desafíos en el Capacidad (cont.)</a:t>
            </a:r>
          </a:p>
        </p:txBody>
      </p:sp>
      <p:grpSp>
        <p:nvGrpSpPr>
          <p:cNvPr id="180" name="TextBox 11"/>
          <p:cNvGrpSpPr/>
          <p:nvPr/>
        </p:nvGrpSpPr>
        <p:grpSpPr>
          <a:xfrm>
            <a:off x="435211" y="1614701"/>
            <a:ext cx="11321578" cy="4487533"/>
            <a:chOff x="0" y="0"/>
            <a:chExt cx="11321577" cy="4487531"/>
          </a:xfrm>
        </p:grpSpPr>
        <p:sp>
          <p:nvSpPr>
            <p:cNvPr id="178" name="Rectangle"/>
            <p:cNvSpPr/>
            <p:nvPr/>
          </p:nvSpPr>
          <p:spPr>
            <a:xfrm>
              <a:off x="0" y="-1"/>
              <a:ext cx="11321578" cy="4487533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79" name="POR ESTA CAUSA TE DEJÉ EN CRETA,…"/>
            <p:cNvSpPr txBox="1"/>
            <p:nvPr/>
          </p:nvSpPr>
          <p:spPr>
            <a:xfrm>
              <a:off x="45720" y="248992"/>
              <a:ext cx="11230138" cy="3989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i="1" sz="3200">
                  <a:solidFill>
                    <a:srgbClr val="FFFF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POR ESTA CAUSA TE DEJÉ EN CRETA, </a:t>
              </a:r>
            </a:p>
            <a:p>
              <a:pPr algn="ctr">
                <a:spcBef>
                  <a:spcPts val="600"/>
                </a:spcBef>
                <a:defRPr i="1" sz="3600" u="sng">
                  <a:solidFill>
                    <a:srgbClr val="FFFF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PARA QUE CORRIGIESES LO DEFICIENTE</a:t>
              </a:r>
              <a:r>
                <a:rPr sz="3200" u="none">
                  <a:solidFill>
                    <a:srgbClr val="FFFFFF"/>
                  </a:solidFill>
                </a:rPr>
                <a:t>, </a:t>
              </a:r>
              <a:endParaRPr sz="3200" u="none">
                <a:solidFill>
                  <a:srgbClr val="FFFFFF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y establecieses ancianos en cada ciudad,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así como yo te mandé…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9 …para que también pueda exhortar con sana enseñanza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y convencer a los que contradicen.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Tito 1:5-9 RVR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82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87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TextBox 3"/>
          <p:cNvGrpSpPr/>
          <p:nvPr/>
        </p:nvGrpSpPr>
        <p:grpSpPr>
          <a:xfrm>
            <a:off x="6098" y="1370939"/>
            <a:ext cx="12185902" cy="1258621"/>
            <a:chOff x="0" y="0"/>
            <a:chExt cx="12185901" cy="1258619"/>
          </a:xfrm>
        </p:grpSpPr>
        <p:sp>
          <p:nvSpPr>
            <p:cNvPr id="188" name="Rectangle"/>
            <p:cNvSpPr/>
            <p:nvPr/>
          </p:nvSpPr>
          <p:spPr>
            <a:xfrm>
              <a:off x="0" y="0"/>
              <a:ext cx="12185902" cy="125862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  <a:defRPr sz="6000">
                  <a:solidFill>
                    <a:srgbClr val="00B0F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gencyFB"/>
                  <a:ea typeface="AgencyFB"/>
                  <a:cs typeface="AgencyFB"/>
                  <a:sym typeface="AgencyFB"/>
                </a:defRPr>
              </a:pPr>
            </a:p>
          </p:txBody>
        </p:sp>
        <p:sp>
          <p:nvSpPr>
            <p:cNvPr id="189" name="IV. Desafíos en La Confirmación Pastoral"/>
            <p:cNvSpPr txBox="1"/>
            <p:nvPr/>
          </p:nvSpPr>
          <p:spPr>
            <a:xfrm>
              <a:off x="45720" y="219989"/>
              <a:ext cx="12094462" cy="818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sz="6000">
                  <a:solidFill>
                    <a:srgbClr val="00B0F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gencyFB"/>
                  <a:ea typeface="AgencyFB"/>
                  <a:cs typeface="AgencyFB"/>
                  <a:sym typeface="AgencyFB"/>
                </a:defRPr>
              </a:pPr>
              <a:r>
                <a:t>IV. Desafíos en </a:t>
              </a:r>
              <a:r>
                <a:rPr u="sng">
                  <a:solidFill>
                    <a:srgbClr val="FFFFFF"/>
                  </a:solidFill>
                </a:rPr>
                <a:t>La Confirmación</a:t>
              </a:r>
              <a:r>
                <a:t> Pastoral</a:t>
              </a:r>
            </a:p>
          </p:txBody>
        </p:sp>
      </p:grpSp>
      <p:sp>
        <p:nvSpPr>
          <p:cNvPr id="191" name="TextBox 5"/>
          <p:cNvSpPr txBox="1"/>
          <p:nvPr/>
        </p:nvSpPr>
        <p:spPr>
          <a:xfrm>
            <a:off x="600886" y="2986791"/>
            <a:ext cx="2716055" cy="3050541"/>
          </a:xfrm>
          <a:prstGeom prst="rect">
            <a:avLst/>
          </a:prstGeom>
          <a:ln w="12700"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Hechos 1:20-26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Hechos 13:1-5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Tito 1 (Vs.5)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Hechos 6:1-7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Timoteo 5:22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Timoteo 4:14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Timoteo 1:6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Timoteo 5:19</a:t>
            </a:r>
          </a:p>
        </p:txBody>
      </p:sp>
      <p:sp>
        <p:nvSpPr>
          <p:cNvPr id="192" name="TextBox 6"/>
          <p:cNvSpPr txBox="1"/>
          <p:nvPr/>
        </p:nvSpPr>
        <p:spPr>
          <a:xfrm>
            <a:off x="3637413" y="2986791"/>
            <a:ext cx="7674705" cy="22758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 sz="3600">
                <a:solidFill>
                  <a:srgbClr val="FFFF00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NO</a:t>
            </a:r>
            <a:r>
              <a:rPr>
                <a:solidFill>
                  <a:srgbClr val="FFFFFF"/>
                </a:solidFill>
              </a:rPr>
              <a:t> impongas </a:t>
            </a:r>
            <a:r>
              <a:t>CON LIGEREZA</a:t>
            </a:r>
            <a:r>
              <a:rPr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algn="ctr">
              <a:defRPr i="1" sz="36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las manos a ninguno, ni participes en </a:t>
            </a:r>
          </a:p>
          <a:p>
            <a:pPr algn="ctr">
              <a:defRPr i="1" sz="36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pecados ajenos. Consérvate puro.</a:t>
            </a:r>
          </a:p>
          <a:p>
            <a:pPr algn="ctr">
              <a:defRPr i="1" sz="36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1 Timoteo 5:22 RV60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94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7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99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" name="TextBox 10"/>
          <p:cNvGrpSpPr/>
          <p:nvPr/>
        </p:nvGrpSpPr>
        <p:grpSpPr>
          <a:xfrm>
            <a:off x="672439" y="1607641"/>
            <a:ext cx="10847121" cy="4796951"/>
            <a:chOff x="0" y="0"/>
            <a:chExt cx="10847119" cy="4796949"/>
          </a:xfrm>
        </p:grpSpPr>
        <p:sp>
          <p:nvSpPr>
            <p:cNvPr id="200" name="Rectangle"/>
            <p:cNvSpPr/>
            <p:nvPr/>
          </p:nvSpPr>
          <p:spPr>
            <a:xfrm>
              <a:off x="-1" y="-1"/>
              <a:ext cx="10847121" cy="479695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201" name="Ministrando estos al Señor, y ayunando,…"/>
            <p:cNvSpPr txBox="1"/>
            <p:nvPr/>
          </p:nvSpPr>
          <p:spPr>
            <a:xfrm>
              <a:off x="45719" y="117951"/>
              <a:ext cx="10755681" cy="4561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Ministrando estos al Señor, y ayunando, </a:t>
              </a:r>
            </a:p>
            <a:p>
              <a:pPr algn="ctr">
                <a:spcBef>
                  <a:spcPts val="600"/>
                </a:spcBef>
                <a:defRPr i="1" sz="3200" u="sng">
                  <a:solidFill>
                    <a:srgbClr val="FFFF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DIJO EL ESPÍRITU SANTO</a:t>
              </a:r>
              <a:r>
                <a:rPr u="none">
                  <a:solidFill>
                    <a:srgbClr val="FFFFFF"/>
                  </a:solidFill>
                </a:rPr>
                <a:t>: Apartadme a Bernabé y a Saulo </a:t>
              </a:r>
              <a:endParaRPr u="none">
                <a:solidFill>
                  <a:srgbClr val="FFFFFF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para la obra a que los he llamado.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3 Entonces, habiendo ayunado y orado,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les impusieron las manos y los despidieron.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4 </a:t>
              </a:r>
              <a:r>
                <a:rPr>
                  <a:solidFill>
                    <a:srgbClr val="FFFF00"/>
                  </a:solidFill>
                </a:rPr>
                <a:t>ELLOS, ENTONCES, ENVIADOS </a:t>
              </a:r>
              <a:r>
                <a:rPr sz="3600" u="sng">
                  <a:solidFill>
                    <a:srgbClr val="FFFF00"/>
                  </a:solidFill>
                </a:rPr>
                <a:t>POR EL ESPÍRITU SANTO</a:t>
              </a:r>
              <a:r>
                <a:rPr>
                  <a:solidFill>
                    <a:srgbClr val="FFFF00"/>
                  </a:solidFill>
                </a:rPr>
                <a:t>, </a:t>
              </a:r>
              <a:endParaRPr>
                <a:solidFill>
                  <a:srgbClr val="FFFF00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descendieron a Seleucia…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Hechos 13:1-5 RVR</a:t>
              </a:r>
            </a:p>
          </p:txBody>
        </p:sp>
      </p:grpSp>
      <p:sp>
        <p:nvSpPr>
          <p:cNvPr id="203" name="TextBox 11"/>
          <p:cNvSpPr txBox="1"/>
          <p:nvPr/>
        </p:nvSpPr>
        <p:spPr>
          <a:xfrm>
            <a:off x="759494" y="453407"/>
            <a:ext cx="11030652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4000">
                <a:solidFill>
                  <a:srgbClr val="00B0F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IV. Desafíos en la Confirmación (cont.)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5"/>
          <p:cNvSpPr txBox="1"/>
          <p:nvPr/>
        </p:nvSpPr>
        <p:spPr>
          <a:xfrm>
            <a:off x="579610" y="1500798"/>
            <a:ext cx="11182899" cy="267906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u="sng">
                <a:solidFill>
                  <a:srgbClr val="FFFFFF"/>
                </a:solidFill>
              </a:defRPr>
            </a:pPr>
            <a:r>
              <a:t>Ex-pastor Alexander Lang</a:t>
            </a:r>
            <a:r>
              <a:rPr u="none"/>
              <a:t> – “</a:t>
            </a:r>
            <a:r>
              <a:rPr i="1" u="none"/>
              <a:t>Departure:  Why I left the Church</a:t>
            </a:r>
            <a:r>
              <a:rPr u="none"/>
              <a:t>” – Sept. 2, 2023</a:t>
            </a:r>
            <a:endParaRPr u="none"/>
          </a:p>
          <a:p>
            <a:pPr>
              <a:defRPr sz="2400">
                <a:solidFill>
                  <a:srgbClr val="FFFF00"/>
                </a:solidFill>
              </a:defRPr>
            </a:pPr>
            <a:r>
              <a:t>         </a:t>
            </a:r>
            <a:r>
              <a:rPr u="sng"/>
              <a:t>SIETE EXIGENCIAS A UN PASTOR</a:t>
            </a:r>
            <a:r>
              <a:t>: 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	1. Sé un orador profesional		5. Sé el director de recursos humanos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	2. Sé un director ejecutivo		6. Sé el maestro de ceremonias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	3. Sé consejero			7. Sé un pilar de virtud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	4. Sé un recaudador de fondos</a:t>
            </a:r>
          </a:p>
        </p:txBody>
      </p:sp>
      <p:sp>
        <p:nvSpPr>
          <p:cNvPr id="98" name="TextBox 8"/>
          <p:cNvSpPr txBox="1"/>
          <p:nvPr/>
        </p:nvSpPr>
        <p:spPr>
          <a:xfrm>
            <a:off x="474486" y="417781"/>
            <a:ext cx="11030652" cy="6264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FFC000"/>
                </a:solidFill>
                <a:latin typeface="AgencyFB"/>
                <a:ea typeface="AgencyFB"/>
                <a:cs typeface="AgencyFB"/>
                <a:sym typeface="AgencyFB"/>
              </a:defRPr>
            </a:lvl1pPr>
          </a:lstStyle>
          <a:p>
            <a:pPr/>
            <a:r>
              <a:t>Desafíos del Pastorado</a:t>
            </a:r>
          </a:p>
        </p:txBody>
      </p:sp>
      <p:sp>
        <p:nvSpPr>
          <p:cNvPr id="99" name="TextBox 9"/>
          <p:cNvSpPr txBox="1"/>
          <p:nvPr/>
        </p:nvSpPr>
        <p:spPr>
          <a:xfrm>
            <a:off x="579610" y="4122699"/>
            <a:ext cx="11182899" cy="304736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u="sng">
                <a:solidFill>
                  <a:srgbClr val="FFFFFF"/>
                </a:solidFill>
              </a:defRPr>
            </a:pPr>
            <a:r>
              <a:t>Encuesta nacional de Barna a pastores (marzo de 2022): el 42 % de los pastores consideró renunciar.</a:t>
            </a:r>
            <a:r>
              <a:rPr u="none"/>
              <a:t>		</a:t>
            </a:r>
          </a:p>
          <a:p>
            <a:pPr>
              <a:defRPr sz="2400">
                <a:solidFill>
                  <a:srgbClr val="FFFF00"/>
                </a:solidFill>
              </a:defRPr>
            </a:pPr>
            <a:r>
              <a:t>  </a:t>
            </a:r>
            <a:r>
              <a:rPr u="sng"/>
              <a:t>CINCO RAZONES PRESENTADAS</a:t>
            </a:r>
            <a:r>
              <a:t>: 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     1. El inmenso estrés: 56%		      4. Descontento del efecto en mi familia: 29%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     2. Sentirse solo y aislado:  43%	      5. No optimista del futuro de mi iglesia: 29%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     3. Divisiones políticas actuales: 38%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8"/>
          <p:cNvSpPr txBox="1"/>
          <p:nvPr/>
        </p:nvSpPr>
        <p:spPr>
          <a:xfrm>
            <a:off x="474486" y="417781"/>
            <a:ext cx="11030652" cy="6264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FFC000"/>
                </a:solidFill>
                <a:latin typeface="AgencyFB"/>
                <a:ea typeface="AgencyFB"/>
                <a:cs typeface="AgencyFB"/>
                <a:sym typeface="AgencyFB"/>
              </a:defRPr>
            </a:lvl1pPr>
          </a:lstStyle>
          <a:p>
            <a:pPr/>
            <a:r>
              <a:t>Desafíos del Pastorado</a:t>
            </a:r>
          </a:p>
        </p:txBody>
      </p:sp>
      <p:sp>
        <p:nvSpPr>
          <p:cNvPr id="103" name="TextBox 6"/>
          <p:cNvSpPr txBox="1"/>
          <p:nvPr/>
        </p:nvSpPr>
        <p:spPr>
          <a:xfrm>
            <a:off x="1158853" y="1340942"/>
            <a:ext cx="9874293" cy="904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• </a:t>
            </a:r>
            <a:r>
              <a:rPr u="sng"/>
              <a:t>Efesios 4:11</a:t>
            </a:r>
            <a:r>
              <a:t>     </a:t>
            </a:r>
            <a:r>
              <a:rPr i="1"/>
              <a:t>Y ÉL MISMO constituyó a </a:t>
            </a:r>
            <a:r>
              <a:rPr i="1">
                <a:solidFill>
                  <a:srgbClr val="FFFF00"/>
                </a:solidFill>
              </a:rPr>
              <a:t>UNOS</a:t>
            </a:r>
            <a:r>
              <a:rPr i="1"/>
              <a:t>, apóstoles; a </a:t>
            </a:r>
            <a:r>
              <a:rPr i="1">
                <a:solidFill>
                  <a:srgbClr val="FFFF00"/>
                </a:solidFill>
              </a:rPr>
              <a:t>OTROS</a:t>
            </a:r>
            <a:r>
              <a:rPr i="1"/>
              <a:t>, profetas; </a:t>
            </a:r>
            <a:endParaRPr i="1"/>
          </a:p>
          <a:p>
            <a:pPr>
              <a:defRPr i="1"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a </a:t>
            </a:r>
            <a:r>
              <a:rPr>
                <a:solidFill>
                  <a:srgbClr val="FFFF00"/>
                </a:solidFill>
              </a:rPr>
              <a:t>OTROS</a:t>
            </a:r>
            <a:r>
              <a:t>, evangelistas; a </a:t>
            </a:r>
            <a:r>
              <a:rPr sz="3200" u="sng">
                <a:solidFill>
                  <a:srgbClr val="FFFF00"/>
                </a:solidFill>
              </a:rPr>
              <a:t>OTROS</a:t>
            </a:r>
            <a:r>
              <a:rPr>
                <a:solidFill>
                  <a:srgbClr val="FFFF00"/>
                </a:solidFill>
              </a:rPr>
              <a:t>, pastores </a:t>
            </a:r>
            <a:r>
              <a:t>y maestros,,</a:t>
            </a:r>
          </a:p>
        </p:txBody>
      </p:sp>
      <p:sp>
        <p:nvSpPr>
          <p:cNvPr id="104" name="TextBox 7"/>
          <p:cNvSpPr txBox="1"/>
          <p:nvPr/>
        </p:nvSpPr>
        <p:spPr>
          <a:xfrm>
            <a:off x="1158853" y="2474892"/>
            <a:ext cx="10136201" cy="904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• </a:t>
            </a:r>
            <a:r>
              <a:rPr u="sng"/>
              <a:t>Santiago 3:1</a:t>
            </a:r>
            <a:r>
              <a:t>	</a:t>
            </a:r>
            <a:r>
              <a:rPr i="1"/>
              <a:t>Hermanos míos, </a:t>
            </a:r>
            <a:r>
              <a:rPr i="1" sz="3200" u="sng">
                <a:solidFill>
                  <a:srgbClr val="FFFF00"/>
                </a:solidFill>
              </a:rPr>
              <a:t>NO</a:t>
            </a:r>
            <a:r>
              <a:rPr i="1">
                <a:solidFill>
                  <a:srgbClr val="FFFF00"/>
                </a:solidFill>
              </a:rPr>
              <a:t> OS HAGÁIS MAESTROS </a:t>
            </a:r>
            <a:r>
              <a:rPr i="1" u="sng">
                <a:solidFill>
                  <a:srgbClr val="FFFF00"/>
                </a:solidFill>
              </a:rPr>
              <a:t>MUCHOS</a:t>
            </a:r>
            <a:r>
              <a:rPr i="1"/>
              <a:t> de vosotros,</a:t>
            </a:r>
            <a:endParaRPr i="1"/>
          </a:p>
          <a:p>
            <a:pPr>
              <a:defRPr i="1" sz="2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		sabiendo que recibiremos mayor condenación.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807965" y="3679530"/>
            <a:ext cx="10837975" cy="307326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u="sng">
                <a:solidFill>
                  <a:srgbClr val="FFFFFF"/>
                </a:solidFill>
              </a:defRPr>
            </a:pPr>
            <a:r>
              <a:t>Términos Intercambiables para “</a:t>
            </a:r>
            <a:r>
              <a:rPr i="1"/>
              <a:t>Supervisores</a:t>
            </a:r>
            <a:r>
              <a:t>”</a:t>
            </a:r>
            <a:r>
              <a:rPr u="none"/>
              <a:t>:  </a:t>
            </a:r>
            <a:endParaRPr u="none"/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      </a:t>
            </a:r>
            <a:r>
              <a:rPr>
                <a:solidFill>
                  <a:srgbClr val="FFFF00"/>
                </a:solidFill>
              </a:rPr>
              <a:t>PASTOR</a:t>
            </a:r>
            <a:r>
              <a:t> – </a:t>
            </a:r>
            <a:r>
              <a:rPr u="sng"/>
              <a:t>Efesios 4:11</a:t>
            </a:r>
            <a:r>
              <a:t>  </a:t>
            </a:r>
            <a:r>
              <a:rPr i="1">
                <a:solidFill>
                  <a:srgbClr val="FFFF00"/>
                </a:solidFill>
              </a:rPr>
              <a:t>poimēn</a:t>
            </a:r>
            <a:r>
              <a:t> </a:t>
            </a:r>
            <a:r>
              <a:rPr sz="2000"/>
              <a:t>(Strong’s G4166)</a:t>
            </a:r>
            <a:r>
              <a:t> </a:t>
            </a:r>
            <a:r>
              <a:rPr i="1"/>
              <a:t>“Pastor de ovejas, ovejero”</a:t>
            </a:r>
            <a:endParaRPr i="1"/>
          </a:p>
          <a:p>
            <a:pPr>
              <a:defRPr i="1" sz="2400">
                <a:solidFill>
                  <a:srgbClr val="FFFFFF"/>
                </a:solidFill>
              </a:defRPr>
            </a:pPr>
            <a:r>
              <a:t>			</a:t>
            </a:r>
            <a:r>
              <a:rPr i="0"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i="0"/>
              <a:t> Describe el </a:t>
            </a:r>
            <a:r>
              <a:rPr i="0" u="sng"/>
              <a:t>método</a:t>
            </a:r>
            <a:r>
              <a:rPr i="0"/>
              <a:t> de como hacer el trabajo.</a:t>
            </a:r>
            <a:endParaRPr i="0"/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      </a:t>
            </a:r>
            <a:r>
              <a:rPr>
                <a:solidFill>
                  <a:srgbClr val="FFFF00"/>
                </a:solidFill>
              </a:rPr>
              <a:t>ANCIANO</a:t>
            </a:r>
            <a:r>
              <a:t> – </a:t>
            </a:r>
            <a:r>
              <a:rPr u="sng"/>
              <a:t>1 Pedro 5:1</a:t>
            </a:r>
            <a:r>
              <a:t>  </a:t>
            </a:r>
            <a:r>
              <a:rPr i="1">
                <a:solidFill>
                  <a:srgbClr val="FFFF00"/>
                </a:solidFill>
              </a:rPr>
              <a:t>presbuteros</a:t>
            </a:r>
            <a:r>
              <a:t> </a:t>
            </a:r>
            <a:r>
              <a:rPr sz="2000"/>
              <a:t>(Strong’s G4245)</a:t>
            </a:r>
            <a:r>
              <a:t> </a:t>
            </a:r>
            <a:r>
              <a:rPr i="1"/>
              <a:t>“Anciano, mayor de edad”</a:t>
            </a:r>
            <a:endParaRPr i="1"/>
          </a:p>
          <a:p>
            <a:pPr>
              <a:defRPr sz="2400">
                <a:solidFill>
                  <a:srgbClr val="FFFFFF"/>
                </a:solidFill>
              </a:defRPr>
            </a:pPr>
            <a:r>
              <a:t>			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t> Describe la </a:t>
            </a:r>
            <a:r>
              <a:rPr u="sng"/>
              <a:t>madurez</a:t>
            </a:r>
            <a:r>
              <a:t> del corazón del hombre.</a:t>
            </a:r>
          </a:p>
          <a:p>
            <a:pPr>
              <a:defRPr sz="2400">
                <a:solidFill>
                  <a:srgbClr val="FFFF00"/>
                </a:solidFill>
              </a:defRPr>
            </a:pPr>
            <a:r>
              <a:t>       OBISPO</a:t>
            </a:r>
            <a:r>
              <a:rPr>
                <a:solidFill>
                  <a:srgbClr val="FFFFFF"/>
                </a:solidFill>
              </a:rPr>
              <a:t> –  </a:t>
            </a:r>
            <a:r>
              <a:rPr u="sng">
                <a:solidFill>
                  <a:srgbClr val="FFFFFF"/>
                </a:solidFill>
              </a:rPr>
              <a:t>Hechos 20:28</a:t>
            </a:r>
            <a:r>
              <a:rPr>
                <a:solidFill>
                  <a:srgbClr val="FFFFFF"/>
                </a:solidFill>
              </a:rPr>
              <a:t>  </a:t>
            </a:r>
            <a:r>
              <a:rPr i="1"/>
              <a:t>episcopos</a:t>
            </a:r>
            <a:r>
              <a:rPr>
                <a:solidFill>
                  <a:srgbClr val="FFFFFF"/>
                </a:solidFill>
              </a:rPr>
              <a:t> </a:t>
            </a:r>
            <a:r>
              <a:rPr sz="2000">
                <a:solidFill>
                  <a:srgbClr val="FFFFFF"/>
                </a:solidFill>
              </a:rPr>
              <a:t>(Strong’s G1985)</a:t>
            </a:r>
            <a:r>
              <a:rPr>
                <a:solidFill>
                  <a:srgbClr val="FFFFFF"/>
                </a:solidFill>
              </a:rPr>
              <a:t> </a:t>
            </a:r>
            <a:r>
              <a:rPr i="1">
                <a:solidFill>
                  <a:srgbClr val="FFFFFF"/>
                </a:solidFill>
              </a:rPr>
              <a:t>“Supervisor, vigilante”</a:t>
            </a:r>
            <a:endParaRPr i="1">
              <a:solidFill>
                <a:srgbClr val="FFFFFF"/>
              </a:solidFill>
            </a:endParaRPr>
          </a:p>
          <a:p>
            <a:pPr>
              <a:defRPr i="1" sz="2400">
                <a:solidFill>
                  <a:srgbClr val="FFFFFF"/>
                </a:solidFill>
              </a:defRPr>
            </a:pPr>
            <a:r>
              <a:t>			</a:t>
            </a:r>
            <a:r>
              <a:rPr i="0"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i="0"/>
              <a:t> Describe la </a:t>
            </a:r>
            <a:r>
              <a:rPr i="0" u="sng"/>
              <a:t>manera</a:t>
            </a:r>
            <a:r>
              <a:rPr i="0"/>
              <a:t> de acercarnos al trabajo.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24"/>
          <p:cNvSpPr/>
          <p:nvPr/>
        </p:nvSpPr>
        <p:spPr>
          <a:xfrm>
            <a:off x="-2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410" t="0" r="5473" b="0"/>
          <a:stretch>
            <a:fillRect/>
          </a:stretch>
        </p:blipFill>
        <p:spPr>
          <a:xfrm>
            <a:off x="1" y="10"/>
            <a:ext cx="9518072" cy="685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ctangle 25"/>
          <p:cNvSpPr/>
          <p:nvPr/>
        </p:nvSpPr>
        <p:spPr>
          <a:xfrm flipH="1">
            <a:off x="5125018" y="0"/>
            <a:ext cx="7066979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7000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Title 1"/>
          <p:cNvSpPr txBox="1"/>
          <p:nvPr>
            <p:ph type="ctrTitle"/>
          </p:nvPr>
        </p:nvSpPr>
        <p:spPr>
          <a:xfrm>
            <a:off x="4561416" y="416875"/>
            <a:ext cx="7397750" cy="1938991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</p:spPr>
        <p:txBody>
          <a:bodyPr/>
          <a:lstStyle>
            <a:lvl1pPr algn="l">
              <a:defRPr sz="6600">
                <a:solidFill>
                  <a:srgbClr val="00B0F0"/>
                </a:solidFill>
                <a:latin typeface="AgencyFB"/>
                <a:ea typeface="AgencyFB"/>
                <a:cs typeface="AgencyFB"/>
                <a:sym typeface="AgencyFB"/>
              </a:defRPr>
            </a:lvl1pPr>
          </a:lstStyle>
          <a:p>
            <a:pPr/>
            <a:r>
              <a:t>Desafíos del Pastorado</a:t>
            </a:r>
          </a:p>
        </p:txBody>
      </p:sp>
      <p:sp>
        <p:nvSpPr>
          <p:cNvPr id="111" name="TextBox 7"/>
          <p:cNvSpPr txBox="1"/>
          <p:nvPr/>
        </p:nvSpPr>
        <p:spPr>
          <a:xfrm>
            <a:off x="4107081" y="3428999"/>
            <a:ext cx="7806365" cy="22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200"/>
            </a:pPr>
            <a:r>
              <a:t>H</a:t>
            </a:r>
            <a:r>
              <a:rPr sz="2600"/>
              <a:t>ECHOS 20:28 RV60</a:t>
            </a:r>
            <a:endParaRPr sz="2600"/>
          </a:p>
          <a:p>
            <a:pPr algn="ctr">
              <a:defRPr i="1" sz="2600"/>
            </a:pPr>
            <a:r>
              <a:t>Por tanto, mirad por vosotros, y por todo el rebaño</a:t>
            </a:r>
          </a:p>
          <a:p>
            <a:pPr algn="ctr">
              <a:defRPr b="1" i="1" sz="26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en que </a:t>
            </a:r>
            <a:r>
              <a:rPr sz="3200" u="sng"/>
              <a:t>EL ESPÍRITU SANTO</a:t>
            </a:r>
            <a:r>
              <a:t> os ha puesto</a:t>
            </a:r>
            <a:r>
              <a:rPr b="0">
                <a:solidFill>
                  <a:srgbClr val="000000"/>
                </a:solidFill>
              </a:rPr>
              <a:t> </a:t>
            </a:r>
            <a:endParaRPr b="0">
              <a:solidFill>
                <a:srgbClr val="000000"/>
              </a:solidFill>
            </a:endParaRPr>
          </a:p>
          <a:p>
            <a:pPr algn="ctr">
              <a:defRPr i="1" sz="2600"/>
            </a:pPr>
            <a:r>
              <a:t>por obispos,  para apacentar la iglesia del Señor, </a:t>
            </a:r>
          </a:p>
          <a:p>
            <a:pPr algn="ctr">
              <a:defRPr i="1" sz="2600"/>
            </a:pPr>
            <a:r>
              <a:t>la cual él ganó por su propia sangre.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13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6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8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" name="TextBox 3"/>
          <p:cNvGrpSpPr/>
          <p:nvPr/>
        </p:nvGrpSpPr>
        <p:grpSpPr>
          <a:xfrm>
            <a:off x="6098" y="1370939"/>
            <a:ext cx="12185902" cy="1258621"/>
            <a:chOff x="0" y="0"/>
            <a:chExt cx="12185901" cy="1258619"/>
          </a:xfrm>
        </p:grpSpPr>
        <p:sp>
          <p:nvSpPr>
            <p:cNvPr id="119" name="Rectangle"/>
            <p:cNvSpPr/>
            <p:nvPr/>
          </p:nvSpPr>
          <p:spPr>
            <a:xfrm>
              <a:off x="0" y="0"/>
              <a:ext cx="12185902" cy="125862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120" name="I. Desafíos en El Llamado Pastoral"/>
            <p:cNvSpPr txBox="1"/>
            <p:nvPr/>
          </p:nvSpPr>
          <p:spPr>
            <a:xfrm>
              <a:off x="45720" y="219989"/>
              <a:ext cx="12094462" cy="818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sz="6000">
                  <a:solidFill>
                    <a:srgbClr val="00B0F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gencyFB"/>
                  <a:ea typeface="AgencyFB"/>
                  <a:cs typeface="AgencyFB"/>
                  <a:sym typeface="AgencyFB"/>
                </a:defRPr>
              </a:pPr>
              <a:r>
                <a:t>I. Desafíos en </a:t>
              </a:r>
              <a:r>
                <a:rPr u="sng">
                  <a:solidFill>
                    <a:srgbClr val="FFFFFF"/>
                  </a:solidFill>
                </a:rPr>
                <a:t>El Llamado</a:t>
              </a:r>
              <a:r>
                <a:t> Pastoral</a:t>
              </a:r>
            </a:p>
          </p:txBody>
        </p:sp>
      </p:grpSp>
      <p:sp>
        <p:nvSpPr>
          <p:cNvPr id="122" name="TextBox 6"/>
          <p:cNvSpPr txBox="1"/>
          <p:nvPr/>
        </p:nvSpPr>
        <p:spPr>
          <a:xfrm>
            <a:off x="4435767" y="3223291"/>
            <a:ext cx="7211061" cy="17297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 sz="36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Palabra fiel: </a:t>
            </a:r>
            <a:r>
              <a:rPr>
                <a:solidFill>
                  <a:srgbClr val="FFFF00"/>
                </a:solidFill>
              </a:rPr>
              <a:t>Si alguno </a:t>
            </a:r>
            <a:r>
              <a:rPr u="sng">
                <a:solidFill>
                  <a:srgbClr val="FFFF00"/>
                </a:solidFill>
              </a:rPr>
              <a:t>ANHELA</a:t>
            </a:r>
            <a:r>
              <a:t> obispado, </a:t>
            </a:r>
            <a:r>
              <a:rPr>
                <a:solidFill>
                  <a:srgbClr val="FFFF00"/>
                </a:solidFill>
              </a:rPr>
              <a:t>buena obra desea</a:t>
            </a:r>
            <a:r>
              <a:t>.</a:t>
            </a:r>
          </a:p>
          <a:p>
            <a:pPr algn="ctr">
              <a:defRPr i="1" sz="36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1 Timoteo 3:1 RV60</a:t>
            </a:r>
          </a:p>
        </p:txBody>
      </p:sp>
      <p:sp>
        <p:nvSpPr>
          <p:cNvPr id="123" name="TextBox 7"/>
          <p:cNvSpPr txBox="1"/>
          <p:nvPr/>
        </p:nvSpPr>
        <p:spPr>
          <a:xfrm>
            <a:off x="600886" y="2986791"/>
            <a:ext cx="3138694" cy="1945641"/>
          </a:xfrm>
          <a:prstGeom prst="rect">
            <a:avLst/>
          </a:prstGeom>
          <a:ln w="12700"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Filipenses 2:13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Efesios 4:11-12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Corintios 12:14-15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Salmo 37:3-5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Corintios 9:16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25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6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8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30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extBox 10"/>
          <p:cNvSpPr txBox="1"/>
          <p:nvPr/>
        </p:nvSpPr>
        <p:spPr>
          <a:xfrm>
            <a:off x="759494" y="453407"/>
            <a:ext cx="11030652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4000">
                <a:solidFill>
                  <a:srgbClr val="00B0F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I. Desafíos en el Llamado (cont.)</a:t>
            </a:r>
          </a:p>
        </p:txBody>
      </p:sp>
      <p:grpSp>
        <p:nvGrpSpPr>
          <p:cNvPr id="134" name="TextBox 11"/>
          <p:cNvGrpSpPr/>
          <p:nvPr/>
        </p:nvGrpSpPr>
        <p:grpSpPr>
          <a:xfrm>
            <a:off x="672439" y="1229095"/>
            <a:ext cx="10847121" cy="5332023"/>
            <a:chOff x="0" y="0"/>
            <a:chExt cx="10847119" cy="5332021"/>
          </a:xfrm>
        </p:grpSpPr>
        <p:sp>
          <p:nvSpPr>
            <p:cNvPr id="132" name="Rectangle"/>
            <p:cNvSpPr/>
            <p:nvPr/>
          </p:nvSpPr>
          <p:spPr>
            <a:xfrm>
              <a:off x="-1" y="-1"/>
              <a:ext cx="10847121" cy="5332023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33" name="He aquí, por tercera vez estoy preparado para…"/>
            <p:cNvSpPr txBox="1"/>
            <p:nvPr/>
          </p:nvSpPr>
          <p:spPr>
            <a:xfrm>
              <a:off x="45719" y="99737"/>
              <a:ext cx="10755681" cy="5132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He aquí, por tercera vez estoy preparado para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ir a vosotros; y no os seré gravoso,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porque </a:t>
              </a:r>
              <a:r>
                <a:rPr>
                  <a:solidFill>
                    <a:srgbClr val="FFFF00"/>
                  </a:solidFill>
                </a:rPr>
                <a:t>NO BUSCO LO VUESTRO, SINO </a:t>
              </a:r>
              <a:r>
                <a:rPr sz="3600" u="sng">
                  <a:solidFill>
                    <a:srgbClr val="FFFF00"/>
                  </a:solidFill>
                </a:rPr>
                <a:t>A VOSOTROS</a:t>
              </a:r>
              <a:r>
                <a:t>,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pues no deben atesorar los hijos para los padres,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sino los padres para los hijos.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15 Y yo con el mayor placer gastaré lo mío, y aun yo mismo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me gastaré del todo por amor de vuestras almas,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AUNQUE AMÁNDOOS MÁS, SEA AMADO MENOS</a:t>
              </a:r>
              <a:r>
                <a:rPr>
                  <a:solidFill>
                    <a:srgbClr val="FFFFFF"/>
                  </a:solidFill>
                </a:rPr>
                <a:t>.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2 Corintios 12:14-15 RVR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36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8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41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4" name="TextBox 3"/>
          <p:cNvGrpSpPr/>
          <p:nvPr/>
        </p:nvGrpSpPr>
        <p:grpSpPr>
          <a:xfrm>
            <a:off x="6098" y="1370939"/>
            <a:ext cx="12185902" cy="1258621"/>
            <a:chOff x="0" y="0"/>
            <a:chExt cx="12185901" cy="1258619"/>
          </a:xfrm>
        </p:grpSpPr>
        <p:sp>
          <p:nvSpPr>
            <p:cNvPr id="142" name="Rectangle"/>
            <p:cNvSpPr/>
            <p:nvPr/>
          </p:nvSpPr>
          <p:spPr>
            <a:xfrm>
              <a:off x="0" y="0"/>
              <a:ext cx="12185902" cy="125862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143" name="II. Desafíos en El Carácter Pastoral"/>
            <p:cNvSpPr txBox="1"/>
            <p:nvPr/>
          </p:nvSpPr>
          <p:spPr>
            <a:xfrm>
              <a:off x="45720" y="219989"/>
              <a:ext cx="12094462" cy="818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sz="6000">
                  <a:solidFill>
                    <a:srgbClr val="00B0F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gencyFB"/>
                  <a:ea typeface="AgencyFB"/>
                  <a:cs typeface="AgencyFB"/>
                  <a:sym typeface="AgencyFB"/>
                </a:defRPr>
              </a:pPr>
              <a:r>
                <a:t>II. Desafíos en </a:t>
              </a:r>
              <a:r>
                <a:rPr u="sng">
                  <a:solidFill>
                    <a:srgbClr val="FFFFFF"/>
                  </a:solidFill>
                </a:rPr>
                <a:t>El</a:t>
              </a:r>
              <a:r>
                <a:rPr u="sng">
                  <a:solidFill>
                    <a:srgbClr val="FFFFFF"/>
                  </a:solidFill>
                </a:rPr>
                <a:t> </a:t>
              </a:r>
              <a:r>
                <a:rPr u="sng">
                  <a:solidFill>
                    <a:srgbClr val="FFFFFF"/>
                  </a:solidFill>
                </a:rPr>
                <a:t>Carácter</a:t>
              </a:r>
              <a:r>
                <a:t> Pastoral</a:t>
              </a:r>
            </a:p>
          </p:txBody>
        </p:sp>
      </p:grpSp>
      <p:sp>
        <p:nvSpPr>
          <p:cNvPr id="145" name="TextBox 2"/>
          <p:cNvSpPr txBox="1"/>
          <p:nvPr/>
        </p:nvSpPr>
        <p:spPr>
          <a:xfrm>
            <a:off x="4609160" y="2938767"/>
            <a:ext cx="6778665" cy="28219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 sz="36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y os daré pastores </a:t>
            </a:r>
            <a:r>
              <a:rPr>
                <a:solidFill>
                  <a:srgbClr val="FFFF00"/>
                </a:solidFill>
              </a:rPr>
              <a:t>según </a:t>
            </a:r>
            <a:endParaRPr>
              <a:solidFill>
                <a:srgbClr val="FFFF00"/>
              </a:solidFill>
            </a:endParaRPr>
          </a:p>
          <a:p>
            <a:pPr algn="ctr">
              <a:defRPr i="1" sz="3600">
                <a:solidFill>
                  <a:srgbClr val="FFFF00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MI CORAZÓN</a:t>
            </a:r>
            <a:r>
              <a:rPr>
                <a:solidFill>
                  <a:srgbClr val="FFFFFF"/>
                </a:solidFill>
              </a:rPr>
              <a:t>, que os apacienten con ciencia y con inteligencia.</a:t>
            </a:r>
            <a:endParaRPr>
              <a:solidFill>
                <a:srgbClr val="FFFFFF"/>
              </a:solidFill>
            </a:endParaRPr>
          </a:p>
          <a:p>
            <a:pPr algn="ctr">
              <a:defRPr i="1" sz="36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Jeremías 3:15 RV60</a:t>
            </a:r>
          </a:p>
        </p:txBody>
      </p:sp>
      <p:sp>
        <p:nvSpPr>
          <p:cNvPr id="146" name="TextBox 7"/>
          <p:cNvSpPr txBox="1"/>
          <p:nvPr/>
        </p:nvSpPr>
        <p:spPr>
          <a:xfrm>
            <a:off x="600885" y="2986791"/>
            <a:ext cx="3138694" cy="2682241"/>
          </a:xfrm>
          <a:prstGeom prst="rect">
            <a:avLst/>
          </a:prstGeom>
          <a:ln w="12700"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Timoteo 3:1-13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Isaías 11:2-3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Pedro 5:2-4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Filipenses 4:9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Corintios 2:15-17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Ezequiel 34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Santiago 3:1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48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9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0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1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53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TextBox 3"/>
          <p:cNvGrpSpPr/>
          <p:nvPr/>
        </p:nvGrpSpPr>
        <p:grpSpPr>
          <a:xfrm>
            <a:off x="672439" y="1454726"/>
            <a:ext cx="10847121" cy="4949865"/>
            <a:chOff x="0" y="0"/>
            <a:chExt cx="10847119" cy="4949864"/>
          </a:xfrm>
        </p:grpSpPr>
        <p:sp>
          <p:nvSpPr>
            <p:cNvPr id="154" name="Rectangle"/>
            <p:cNvSpPr/>
            <p:nvPr/>
          </p:nvSpPr>
          <p:spPr>
            <a:xfrm>
              <a:off x="-1" y="0"/>
              <a:ext cx="10847121" cy="4949865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55" name="Y REPOSARÁ SOBRE ÉL EL ESPÍRITU DE JEHOVÁ;…"/>
            <p:cNvSpPr txBox="1"/>
            <p:nvPr/>
          </p:nvSpPr>
          <p:spPr>
            <a:xfrm>
              <a:off x="45719" y="734159"/>
              <a:ext cx="10755681" cy="3481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i="1" sz="3200">
                  <a:solidFill>
                    <a:srgbClr val="FFFF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Y </a:t>
              </a:r>
              <a:r>
                <a:rPr sz="4000" u="sng"/>
                <a:t>REPOSARÁ SOBRE ÉL</a:t>
              </a:r>
              <a:r>
                <a:t> EL ESPÍRITU DE JEHOVÁ</a:t>
              </a:r>
              <a:r>
                <a:rPr>
                  <a:solidFill>
                    <a:srgbClr val="FFFFFF"/>
                  </a:solidFill>
                </a:rPr>
                <a:t>;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espíritu de sabiduría y de inteligencia,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espíritu de consejo y de poder,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espíritu de conocimiento y de temor de Jehová. 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3 Y le hará entender diligente en el temor de Jehová...</a:t>
              </a:r>
            </a:p>
            <a:p>
              <a:pPr algn="ctr">
                <a:spcBef>
                  <a:spcPts val="600"/>
                </a:spcBef>
                <a:defRPr i="1" sz="32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r>
                <a:t>Isaías 11:2-3 RVR</a:t>
              </a:r>
            </a:p>
          </p:txBody>
        </p:sp>
      </p:grpSp>
      <p:sp>
        <p:nvSpPr>
          <p:cNvPr id="157" name="TextBox 10"/>
          <p:cNvSpPr txBox="1"/>
          <p:nvPr/>
        </p:nvSpPr>
        <p:spPr>
          <a:xfrm>
            <a:off x="759494" y="453407"/>
            <a:ext cx="11030652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4000">
                <a:solidFill>
                  <a:srgbClr val="00B0F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II. Desafíos en el Carácter (cont.)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9"/>
          <p:cNvGrpSpPr/>
          <p:nvPr/>
        </p:nvGrpSpPr>
        <p:grpSpPr>
          <a:xfrm>
            <a:off x="-1" y="-7623"/>
            <a:ext cx="12192002" cy="6894988"/>
            <a:chOff x="0" y="0"/>
            <a:chExt cx="12192000" cy="6894986"/>
          </a:xfrm>
        </p:grpSpPr>
        <p:sp>
          <p:nvSpPr>
            <p:cNvPr id="159" name="Rectangle 20"/>
            <p:cNvSpPr/>
            <p:nvPr/>
          </p:nvSpPr>
          <p:spPr>
            <a:xfrm rot="10800000">
              <a:off x="0" y="1"/>
              <a:ext cx="12192000" cy="6887365"/>
            </a:xfrm>
            <a:prstGeom prst="rect">
              <a:avLst/>
            </a:prstGeom>
            <a:gradFill flip="none" rotWithShape="1"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" name="Rectangle 21"/>
            <p:cNvSpPr/>
            <p:nvPr/>
          </p:nvSpPr>
          <p:spPr>
            <a:xfrm>
              <a:off x="398" y="7621"/>
              <a:ext cx="8216920" cy="6887366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79000"/>
                  </a:srgbClr>
                </a:gs>
                <a:gs pos="40000">
                  <a:srgbClr val="D86ECC">
                    <a:alpha val="0"/>
                  </a:srgbClr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Rectangle 22"/>
            <p:cNvSpPr/>
            <p:nvPr/>
          </p:nvSpPr>
          <p:spPr>
            <a:xfrm>
              <a:off x="3739978" y="-1"/>
              <a:ext cx="8451624" cy="6887369"/>
            </a:xfrm>
            <a:prstGeom prst="rect">
              <a:avLst/>
            </a:prstGeom>
            <a:gradFill flip="none" rotWithShape="1">
              <a:gsLst>
                <a:gs pos="0">
                  <a:srgbClr val="78206E">
                    <a:alpha val="67000"/>
                  </a:srgb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2" name="Rectangle 23"/>
            <p:cNvSpPr/>
            <p:nvPr/>
          </p:nvSpPr>
          <p:spPr>
            <a:xfrm rot="10800000">
              <a:off x="9127281" y="14682"/>
              <a:ext cx="3064321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64" name="Content Placeholder 14" descr="Content Placeholder 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rcRect l="0" t="0" r="0" b="15369"/>
          <a:stretch>
            <a:fillRect/>
          </a:stretch>
        </p:blipFill>
        <p:spPr>
          <a:xfrm>
            <a:off x="19" y="-7624"/>
            <a:ext cx="12191982" cy="6887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TextBox 3"/>
          <p:cNvGrpSpPr/>
          <p:nvPr/>
        </p:nvGrpSpPr>
        <p:grpSpPr>
          <a:xfrm>
            <a:off x="6098" y="1370939"/>
            <a:ext cx="12185902" cy="1258621"/>
            <a:chOff x="0" y="0"/>
            <a:chExt cx="12185901" cy="1258619"/>
          </a:xfrm>
        </p:grpSpPr>
        <p:sp>
          <p:nvSpPr>
            <p:cNvPr id="165" name="Rectangle"/>
            <p:cNvSpPr/>
            <p:nvPr/>
          </p:nvSpPr>
          <p:spPr>
            <a:xfrm>
              <a:off x="0" y="0"/>
              <a:ext cx="12185902" cy="125862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600"/>
                </a:spcBef>
              </a:pPr>
            </a:p>
          </p:txBody>
        </p:sp>
        <p:sp>
          <p:nvSpPr>
            <p:cNvPr id="166" name="III. Desafíos en La Capacidad Pastoral"/>
            <p:cNvSpPr txBox="1"/>
            <p:nvPr/>
          </p:nvSpPr>
          <p:spPr>
            <a:xfrm>
              <a:off x="45720" y="219989"/>
              <a:ext cx="12094462" cy="818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600"/>
                </a:spcBef>
                <a:defRPr sz="6000">
                  <a:solidFill>
                    <a:srgbClr val="00B0F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AgencyFB"/>
                  <a:ea typeface="AgencyFB"/>
                  <a:cs typeface="AgencyFB"/>
                  <a:sym typeface="AgencyFB"/>
                </a:defRPr>
              </a:pPr>
              <a:r>
                <a:t>III. Desafíos en</a:t>
              </a:r>
              <a:r>
                <a:t> </a:t>
              </a:r>
              <a:r>
                <a:rPr u="sng">
                  <a:solidFill>
                    <a:srgbClr val="FFFFFF"/>
                  </a:solidFill>
                </a:rPr>
                <a:t>La </a:t>
              </a:r>
              <a:r>
                <a:rPr u="sng">
                  <a:solidFill>
                    <a:srgbClr val="FFFFFF"/>
                  </a:solidFill>
                </a:rPr>
                <a:t>Capacidad</a:t>
              </a:r>
              <a:r>
                <a:t> Pastoral</a:t>
              </a:r>
            </a:p>
          </p:txBody>
        </p:sp>
      </p:grpSp>
      <p:sp>
        <p:nvSpPr>
          <p:cNvPr id="168" name="TextBox 2"/>
          <p:cNvSpPr txBox="1"/>
          <p:nvPr/>
        </p:nvSpPr>
        <p:spPr>
          <a:xfrm>
            <a:off x="4016774" y="2925184"/>
            <a:ext cx="7734326" cy="33680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50800" dir="5400000">
              <a:srgbClr val="000000">
                <a:alpha val="99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i="1" sz="36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no que seamos competentes por nosotros mismos para pensar algo como de nosotros mismos, sino que </a:t>
            </a:r>
            <a:r>
              <a:rPr>
                <a:solidFill>
                  <a:srgbClr val="FFFF00"/>
                </a:solidFill>
              </a:rPr>
              <a:t>nuestra competencia PROVIENE DE DIOS,</a:t>
            </a:r>
            <a:endParaRPr>
              <a:solidFill>
                <a:srgbClr val="FFFF00"/>
              </a:solidFill>
            </a:endParaRPr>
          </a:p>
          <a:p>
            <a:pPr algn="ctr">
              <a:defRPr i="1" sz="3600">
                <a:solidFill>
                  <a:srgbClr val="FFFFFF"/>
                </a:solidFill>
                <a:latin typeface="Aptos Narrow"/>
                <a:ea typeface="Aptos Narrow"/>
                <a:cs typeface="Aptos Narrow"/>
                <a:sym typeface="Aptos Narrow"/>
              </a:defRPr>
            </a:pPr>
            <a:r>
              <a:t>2 Corintios 3:5 RV60</a:t>
            </a:r>
          </a:p>
        </p:txBody>
      </p:sp>
      <p:sp>
        <p:nvSpPr>
          <p:cNvPr id="169" name="TextBox 5"/>
          <p:cNvSpPr txBox="1"/>
          <p:nvPr/>
        </p:nvSpPr>
        <p:spPr>
          <a:xfrm>
            <a:off x="600885" y="2986791"/>
            <a:ext cx="2992921" cy="2682241"/>
          </a:xfrm>
          <a:prstGeom prst="rect">
            <a:avLst/>
          </a:prstGeom>
          <a:ln w="12700"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Timoteo 3:10-15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Tito 1:5-9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Hechos 20:25-29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Timoteo 2:23-26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1 Pedro 3:15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2 Timoteo 2:15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Proverbios 27:23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ptos"/>
            <a:ea typeface="Aptos"/>
            <a:cs typeface="Apto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ptos"/>
            <a:ea typeface="Aptos"/>
            <a:cs typeface="Apto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ptos"/>
            <a:ea typeface="Aptos"/>
            <a:cs typeface="Apto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ptos"/>
            <a:ea typeface="Aptos"/>
            <a:cs typeface="Apto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