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311708" y="744574"/>
            <a:ext cx="8520601" cy="2052601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311699" y="2834125"/>
            <a:ext cx="8520602" cy="7926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Body Level One…"/>
          <p:cNvSpPr txBox="1"/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Title Text</a:t>
            </a:r>
          </a:p>
        </p:txBody>
      </p:sp>
      <p:sp>
        <p:nvSpPr>
          <p:cNvPr id="2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9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8" name="Body Level One…"/>
          <p:cNvSpPr txBox="1"/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Text"/>
          <p:cNvSpPr txBox="1"/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Title Text</a:t>
            </a:r>
          </a:p>
        </p:txBody>
      </p:sp>
      <p:sp>
        <p:nvSpPr>
          <p:cNvPr id="56" name="Body Level One…"/>
          <p:cNvSpPr txBox="1"/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Title Text"/>
          <p:cNvSpPr txBox="1"/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Title Text</a:t>
            </a:r>
          </a:p>
        </p:txBody>
      </p:sp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Title Text"/>
          <p:cNvSpPr txBox="1"/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Title Text</a:t>
            </a:r>
          </a:p>
        </p:txBody>
      </p:sp>
      <p:sp>
        <p:nvSpPr>
          <p:cNvPr id="74" name="Body Level One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ody Level One…"/>
          <p:cNvSpPr txBox="1"/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684345" y="4700819"/>
            <a:ext cx="336814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 fontScale="100000" lnSpcReduction="0"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Morales.jpg" descr="Morales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ln w="12700">
            <a:miter lim="400000"/>
          </a:ln>
        </p:spPr>
      </p:pic>
      <p:sp>
        <p:nvSpPr>
          <p:cNvPr id="110" name="Google Shape;54;p13"/>
          <p:cNvSpPr txBox="1"/>
          <p:nvPr>
            <p:ph type="ctrTitle"/>
          </p:nvPr>
        </p:nvSpPr>
        <p:spPr>
          <a:xfrm>
            <a:off x="2566537" y="1142231"/>
            <a:ext cx="5988222" cy="2583079"/>
          </a:xfrm>
          <a:prstGeom prst="rect">
            <a:avLst/>
          </a:prstGeom>
        </p:spPr>
        <p:txBody>
          <a:bodyPr/>
          <a:lstStyle>
            <a:lvl1pPr>
              <a:defRPr b="1" sz="3800">
                <a:solidFill>
                  <a:srgbClr val="FFFFFF"/>
                </a:solidFill>
              </a:defRPr>
            </a:lvl1pPr>
          </a:lstStyle>
          <a:p>
            <a:pPr/>
            <a:r>
              <a:t>Cómo Establecer un Ministerio de Alabanza y Adoración que Honra a Dios y Sirva a la Iglesia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08;p22"/>
          <p:cNvSpPr txBox="1"/>
          <p:nvPr>
            <p:ph type="title"/>
          </p:nvPr>
        </p:nvSpPr>
        <p:spPr>
          <a:xfrm>
            <a:off x="311699" y="5816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Paso 4: Comenzar el Entrenamiento</a:t>
            </a:r>
          </a:p>
        </p:txBody>
      </p:sp>
      <p:sp>
        <p:nvSpPr>
          <p:cNvPr id="137" name="Google Shape;109;p22"/>
          <p:cNvSpPr txBox="1"/>
          <p:nvPr>
            <p:ph type="body" idx="1"/>
          </p:nvPr>
        </p:nvSpPr>
        <p:spPr>
          <a:xfrm>
            <a:off x="311699" y="1289124"/>
            <a:ext cx="8520602" cy="327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Desarrolle: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Vocalistas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Músicos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Equipo de sonido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Equipo multimedia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Futuros líderes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Un ministerio saludable siempre forma nuevas personas.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14;p23"/>
          <p:cNvSpPr txBox="1"/>
          <p:nvPr>
            <p:ph type="title"/>
          </p:nvPr>
        </p:nvSpPr>
        <p:spPr>
          <a:xfrm>
            <a:off x="311699" y="581674"/>
            <a:ext cx="8520602" cy="572702"/>
          </a:xfrm>
          <a:prstGeom prst="rect">
            <a:avLst/>
          </a:prstGeom>
        </p:spPr>
        <p:txBody>
          <a:bodyPr/>
          <a:lstStyle>
            <a:lvl1pPr defTabSz="768095">
              <a:defRPr b="1" sz="2688">
                <a:solidFill>
                  <a:srgbClr val="FFFFFF"/>
                </a:solidFill>
              </a:defRPr>
            </a:lvl1pPr>
          </a:lstStyle>
          <a:p>
            <a:pPr/>
            <a:r>
              <a:t>3. Requisitos para Formar Parte del Equipo</a:t>
            </a:r>
          </a:p>
        </p:txBody>
      </p:sp>
      <p:sp>
        <p:nvSpPr>
          <p:cNvPr id="140" name="Google Shape;115;p23"/>
          <p:cNvSpPr txBox="1"/>
          <p:nvPr>
            <p:ph type="body" idx="1"/>
          </p:nvPr>
        </p:nvSpPr>
        <p:spPr>
          <a:xfrm>
            <a:off x="311699" y="1289124"/>
            <a:ext cx="8520602" cy="327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Requisitos Espirituales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Haber nacido de nuevo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Vivir una vida cristiana consistente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Ser fiel en la iglesia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Tener corazón de siervo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Mantener la unidad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plataforma es un lugar de servicio, no de reconocimiento.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20;p24"/>
          <p:cNvSpPr txBox="1"/>
          <p:nvPr>
            <p:ph type="title"/>
          </p:nvPr>
        </p:nvSpPr>
        <p:spPr>
          <a:xfrm>
            <a:off x="311699" y="5816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Mantener la Unidad</a:t>
            </a:r>
          </a:p>
        </p:txBody>
      </p:sp>
      <p:sp>
        <p:nvSpPr>
          <p:cNvPr id="143" name="Google Shape;121;p24"/>
          <p:cNvSpPr txBox="1"/>
          <p:nvPr>
            <p:ph type="body" idx="1"/>
          </p:nvPr>
        </p:nvSpPr>
        <p:spPr>
          <a:xfrm>
            <a:off x="311699" y="1289124"/>
            <a:ext cx="8520602" cy="327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Evitar: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Chismes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Competencia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Divisiones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Orgullo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Salmo 133:1 </a:t>
            </a:r>
            <a:r>
              <a:rPr b="0"/>
              <a:t>- "¡Mirad cuán bueno y cuán delicioso es habitar los hermanos juntos en armonía!"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26;p25"/>
          <p:cNvSpPr txBox="1"/>
          <p:nvPr>
            <p:ph type="title"/>
          </p:nvPr>
        </p:nvSpPr>
        <p:spPr>
          <a:xfrm>
            <a:off x="311699" y="4166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Requisitos de Carácter</a:t>
            </a:r>
          </a:p>
        </p:txBody>
      </p:sp>
      <p:sp>
        <p:nvSpPr>
          <p:cNvPr id="146" name="Google Shape;127;p25"/>
          <p:cNvSpPr txBox="1"/>
          <p:nvPr>
            <p:ph type="body" idx="1"/>
          </p:nvPr>
        </p:nvSpPr>
        <p:spPr>
          <a:xfrm>
            <a:off x="311699" y="1124124"/>
            <a:ext cx="8520602" cy="360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Buscar personas que sean: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Humildes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Enseñables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Puntuales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Responsables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Respetuosas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Comprometidas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El talento puede desarrollarse; el carácter debe cultivarse.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32;p26"/>
          <p:cNvSpPr txBox="1"/>
          <p:nvPr>
            <p:ph type="title"/>
          </p:nvPr>
        </p:nvSpPr>
        <p:spPr>
          <a:xfrm>
            <a:off x="311699" y="4166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Requisitos Musicales</a:t>
            </a:r>
          </a:p>
        </p:txBody>
      </p:sp>
      <p:sp>
        <p:nvSpPr>
          <p:cNvPr id="149" name="Google Shape;133;p26"/>
          <p:cNvSpPr txBox="1"/>
          <p:nvPr>
            <p:ph type="body" sz="half" idx="1"/>
          </p:nvPr>
        </p:nvSpPr>
        <p:spPr>
          <a:xfrm>
            <a:off x="311699" y="1124124"/>
            <a:ext cx="4260302" cy="36027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Cantantes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Afinación adecuada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Aprender armonías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Buen manejo del micrófono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Seguir instrucciones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excelencia honra a Dios y sirve a las personas.</a:t>
            </a:r>
          </a:p>
        </p:txBody>
      </p:sp>
      <p:sp>
        <p:nvSpPr>
          <p:cNvPr id="150" name="Google Shape;134;p26"/>
          <p:cNvSpPr txBox="1"/>
          <p:nvPr/>
        </p:nvSpPr>
        <p:spPr>
          <a:xfrm>
            <a:off x="4571999" y="1124124"/>
            <a:ext cx="4260302" cy="360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defRPr b="1" sz="2300">
                <a:solidFill>
                  <a:srgbClr val="FFFFFF"/>
                </a:solidFill>
              </a:defRPr>
            </a:pPr>
            <a:r>
              <a:t>Músicos</a:t>
            </a:r>
          </a:p>
          <a:p>
            <a:pPr marL="457200" indent="-374650">
              <a:lnSpc>
                <a:spcPct val="115000"/>
              </a:lnSpc>
              <a:spcBef>
                <a:spcPts val="1200"/>
              </a:spcBef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Dominio básico del instrumento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Tocar en equipo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Seguir arreglos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Sensibilidad musical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39;p27"/>
          <p:cNvSpPr txBox="1"/>
          <p:nvPr>
            <p:ph type="title"/>
          </p:nvPr>
        </p:nvSpPr>
        <p:spPr>
          <a:xfrm>
            <a:off x="311699" y="5147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4. El Elemento Espiritual de la Adoración</a:t>
            </a:r>
          </a:p>
        </p:txBody>
      </p:sp>
      <p:sp>
        <p:nvSpPr>
          <p:cNvPr id="153" name="Google Shape;140;p27"/>
          <p:cNvSpPr txBox="1"/>
          <p:nvPr>
            <p:ph type="body" idx="1"/>
          </p:nvPr>
        </p:nvSpPr>
        <p:spPr>
          <a:xfrm>
            <a:off x="311699" y="1222224"/>
            <a:ext cx="8520602" cy="34065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Devoción Personal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Cada integrante debe mantener: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Oración diaria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Lectura bíblica diaria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Adoración personal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Una vida santa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adoración pública nace de la adoración privada.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45;p28"/>
          <p:cNvSpPr txBox="1"/>
          <p:nvPr>
            <p:ph type="title"/>
          </p:nvPr>
        </p:nvSpPr>
        <p:spPr>
          <a:xfrm>
            <a:off x="311699" y="5147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Sensibilidad al Espíritu Santo</a:t>
            </a:r>
          </a:p>
        </p:txBody>
      </p:sp>
      <p:sp>
        <p:nvSpPr>
          <p:cNvPr id="156" name="Google Shape;146;p28"/>
          <p:cNvSpPr txBox="1"/>
          <p:nvPr>
            <p:ph type="body" idx="1"/>
          </p:nvPr>
        </p:nvSpPr>
        <p:spPr>
          <a:xfrm>
            <a:off x="311699" y="1222224"/>
            <a:ext cx="8520602" cy="34065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El líder debe aprender a: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Seguir la planificación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Permanecer abierto a Dios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Reconocer momentos espirituales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Saber cuándo avanzar o esperar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sensibilidad espiritual se desarrolla mediante oración y experiencia.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1;p29"/>
          <p:cNvSpPr txBox="1"/>
          <p:nvPr>
            <p:ph type="title"/>
          </p:nvPr>
        </p:nvSpPr>
        <p:spPr>
          <a:xfrm>
            <a:off x="311699" y="100707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Comprensión de la Presencia de Dios</a:t>
            </a:r>
          </a:p>
        </p:txBody>
      </p:sp>
      <p:sp>
        <p:nvSpPr>
          <p:cNvPr id="159" name="Google Shape;152;p29"/>
          <p:cNvSpPr txBox="1"/>
          <p:nvPr>
            <p:ph type="body" idx="1"/>
          </p:nvPr>
        </p:nvSpPr>
        <p:spPr>
          <a:xfrm>
            <a:off x="311699" y="1714524"/>
            <a:ext cx="8520602" cy="24219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Enseñe al equipo: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Dios está presente en todo lugar.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La adoración nos ayuda a reconocer Su presencia.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No buscamos emociones; buscamos una conexión genuina con Dios.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57;p30"/>
          <p:cNvSpPr txBox="1"/>
          <p:nvPr>
            <p:ph type="title"/>
          </p:nvPr>
        </p:nvSpPr>
        <p:spPr>
          <a:xfrm>
            <a:off x="311699" y="7442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Autoridad Espiritual</a:t>
            </a:r>
          </a:p>
        </p:txBody>
      </p:sp>
      <p:sp>
        <p:nvSpPr>
          <p:cNvPr id="162" name="Google Shape;158;p30"/>
          <p:cNvSpPr txBox="1"/>
          <p:nvPr>
            <p:ph type="body" idx="1"/>
          </p:nvPr>
        </p:nvSpPr>
        <p:spPr>
          <a:xfrm>
            <a:off x="311699" y="1451724"/>
            <a:ext cx="8520602" cy="29475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Los líderes de adoración deben caminar en: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Pureza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Humildad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Oración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autoridad espiritual proviene de la relación con Dios, no del cargo.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3;p31"/>
          <p:cNvSpPr txBox="1"/>
          <p:nvPr>
            <p:ph type="title"/>
          </p:nvPr>
        </p:nvSpPr>
        <p:spPr>
          <a:xfrm>
            <a:off x="311699" y="5252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5. Prácticas del Ministerio de Adoración</a:t>
            </a:r>
          </a:p>
        </p:txBody>
      </p:sp>
      <p:sp>
        <p:nvSpPr>
          <p:cNvPr id="165" name="Google Shape;164;p31"/>
          <p:cNvSpPr txBox="1"/>
          <p:nvPr>
            <p:ph type="body" sz="half" idx="1"/>
          </p:nvPr>
        </p:nvSpPr>
        <p:spPr>
          <a:xfrm>
            <a:off x="311699" y="1232725"/>
            <a:ext cx="4260302" cy="33855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Ensayos Semanales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Cada ensayo debe incluir: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Oración - </a:t>
            </a:r>
            <a:r>
              <a:rPr b="0"/>
              <a:t>Comenzar siempre con oración.</a:t>
            </a:r>
          </a:p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Comunión del Equipo - </a:t>
            </a:r>
            <a:r>
              <a:rPr b="0"/>
              <a:t>Compartir necesidades y testimonios.</a:t>
            </a:r>
          </a:p>
        </p:txBody>
      </p:sp>
      <p:sp>
        <p:nvSpPr>
          <p:cNvPr id="166" name="Google Shape;165;p31"/>
          <p:cNvSpPr txBox="1"/>
          <p:nvPr/>
        </p:nvSpPr>
        <p:spPr>
          <a:xfrm>
            <a:off x="4571999" y="1232724"/>
            <a:ext cx="4260302" cy="29475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>
              <a:lnSpc>
                <a:spcPct val="115000"/>
              </a:lnSpc>
              <a:spcBef>
                <a:spcPts val="1400"/>
              </a:spcBef>
              <a:defRPr b="1" sz="2300">
                <a:solidFill>
                  <a:srgbClr val="FFFFFF"/>
                </a:solidFill>
              </a:defRPr>
            </a:pPr>
            <a:r>
              <a:t>Práctica Musical</a:t>
            </a:r>
          </a:p>
          <a:p>
            <a:pPr marL="457200" indent="-374650">
              <a:lnSpc>
                <a:spcPct val="115000"/>
              </a:lnSpc>
              <a:spcBef>
                <a:spcPts val="1200"/>
              </a:spcBef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Tonalidades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Transiciones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Arreglos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Finales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Dinámicas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60;p14"/>
          <p:cNvSpPr txBox="1"/>
          <p:nvPr>
            <p:ph type="title"/>
          </p:nvPr>
        </p:nvSpPr>
        <p:spPr>
          <a:xfrm>
            <a:off x="311699" y="54402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Textos Clave</a:t>
            </a:r>
          </a:p>
        </p:txBody>
      </p:sp>
      <p:sp>
        <p:nvSpPr>
          <p:cNvPr id="113" name="Google Shape;61;p14"/>
          <p:cNvSpPr txBox="1"/>
          <p:nvPr>
            <p:ph type="body" idx="1"/>
          </p:nvPr>
        </p:nvSpPr>
        <p:spPr>
          <a:xfrm>
            <a:off x="311699" y="1251475"/>
            <a:ext cx="8520602" cy="3348000"/>
          </a:xfrm>
          <a:prstGeom prst="rect">
            <a:avLst/>
          </a:prstGeom>
        </p:spPr>
        <p:txBody>
          <a:bodyPr/>
          <a:lstStyle/>
          <a:p>
            <a:pPr indent="-374650">
              <a:spcBef>
                <a:spcPts val="1400"/>
              </a:spcBef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Salmo 100:2 </a:t>
            </a:r>
            <a:r>
              <a:rPr b="0"/>
              <a:t>- "Servid a Jehová con alegría; venid ante su presencia con regocijo."</a:t>
            </a:r>
          </a:p>
          <a:p>
            <a:pPr indent="-374650"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Juan 4:23 </a:t>
            </a:r>
            <a:r>
              <a:rPr b="0"/>
              <a:t>- "Los verdaderos adoradores adorarán al Padre en espíritu y en verdad."</a:t>
            </a:r>
          </a:p>
          <a:p>
            <a:pPr indent="-374650"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Colosenses 3:16 </a:t>
            </a:r>
            <a:r>
              <a:rPr b="0"/>
              <a:t>- "La palabra de Cristo more en abundancia en vosotros... cantando con gracia."</a:t>
            </a:r>
          </a:p>
          <a:p>
            <a:pPr indent="-374650"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Salmo 150:3–5 </a:t>
            </a:r>
            <a:r>
              <a:rPr b="0"/>
              <a:t>- "Alabadle con sonido de bocina; alabadle con salterio y arpa..."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70;p32"/>
          <p:cNvSpPr txBox="1"/>
          <p:nvPr>
            <p:ph type="title"/>
          </p:nvPr>
        </p:nvSpPr>
        <p:spPr>
          <a:xfrm>
            <a:off x="311699" y="5746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Revisión del Orden del Servicio</a:t>
            </a:r>
          </a:p>
        </p:txBody>
      </p:sp>
      <p:sp>
        <p:nvSpPr>
          <p:cNvPr id="169" name="Google Shape;171;p32"/>
          <p:cNvSpPr txBox="1"/>
          <p:nvPr>
            <p:ph type="body" idx="1"/>
          </p:nvPr>
        </p:nvSpPr>
        <p:spPr>
          <a:xfrm>
            <a:off x="311699" y="1282074"/>
            <a:ext cx="8520602" cy="32868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Todos deben conocer: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Orden de canciones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Momentos especiales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Anuncios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Ofrenda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Tiempos de ministración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preparación evita distracciones.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6;p33"/>
          <p:cNvSpPr txBox="1"/>
          <p:nvPr>
            <p:ph type="title"/>
          </p:nvPr>
        </p:nvSpPr>
        <p:spPr>
          <a:xfrm>
            <a:off x="311699" y="3913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6. Preparación para el Servicio</a:t>
            </a:r>
          </a:p>
        </p:txBody>
      </p:sp>
      <p:sp>
        <p:nvSpPr>
          <p:cNvPr id="172" name="Google Shape;177;p33"/>
          <p:cNvSpPr txBox="1"/>
          <p:nvPr>
            <p:ph type="body" idx="1"/>
          </p:nvPr>
        </p:nvSpPr>
        <p:spPr>
          <a:xfrm>
            <a:off x="311699" y="1098774"/>
            <a:ext cx="8520602" cy="36534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Antes del servicio: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Llegar temprano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Orar juntos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Revisar instrumentos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Probar micrófonos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Repasar transiciones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Buscar la dirección de Dios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Nunca se debe subir a la plataforma sin preparación.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82;p34"/>
          <p:cNvSpPr txBox="1"/>
          <p:nvPr>
            <p:ph type="title"/>
          </p:nvPr>
        </p:nvSpPr>
        <p:spPr>
          <a:xfrm>
            <a:off x="311699" y="1010975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Selección de Canciones</a:t>
            </a:r>
          </a:p>
        </p:txBody>
      </p:sp>
      <p:sp>
        <p:nvSpPr>
          <p:cNvPr id="175" name="Google Shape;183;p34"/>
          <p:cNvSpPr txBox="1"/>
          <p:nvPr>
            <p:ph type="body" idx="1"/>
          </p:nvPr>
        </p:nvSpPr>
        <p:spPr>
          <a:xfrm>
            <a:off x="311699" y="1718424"/>
            <a:ext cx="8520602" cy="24141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Las canciones deben ser: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Bíblicamente correctas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Centradas en Cristo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Congregacionales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Apropiadas para la iglesia local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88;p35"/>
          <p:cNvSpPr txBox="1"/>
          <p:nvPr>
            <p:ph type="title"/>
          </p:nvPr>
        </p:nvSpPr>
        <p:spPr>
          <a:xfrm>
            <a:off x="311699" y="3742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Planificación del Flujo de Adoración</a:t>
            </a:r>
          </a:p>
        </p:txBody>
      </p:sp>
      <p:sp>
        <p:nvSpPr>
          <p:cNvPr id="178" name="Google Shape;189;p35"/>
          <p:cNvSpPr txBox="1"/>
          <p:nvPr>
            <p:ph type="body" idx="1"/>
          </p:nvPr>
        </p:nvSpPr>
        <p:spPr>
          <a:xfrm>
            <a:off x="311699" y="1081674"/>
            <a:ext cx="8520602" cy="36876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Una secuencia común: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Celebración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Acción de Gracias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Alabanza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Adoración</a:t>
            </a:r>
          </a:p>
          <a:p>
            <a:pPr indent="-374650">
              <a:buClr>
                <a:srgbClr val="FFFFFF"/>
              </a:buClr>
              <a:buSzPts val="2300"/>
              <a:buFontTx/>
              <a:buAutoNum type="arabicPeriod" startAt="1"/>
              <a:defRPr sz="2300">
                <a:solidFill>
                  <a:srgbClr val="FFFFFF"/>
                </a:solidFill>
              </a:defRPr>
            </a:pPr>
            <a:r>
              <a:t>Ministración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Una progresión intencional ayuda a la congregación a participar.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94;p36"/>
          <p:cNvSpPr txBox="1"/>
          <p:nvPr>
            <p:ph type="title"/>
          </p:nvPr>
        </p:nvSpPr>
        <p:spPr>
          <a:xfrm>
            <a:off x="311699" y="5318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7. Capacitación de Líderes de Adoración</a:t>
            </a:r>
          </a:p>
        </p:txBody>
      </p:sp>
      <p:sp>
        <p:nvSpPr>
          <p:cNvPr id="181" name="Google Shape;195;p36"/>
          <p:cNvSpPr txBox="1"/>
          <p:nvPr>
            <p:ph type="body" idx="1"/>
          </p:nvPr>
        </p:nvSpPr>
        <p:spPr>
          <a:xfrm>
            <a:off x="311699" y="1239325"/>
            <a:ext cx="8520602" cy="33723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Formación Teológica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Deben comprender: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El Evangelio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La adoración en las Escrituras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La obra del Espíritu Santo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El liderazgo en la iglesia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Una teología sana produce una adoración saludable.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200;p37"/>
          <p:cNvSpPr txBox="1"/>
          <p:nvPr>
            <p:ph type="title"/>
          </p:nvPr>
        </p:nvSpPr>
        <p:spPr>
          <a:xfrm>
            <a:off x="311699" y="80757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Desarrollo del Líder</a:t>
            </a:r>
          </a:p>
        </p:txBody>
      </p:sp>
      <p:sp>
        <p:nvSpPr>
          <p:cNvPr id="184" name="Google Shape;201;p37"/>
          <p:cNvSpPr txBox="1"/>
          <p:nvPr>
            <p:ph type="body" sz="half" idx="1"/>
          </p:nvPr>
        </p:nvSpPr>
        <p:spPr>
          <a:xfrm>
            <a:off x="311699" y="1515024"/>
            <a:ext cx="4044002" cy="24816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Habilidades de Liderazgo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Comunicación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Formación de equipos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Resolución de conflictos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Administración del tiempo</a:t>
            </a:r>
          </a:p>
        </p:txBody>
      </p:sp>
      <p:sp>
        <p:nvSpPr>
          <p:cNvPr id="185" name="Google Shape;202;p37"/>
          <p:cNvSpPr txBox="1"/>
          <p:nvPr/>
        </p:nvSpPr>
        <p:spPr>
          <a:xfrm>
            <a:off x="4355699" y="1515025"/>
            <a:ext cx="4044002" cy="28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>
              <a:lnSpc>
                <a:spcPct val="115000"/>
              </a:lnSpc>
              <a:spcBef>
                <a:spcPts val="1400"/>
              </a:spcBef>
              <a:defRPr b="1" sz="2300">
                <a:solidFill>
                  <a:srgbClr val="FFFFFF"/>
                </a:solidFill>
              </a:defRPr>
            </a:pPr>
            <a:r>
              <a:t>Desarrollo Musical</a:t>
            </a:r>
          </a:p>
          <a:p>
            <a:pPr marL="457200" indent="-374650">
              <a:lnSpc>
                <a:spcPct val="115000"/>
              </a:lnSpc>
              <a:spcBef>
                <a:spcPts val="1200"/>
              </a:spcBef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Técnica vocal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Ritmo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Entrenamiento auditivo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Dominio instrumental</a:t>
            </a:r>
          </a:p>
          <a:p>
            <a:pPr marL="457200" indent="-374650">
              <a:lnSpc>
                <a:spcPct val="115000"/>
              </a:lnSpc>
              <a:buClr>
                <a:srgbClr val="FFFFFF"/>
              </a:buClr>
              <a:buSzPts val="2300"/>
              <a:buFont typeface="Arial"/>
              <a:buChar char="●"/>
              <a:defRPr sz="2300">
                <a:solidFill>
                  <a:srgbClr val="FFFFFF"/>
                </a:solidFill>
              </a:defRPr>
            </a:pPr>
            <a:r>
              <a:t>Arreglos musicales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207;p38"/>
          <p:cNvSpPr txBox="1"/>
          <p:nvPr>
            <p:ph type="title"/>
          </p:nvPr>
        </p:nvSpPr>
        <p:spPr>
          <a:xfrm>
            <a:off x="311699" y="7802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Desarrollo en la Plataforma</a:t>
            </a:r>
          </a:p>
        </p:txBody>
      </p:sp>
      <p:sp>
        <p:nvSpPr>
          <p:cNvPr id="188" name="Google Shape;208;p38"/>
          <p:cNvSpPr txBox="1"/>
          <p:nvPr>
            <p:ph type="body" idx="1"/>
          </p:nvPr>
        </p:nvSpPr>
        <p:spPr>
          <a:xfrm>
            <a:off x="311699" y="1487724"/>
            <a:ext cx="8520602" cy="28755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Enseñar: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Uso correcto del micrófono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Hablar con brevedad y propósito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Dar instrucciones claras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Mantener la atención centrada en Cristo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plataforma debe exaltar a Cristo, no a la persona.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213;p39"/>
          <p:cNvSpPr txBox="1"/>
          <p:nvPr>
            <p:ph type="title"/>
          </p:nvPr>
        </p:nvSpPr>
        <p:spPr>
          <a:xfrm>
            <a:off x="311699" y="6254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8. Peligros Comunes</a:t>
            </a:r>
          </a:p>
        </p:txBody>
      </p:sp>
      <p:sp>
        <p:nvSpPr>
          <p:cNvPr id="191" name="Google Shape;214;p39"/>
          <p:cNvSpPr txBox="1"/>
          <p:nvPr>
            <p:ph type="body" idx="1"/>
          </p:nvPr>
        </p:nvSpPr>
        <p:spPr>
          <a:xfrm>
            <a:off x="311699" y="1332925"/>
            <a:ext cx="8520602" cy="3185101"/>
          </a:xfrm>
          <a:prstGeom prst="rect">
            <a:avLst/>
          </a:prstGeom>
        </p:spPr>
        <p:txBody>
          <a:bodyPr/>
          <a:lstStyle/>
          <a:p>
            <a:pPr marL="0" indent="0" defTabSz="905255">
              <a:spcBef>
                <a:spcPts val="1300"/>
              </a:spcBef>
              <a:buSzTx/>
              <a:buNone/>
              <a:defRPr b="1" sz="2277">
                <a:solidFill>
                  <a:srgbClr val="FFFFFF"/>
                </a:solidFill>
              </a:defRPr>
            </a:pPr>
            <a:r>
              <a:t>Mentalidad de Espectáculo: </a:t>
            </a:r>
            <a:r>
              <a:rPr b="0"/>
              <a:t>Convertirse en entretenedores.</a:t>
            </a:r>
          </a:p>
          <a:p>
            <a:pPr marL="0" indent="0" defTabSz="905255">
              <a:spcBef>
                <a:spcPts val="1300"/>
              </a:spcBef>
              <a:buSzTx/>
              <a:buNone/>
              <a:defRPr b="1" sz="2277">
                <a:solidFill>
                  <a:srgbClr val="FFFFFF"/>
                </a:solidFill>
              </a:defRPr>
            </a:pPr>
            <a:r>
              <a:t>Orgullo: </a:t>
            </a:r>
            <a:r>
              <a:rPr b="0"/>
              <a:t>Buscar reconocimiento personal.</a:t>
            </a:r>
          </a:p>
          <a:p>
            <a:pPr marL="0" indent="0" defTabSz="905255">
              <a:spcBef>
                <a:spcPts val="1300"/>
              </a:spcBef>
              <a:buSzTx/>
              <a:buNone/>
              <a:defRPr b="1" sz="2277">
                <a:solidFill>
                  <a:srgbClr val="FFFFFF"/>
                </a:solidFill>
              </a:defRPr>
            </a:pPr>
            <a:r>
              <a:t>Competencia: </a:t>
            </a:r>
            <a:r>
              <a:rPr b="0"/>
              <a:t>Comparaciones innecesarias.</a:t>
            </a:r>
          </a:p>
          <a:p>
            <a:pPr marL="0" indent="0" defTabSz="905255">
              <a:spcBef>
                <a:spcPts val="1300"/>
              </a:spcBef>
              <a:buSzTx/>
              <a:buNone/>
              <a:defRPr b="1" sz="2277">
                <a:solidFill>
                  <a:srgbClr val="FFFFFF"/>
                </a:solidFill>
              </a:defRPr>
            </a:pPr>
            <a:r>
              <a:t>Falta de Preparación: </a:t>
            </a:r>
            <a:r>
              <a:rPr b="0"/>
              <a:t>La espiritualidad no reemplaza la excelencia.</a:t>
            </a:r>
          </a:p>
          <a:p>
            <a:pPr marL="0" indent="0" defTabSz="905255">
              <a:spcBef>
                <a:spcPts val="1300"/>
              </a:spcBef>
              <a:buSzTx/>
              <a:buNone/>
              <a:defRPr b="1" sz="2277">
                <a:solidFill>
                  <a:srgbClr val="FFFFFF"/>
                </a:solidFill>
              </a:defRPr>
            </a:pPr>
            <a:r>
              <a:t>Falta de Sujeción: </a:t>
            </a:r>
            <a:r>
              <a:rPr b="0"/>
              <a:t>Desconexión de la visión pastoral.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219;p40"/>
          <p:cNvSpPr txBox="1"/>
          <p:nvPr>
            <p:ph type="title"/>
          </p:nvPr>
        </p:nvSpPr>
        <p:spPr>
          <a:xfrm>
            <a:off x="311699" y="268125"/>
            <a:ext cx="8520602" cy="979201"/>
          </a:xfrm>
          <a:prstGeom prst="rect">
            <a:avLst/>
          </a:prstGeom>
        </p:spPr>
        <p:txBody>
          <a:bodyPr/>
          <a:lstStyle>
            <a:lvl1pPr defTabSz="850391">
              <a:defRPr b="1" sz="3069">
                <a:solidFill>
                  <a:srgbClr val="FFFFFF"/>
                </a:solidFill>
              </a:defRPr>
            </a:lvl1pPr>
          </a:lstStyle>
          <a:p>
            <a:pPr/>
            <a:r>
              <a:t>9. Características de un Ministerio Saludable</a:t>
            </a:r>
          </a:p>
        </p:txBody>
      </p:sp>
      <p:sp>
        <p:nvSpPr>
          <p:cNvPr id="194" name="Google Shape;220;p40"/>
          <p:cNvSpPr txBox="1"/>
          <p:nvPr>
            <p:ph type="body" idx="1"/>
          </p:nvPr>
        </p:nvSpPr>
        <p:spPr>
          <a:xfrm>
            <a:off x="311699" y="1382175"/>
            <a:ext cx="8520602" cy="34932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Un ministerio saludable produce: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Reverencia hacia Dios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Participación congregacional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Unidad en la iglesia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Crecimiento espiritual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Excelencia sin orgullo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Libertad sin desorden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Apoyo sólido a la predicación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225;p41"/>
          <p:cNvSpPr txBox="1"/>
          <p:nvPr>
            <p:ph type="title"/>
          </p:nvPr>
        </p:nvSpPr>
        <p:spPr>
          <a:xfrm>
            <a:off x="311699" y="3127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Conclusión</a:t>
            </a:r>
          </a:p>
        </p:txBody>
      </p:sp>
      <p:sp>
        <p:nvSpPr>
          <p:cNvPr id="197" name="Google Shape;226;p41"/>
          <p:cNvSpPr txBox="1"/>
          <p:nvPr>
            <p:ph type="body" idx="1"/>
          </p:nvPr>
        </p:nvSpPr>
        <p:spPr>
          <a:xfrm>
            <a:off x="311699" y="1020175"/>
            <a:ext cx="8520602" cy="38106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Como Pastores… No están simplemente formando un equipo de música.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Están levantando adoradores.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Construyan primero el altar antes que la plataforma.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Formen el carácter antes de otorgar el micrófono.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Levanten adoradores antes que músicos.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Juan 4:24 - "Dios es Espíritu; y los que le adoran, en espíritu y en verdad es necesario que adoren."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66;p15"/>
          <p:cNvSpPr txBox="1"/>
          <p:nvPr>
            <p:ph type="title"/>
          </p:nvPr>
        </p:nvSpPr>
        <p:spPr>
          <a:xfrm>
            <a:off x="311699" y="97782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Textos Clave</a:t>
            </a:r>
          </a:p>
        </p:txBody>
      </p:sp>
      <p:sp>
        <p:nvSpPr>
          <p:cNvPr id="116" name="Google Shape;67;p15"/>
          <p:cNvSpPr txBox="1"/>
          <p:nvPr>
            <p:ph type="body" idx="1"/>
          </p:nvPr>
        </p:nvSpPr>
        <p:spPr>
          <a:xfrm>
            <a:off x="311699" y="1685275"/>
            <a:ext cx="8520602" cy="2480401"/>
          </a:xfrm>
          <a:prstGeom prst="rect">
            <a:avLst/>
          </a:prstGeom>
        </p:spPr>
        <p:txBody>
          <a:bodyPr/>
          <a:lstStyle/>
          <a:p>
            <a:pPr indent="-374650">
              <a:spcBef>
                <a:spcPts val="1400"/>
              </a:spcBef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1 Crónicas 25:7 - </a:t>
            </a:r>
            <a:r>
              <a:rPr b="0"/>
              <a:t>"Todos éstos fueron instruidos en el canto para Jehová, con sus hermanos, todos los aptos."</a:t>
            </a:r>
          </a:p>
          <a:p>
            <a:pPr indent="-374650">
              <a:buClr>
                <a:srgbClr val="FFFFFF"/>
              </a:buClr>
              <a:buSzPts val="2300"/>
              <a:defRPr b="1" sz="2300">
                <a:solidFill>
                  <a:srgbClr val="FFFFFF"/>
                </a:solidFill>
              </a:defRPr>
            </a:pPr>
            <a:r>
              <a:t>Romanos 12:1 - </a:t>
            </a:r>
            <a:r>
              <a:rPr b="0"/>
              <a:t>"Presentéis vuestros cuerpos en sacrificio vivo, santo, agradable a Dios, que es vuestro culto racional."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adoración es más que música; es una vida rendida a Dios.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72;p16"/>
          <p:cNvSpPr txBox="1"/>
          <p:nvPr>
            <p:ph type="title"/>
          </p:nvPr>
        </p:nvSpPr>
        <p:spPr>
          <a:xfrm>
            <a:off x="311699" y="694888"/>
            <a:ext cx="8520602" cy="1064100"/>
          </a:xfrm>
          <a:prstGeom prst="rect">
            <a:avLst/>
          </a:prstGeom>
        </p:spPr>
        <p:txBody>
          <a:bodyPr/>
          <a:lstStyle>
            <a:lvl1pPr defTabSz="841247">
              <a:defRPr b="1" sz="3036">
                <a:solidFill>
                  <a:srgbClr val="FFFFFF"/>
                </a:solidFill>
              </a:defRPr>
            </a:lvl1pPr>
          </a:lstStyle>
          <a:p>
            <a:pPr/>
            <a:r>
              <a:t>1. Comprendiendo el Propósito del Ministerio de Adoración</a:t>
            </a:r>
          </a:p>
        </p:txBody>
      </p:sp>
      <p:sp>
        <p:nvSpPr>
          <p:cNvPr id="119" name="Google Shape;73;p16"/>
          <p:cNvSpPr txBox="1"/>
          <p:nvPr>
            <p:ph type="body" idx="1"/>
          </p:nvPr>
        </p:nvSpPr>
        <p:spPr>
          <a:xfrm>
            <a:off x="311699" y="1893813"/>
            <a:ext cx="8520602" cy="25548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Glorificar a Dios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La adoración está dirigida a Dios.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No se trata de impresionar personas.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Todo debe apuntar a Cristo.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La adoración verdadera tiene una audiencia: Dios.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78;p17"/>
          <p:cNvSpPr txBox="1"/>
          <p:nvPr>
            <p:ph type="title"/>
          </p:nvPr>
        </p:nvSpPr>
        <p:spPr>
          <a:xfrm>
            <a:off x="311699" y="770974"/>
            <a:ext cx="8520602" cy="572701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Guiar al Pueblo de Dios</a:t>
            </a:r>
          </a:p>
        </p:txBody>
      </p:sp>
      <p:sp>
        <p:nvSpPr>
          <p:cNvPr id="122" name="Google Shape;79;p17"/>
          <p:cNvSpPr txBox="1"/>
          <p:nvPr>
            <p:ph type="body" idx="1"/>
          </p:nvPr>
        </p:nvSpPr>
        <p:spPr>
          <a:xfrm>
            <a:off x="311699" y="1478424"/>
            <a:ext cx="8520602" cy="28941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El equipo de adoración ayuda a la congregación a: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Participar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Expresar gratitud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Exaltar a Dios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Responder a Su presencia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Que la congregación adore, no solamente observe.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84;p18"/>
          <p:cNvSpPr txBox="1"/>
          <p:nvPr>
            <p:ph type="title"/>
          </p:nvPr>
        </p:nvSpPr>
        <p:spPr>
          <a:xfrm>
            <a:off x="311699" y="407374"/>
            <a:ext cx="8520602" cy="572702"/>
          </a:xfrm>
          <a:prstGeom prst="rect">
            <a:avLst/>
          </a:prstGeom>
        </p:spPr>
        <p:txBody>
          <a:bodyPr/>
          <a:lstStyle>
            <a:lvl1pPr defTabSz="749808">
              <a:defRPr b="1" sz="2706">
                <a:solidFill>
                  <a:srgbClr val="FFFFFF"/>
                </a:solidFill>
              </a:defRPr>
            </a:lvl1pPr>
          </a:lstStyle>
          <a:p>
            <a:pPr/>
            <a:r>
              <a:t>Ministrar a la Congregación</a:t>
            </a:r>
          </a:p>
        </p:txBody>
      </p:sp>
      <p:sp>
        <p:nvSpPr>
          <p:cNvPr id="125" name="Google Shape;85;p18"/>
          <p:cNvSpPr txBox="1"/>
          <p:nvPr>
            <p:ph type="body" idx="1"/>
          </p:nvPr>
        </p:nvSpPr>
        <p:spPr>
          <a:xfrm>
            <a:off x="311699" y="1114825"/>
            <a:ext cx="8520602" cy="3621300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Por medio de la adoración las personas pueden experimentar: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La presencia de Dios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Sanidad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Consuelo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Arrepentimiento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Renovación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Fe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Un ministerio exitoso guía a las personas hacia Dios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90;p19"/>
          <p:cNvSpPr txBox="1"/>
          <p:nvPr>
            <p:ph type="title"/>
          </p:nvPr>
        </p:nvSpPr>
        <p:spPr>
          <a:xfrm>
            <a:off x="311699" y="421312"/>
            <a:ext cx="8520602" cy="1166102"/>
          </a:xfrm>
          <a:prstGeom prst="rect">
            <a:avLst/>
          </a:prstGeom>
        </p:spPr>
        <p:txBody>
          <a:bodyPr/>
          <a:lstStyle>
            <a:lvl1pPr defTabSz="896111">
              <a:lnSpc>
                <a:spcPct val="115000"/>
              </a:lnSpc>
              <a:spcBef>
                <a:spcPts val="2300"/>
              </a:spcBef>
              <a:defRPr b="1" sz="3234">
                <a:solidFill>
                  <a:srgbClr val="FFFFFF"/>
                </a:solidFill>
              </a:defRPr>
            </a:lvl1pPr>
          </a:lstStyle>
          <a:p>
            <a:pPr/>
            <a:r>
              <a:t>2. Cómo Iniciar un Ministerio de Adoración</a:t>
            </a:r>
          </a:p>
        </p:txBody>
      </p:sp>
      <p:sp>
        <p:nvSpPr>
          <p:cNvPr id="128" name="Google Shape;91;p19"/>
          <p:cNvSpPr txBox="1"/>
          <p:nvPr>
            <p:ph type="body" idx="1"/>
          </p:nvPr>
        </p:nvSpPr>
        <p:spPr>
          <a:xfrm>
            <a:off x="311699" y="1722188"/>
            <a:ext cx="8520602" cy="3000001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800"/>
              </a:spcBef>
              <a:buSzTx/>
              <a:buNone/>
              <a:defRPr b="1" sz="2300">
                <a:solidFill>
                  <a:srgbClr val="FFFFFF"/>
                </a:solidFill>
              </a:defRPr>
            </a:pPr>
            <a:r>
              <a:t>Paso 1: Establecer una Visión Bíblica</a:t>
            </a:r>
          </a:p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Enseñe: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Por qué adoramos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A quién adoramos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Cómo adoramos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Sin visión, la música se convierte en entretenimiento.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96;p20"/>
          <p:cNvSpPr txBox="1"/>
          <p:nvPr>
            <p:ph type="title"/>
          </p:nvPr>
        </p:nvSpPr>
        <p:spPr>
          <a:xfrm>
            <a:off x="311699" y="619474"/>
            <a:ext cx="8520602" cy="572701"/>
          </a:xfrm>
          <a:prstGeom prst="rect">
            <a:avLst/>
          </a:prstGeom>
        </p:spPr>
        <p:txBody>
          <a:bodyPr/>
          <a:lstStyle>
            <a:lvl1pPr defTabSz="822959">
              <a:defRPr b="1" sz="2700">
                <a:solidFill>
                  <a:srgbClr val="FFFFFF"/>
                </a:solidFill>
              </a:defRPr>
            </a:lvl1pPr>
          </a:lstStyle>
          <a:p>
            <a:pPr/>
            <a:r>
              <a:t>Paso 2: Identificar Miembros Potenciales</a:t>
            </a:r>
          </a:p>
        </p:txBody>
      </p:sp>
      <p:sp>
        <p:nvSpPr>
          <p:cNvPr id="131" name="Google Shape;97;p20"/>
          <p:cNvSpPr txBox="1"/>
          <p:nvPr>
            <p:ph type="body" idx="1"/>
          </p:nvPr>
        </p:nvSpPr>
        <p:spPr>
          <a:xfrm>
            <a:off x="311699" y="1326925"/>
            <a:ext cx="8520602" cy="3197101"/>
          </a:xfrm>
          <a:prstGeom prst="rect">
            <a:avLst/>
          </a:prstGeom>
        </p:spPr>
        <p:txBody>
          <a:bodyPr/>
          <a:lstStyle/>
          <a:p>
            <a:pPr marL="0" indent="0" defTabSz="905255">
              <a:spcBef>
                <a:spcPts val="1100"/>
              </a:spcBef>
              <a:buSzTx/>
              <a:buNone/>
              <a:defRPr sz="2277">
                <a:solidFill>
                  <a:srgbClr val="FFFFFF"/>
                </a:solidFill>
              </a:defRPr>
            </a:pPr>
            <a:r>
              <a:t>Busque personas con:</a:t>
            </a:r>
          </a:p>
          <a:p>
            <a:pPr marL="452627" indent="-370903" defTabSz="905255">
              <a:spcBef>
                <a:spcPts val="1100"/>
              </a:spcBef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Madurez espiritual</a:t>
            </a:r>
          </a:p>
          <a:p>
            <a:pPr marL="452627" indent="-370903" defTabSz="905255"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Fidelidad</a:t>
            </a:r>
          </a:p>
          <a:p>
            <a:pPr marL="452627" indent="-370903" defTabSz="905255"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Disposición para aprender</a:t>
            </a:r>
          </a:p>
          <a:p>
            <a:pPr marL="452627" indent="-370903" defTabSz="905255"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Corazón de siervo</a:t>
            </a:r>
          </a:p>
          <a:p>
            <a:pPr marL="452627" indent="-370903" defTabSz="905255">
              <a:buClr>
                <a:srgbClr val="FFFFFF"/>
              </a:buClr>
              <a:buSzPts val="2200"/>
              <a:defRPr sz="2277">
                <a:solidFill>
                  <a:srgbClr val="FFFFFF"/>
                </a:solidFill>
              </a:defRPr>
            </a:pPr>
            <a:r>
              <a:t>Habilidad musical</a:t>
            </a:r>
          </a:p>
          <a:p>
            <a:pPr marL="0" indent="0" defTabSz="905255">
              <a:spcBef>
                <a:spcPts val="1300"/>
              </a:spcBef>
              <a:buSzTx/>
              <a:buNone/>
              <a:defRPr sz="2277">
                <a:solidFill>
                  <a:srgbClr val="FFFFFF"/>
                </a:solidFill>
              </a:defRPr>
            </a:pPr>
            <a:r>
              <a:t>El carácter debe tener prioridad sobre el talento.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02;p21"/>
          <p:cNvSpPr txBox="1"/>
          <p:nvPr>
            <p:ph type="title"/>
          </p:nvPr>
        </p:nvSpPr>
        <p:spPr>
          <a:xfrm>
            <a:off x="311699" y="780274"/>
            <a:ext cx="8520602" cy="572702"/>
          </a:xfrm>
          <a:prstGeom prst="rect">
            <a:avLst/>
          </a:prstGeom>
        </p:spPr>
        <p:txBody>
          <a:bodyPr/>
          <a:lstStyle>
            <a:lvl1pPr defTabSz="822959">
              <a:defRPr b="1" sz="2700">
                <a:solidFill>
                  <a:srgbClr val="FFFFFF"/>
                </a:solidFill>
              </a:defRPr>
            </a:lvl1pPr>
          </a:lstStyle>
          <a:p>
            <a:pPr/>
            <a:r>
              <a:t>Paso 3: Designar un Líder de Adoración</a:t>
            </a:r>
          </a:p>
        </p:txBody>
      </p:sp>
      <p:sp>
        <p:nvSpPr>
          <p:cNvPr id="134" name="Google Shape;103;p21"/>
          <p:cNvSpPr txBox="1"/>
          <p:nvPr>
            <p:ph type="body" idx="1"/>
          </p:nvPr>
        </p:nvSpPr>
        <p:spPr>
          <a:xfrm>
            <a:off x="311699" y="1487724"/>
            <a:ext cx="8520602" cy="2875502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12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El líder debe:</a:t>
            </a:r>
          </a:p>
          <a:p>
            <a:pPr indent="-374650">
              <a:spcBef>
                <a:spcPts val="1200"/>
              </a:spcBef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Tener una relación genuina con Dios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Comprender el liderazgo espiritual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Saber conducir a las personas a la adoración</a:t>
            </a:r>
          </a:p>
          <a:p>
            <a:pPr indent="-374650">
              <a:buClr>
                <a:srgbClr val="FFFFFF"/>
              </a:buClr>
              <a:buSzPts val="2300"/>
              <a:defRPr sz="2300">
                <a:solidFill>
                  <a:srgbClr val="FFFFFF"/>
                </a:solidFill>
              </a:defRPr>
            </a:pPr>
            <a:r>
              <a:t>Trabajar en armonía con el pastor</a:t>
            </a:r>
          </a:p>
          <a:p>
            <a:pPr marL="0" indent="0">
              <a:spcBef>
                <a:spcPts val="1400"/>
              </a:spcBef>
              <a:buSzTx/>
              <a:buNone/>
              <a:defRPr sz="2300">
                <a:solidFill>
                  <a:srgbClr val="FFFFFF"/>
                </a:solidFill>
              </a:defRPr>
            </a:pPr>
            <a:r>
              <a:t>El líder de adoración fortalece la visión pastoral.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