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Inter"/>
          <a:ea typeface="Inter"/>
          <a:cs typeface="Inte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Inter"/>
          <a:ea typeface="Inter"/>
          <a:cs typeface="In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Inter"/>
          <a:ea typeface="Inter"/>
          <a:cs typeface="Inte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Inter"/>
          <a:ea typeface="Inter"/>
          <a:cs typeface="Inte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Inter"/>
          <a:ea typeface="Inter"/>
          <a:cs typeface="Inte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Inter"/>
          <a:ea typeface="Inter"/>
          <a:cs typeface="In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Inter"/>
          <a:ea typeface="Inter"/>
          <a:cs typeface="Inte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nter Display"/>
          <a:ea typeface="Inter Display"/>
          <a:cs typeface="Inter Display"/>
          <a:sym typeface="Inter Display"/>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Inter"/>
          <a:ea typeface="Inter"/>
          <a:cs typeface="Inter"/>
          <a:sym typeface="Inte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In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sopf slides.028.jpeg" descr="sopf slides.028.jpe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82"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83"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84" name="Shape 0"/>
          <p:cNvSpPr/>
          <p:nvPr/>
        </p:nvSpPr>
        <p:spPr>
          <a:xfrm>
            <a:off x="481262" y="919113"/>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85" name="TextBox 2"/>
          <p:cNvSpPr txBox="1"/>
          <p:nvPr/>
        </p:nvSpPr>
        <p:spPr>
          <a:xfrm>
            <a:off x="4626254" y="656063"/>
            <a:ext cx="6312569"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Edificando el Plan de Dios</a:t>
            </a:r>
          </a:p>
        </p:txBody>
      </p:sp>
      <p:sp>
        <p:nvSpPr>
          <p:cNvPr id="86" name="TextBox 5"/>
          <p:cNvSpPr txBox="1"/>
          <p:nvPr/>
        </p:nvSpPr>
        <p:spPr>
          <a:xfrm>
            <a:off x="1009161" y="1529077"/>
            <a:ext cx="9688402"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pPr>
            <a:r>
              <a:t>¡Debes tener un plan para tener éxito!</a:t>
            </a:r>
          </a:p>
          <a:p>
            <a:pPr algn="ctr">
              <a:defRPr i="1" sz="2000">
                <a:solidFill>
                  <a:schemeClr val="accent1"/>
                </a:solidFill>
              </a:defRPr>
            </a:pPr>
            <a:r>
              <a:t>Porque ¿quién de vosotros, queriendo edificar una torre, no se sienta primero a calcular el costo, para ver si tiene lo suficiente para terminarla? No sea que, después de haber puesto los cimientos, no pueda terminarla, todos los que la vean comiencen a burlarse de él, diciendo: «Este hombre comenzó a edificar y no pudo terminar». Lucas 14:28-30</a:t>
            </a:r>
          </a:p>
        </p:txBody>
      </p:sp>
      <p:sp>
        <p:nvSpPr>
          <p:cNvPr id="87" name="TextBox 7"/>
          <p:cNvSpPr txBox="1"/>
          <p:nvPr/>
        </p:nvSpPr>
        <p:spPr>
          <a:xfrm>
            <a:off x="1009161" y="3541977"/>
            <a:ext cx="9688402"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pPr>
            <a:r>
              <a:t>La planificación debe hacerse conforme a la voluntad de Dios. </a:t>
            </a:r>
          </a:p>
          <a:p>
            <a:pPr algn="ctr">
              <a:defRPr i="1" sz="2000">
                <a:solidFill>
                  <a:schemeClr val="accent1"/>
                </a:solidFill>
              </a:defRPr>
            </a:pPr>
            <a:r>
              <a:t>Si el Señor no edifica la casa, en vano trabajan los que la edifican. Si el Señor no guarda la ciudad, en vano vela el centinela. En vano madrugáis y os acostáis tarde, comiendo el pan de afanoso trabajo, pues Él da el sueño a sus amados.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90"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91"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92" name="Shape 0"/>
          <p:cNvSpPr/>
          <p:nvPr/>
        </p:nvSpPr>
        <p:spPr>
          <a:xfrm>
            <a:off x="484357" y="850594"/>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93" name="TextBox 2"/>
          <p:cNvSpPr txBox="1"/>
          <p:nvPr/>
        </p:nvSpPr>
        <p:spPr>
          <a:xfrm>
            <a:off x="4186988" y="76717"/>
            <a:ext cx="7172909" cy="5232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FFFFFF"/>
                </a:solidFill>
              </a:defRPr>
            </a:lvl1pPr>
          </a:lstStyle>
          <a:p>
            <a:pPr/>
            <a:r>
              <a:t>Edificando un Plan Estratégico Detallado</a:t>
            </a:r>
          </a:p>
        </p:txBody>
      </p:sp>
      <p:sp>
        <p:nvSpPr>
          <p:cNvPr id="94" name="TextBox 5"/>
          <p:cNvSpPr txBox="1"/>
          <p:nvPr/>
        </p:nvSpPr>
        <p:spPr>
          <a:xfrm>
            <a:off x="1009161" y="1067411"/>
            <a:ext cx="968840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Dios hizo planes estratégicos detallados</a:t>
            </a:r>
          </a:p>
        </p:txBody>
      </p:sp>
      <p:pic>
        <p:nvPicPr>
          <p:cNvPr id="95" name="Picture 6" descr="Picture 6"/>
          <p:cNvPicPr>
            <a:picLocks noChangeAspect="1"/>
          </p:cNvPicPr>
          <p:nvPr/>
        </p:nvPicPr>
        <p:blipFill>
          <a:blip r:embed="rId3">
            <a:extLst/>
          </a:blip>
          <a:stretch>
            <a:fillRect/>
          </a:stretch>
        </p:blipFill>
        <p:spPr>
          <a:xfrm>
            <a:off x="1156146" y="1603912"/>
            <a:ext cx="2686426" cy="3658112"/>
          </a:xfrm>
          <a:prstGeom prst="rect">
            <a:avLst/>
          </a:prstGeom>
          <a:ln w="12700">
            <a:miter lim="400000"/>
          </a:ln>
        </p:spPr>
      </p:pic>
      <p:pic>
        <p:nvPicPr>
          <p:cNvPr id="96" name="Picture 9" descr="Picture 9"/>
          <p:cNvPicPr>
            <a:picLocks noChangeAspect="1"/>
          </p:cNvPicPr>
          <p:nvPr/>
        </p:nvPicPr>
        <p:blipFill>
          <a:blip r:embed="rId4">
            <a:extLst/>
          </a:blip>
          <a:stretch>
            <a:fillRect/>
          </a:stretch>
        </p:blipFill>
        <p:spPr>
          <a:xfrm>
            <a:off x="4405360" y="1642018"/>
            <a:ext cx="2896005" cy="1790951"/>
          </a:xfrm>
          <a:prstGeom prst="rect">
            <a:avLst/>
          </a:prstGeom>
          <a:ln w="12700">
            <a:miter lim="400000"/>
          </a:ln>
        </p:spPr>
      </p:pic>
      <p:pic>
        <p:nvPicPr>
          <p:cNvPr id="97" name="Picture 11" descr="Picture 11"/>
          <p:cNvPicPr>
            <a:picLocks noChangeAspect="1"/>
          </p:cNvPicPr>
          <p:nvPr/>
        </p:nvPicPr>
        <p:blipFill>
          <a:blip r:embed="rId5">
            <a:extLst/>
          </a:blip>
          <a:stretch>
            <a:fillRect/>
          </a:stretch>
        </p:blipFill>
        <p:spPr>
          <a:xfrm>
            <a:off x="7800543" y="1642018"/>
            <a:ext cx="2589326" cy="1790951"/>
          </a:xfrm>
          <a:prstGeom prst="rect">
            <a:avLst/>
          </a:prstGeom>
          <a:ln w="12700">
            <a:miter lim="400000"/>
          </a:ln>
        </p:spPr>
      </p:pic>
      <p:sp>
        <p:nvSpPr>
          <p:cNvPr id="98" name="TextBox 12"/>
          <p:cNvSpPr txBox="1"/>
          <p:nvPr/>
        </p:nvSpPr>
        <p:spPr>
          <a:xfrm>
            <a:off x="4451080" y="3744686"/>
            <a:ext cx="280456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Dios proporcionó las medidas exactas para el Arca de Noé.</a:t>
            </a:r>
          </a:p>
        </p:txBody>
      </p:sp>
      <p:sp>
        <p:nvSpPr>
          <p:cNvPr id="99" name="TextBox 13"/>
          <p:cNvSpPr txBox="1"/>
          <p:nvPr/>
        </p:nvSpPr>
        <p:spPr>
          <a:xfrm>
            <a:off x="7651883" y="3766451"/>
            <a:ext cx="280456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Dios proporcionó claramente las leyes de Moisés.</a:t>
            </a:r>
          </a:p>
        </p:txBody>
      </p:sp>
      <p:sp>
        <p:nvSpPr>
          <p:cNvPr id="100" name="TextBox 14"/>
          <p:cNvSpPr txBox="1"/>
          <p:nvPr/>
        </p:nvSpPr>
        <p:spPr>
          <a:xfrm>
            <a:off x="4451080" y="4731548"/>
            <a:ext cx="56209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Dios comunicó sus planes principalmente por escrito.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03"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04"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05" name="Shape 0"/>
          <p:cNvSpPr/>
          <p:nvPr/>
        </p:nvSpPr>
        <p:spPr>
          <a:xfrm>
            <a:off x="615695" y="84983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06" name="TextBox 2"/>
          <p:cNvSpPr txBox="1"/>
          <p:nvPr/>
        </p:nvSpPr>
        <p:spPr>
          <a:xfrm>
            <a:off x="4186988" y="76717"/>
            <a:ext cx="7082696"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¿Por qué las iglesias no crecen?</a:t>
            </a:r>
          </a:p>
        </p:txBody>
      </p:sp>
      <p:sp>
        <p:nvSpPr>
          <p:cNvPr id="107" name="TextBox 4"/>
          <p:cNvSpPr txBox="1"/>
          <p:nvPr/>
        </p:nvSpPr>
        <p:spPr>
          <a:xfrm>
            <a:off x="1246324" y="1358537"/>
            <a:ext cx="9663340"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Hay alrededor de 350.000 congregaciones cristianas en los Estados Unidos. El promedio de asistencia semanal a las iglesias cristianas en el país es de unas 65 a 70 personas. Aproximadamente el 5 % de la población asiste a la iglesia cada semana.</a:t>
            </a:r>
          </a:p>
          <a:p>
            <a:pPr>
              <a:defRPr sz="2000"/>
            </a:pPr>
          </a:p>
          <a:p>
            <a:pPr>
              <a:defRPr sz="2000"/>
            </a:pPr>
            <a:r>
              <a:t>En la ciudad de Santa Ana, California, con una población de unos 310.000 habitantes, hay cerca de 150 congregaciones; entre el 3 % y el 4 % de la población asiste a la iglesia.</a:t>
            </a:r>
          </a:p>
          <a:p>
            <a:pPr>
              <a:defRPr sz="2000"/>
            </a:pPr>
          </a:p>
          <a:p>
            <a:pPr>
              <a:defRPr sz="2000"/>
            </a:pPr>
            <a:r>
              <a:t>En la ciudad de La Habra, California, con una población de unos 61.000 habitantes, hay alrededor de 37 congregaciones; entre el 3 % y el 4 % de la población asiste a la iglesia.</a:t>
            </a:r>
          </a:p>
          <a:p>
            <a:pPr>
              <a:defRPr sz="2000"/>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10"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11"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12" name="Shape 0"/>
          <p:cNvSpPr/>
          <p:nvPr/>
        </p:nvSpPr>
        <p:spPr>
          <a:xfrm>
            <a:off x="705893" y="813816"/>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13" name="TextBox 2"/>
          <p:cNvSpPr txBox="1"/>
          <p:nvPr/>
        </p:nvSpPr>
        <p:spPr>
          <a:xfrm>
            <a:off x="3839893" y="408580"/>
            <a:ext cx="7209040" cy="57404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¿Por qué las iglesias no crecen?</a:t>
            </a:r>
          </a:p>
        </p:txBody>
      </p:sp>
      <p:pic>
        <p:nvPicPr>
          <p:cNvPr id="114" name="Picture 6" descr="Picture 6"/>
          <p:cNvPicPr>
            <a:picLocks noChangeAspect="1"/>
          </p:cNvPicPr>
          <p:nvPr/>
        </p:nvPicPr>
        <p:blipFill>
          <a:blip r:embed="rId3">
            <a:extLst/>
          </a:blip>
          <a:stretch>
            <a:fillRect/>
          </a:stretch>
        </p:blipFill>
        <p:spPr>
          <a:xfrm>
            <a:off x="4635203" y="1215501"/>
            <a:ext cx="1103747" cy="1285331"/>
          </a:xfrm>
          <a:prstGeom prst="rect">
            <a:avLst/>
          </a:prstGeom>
          <a:ln w="12700">
            <a:miter lim="400000"/>
          </a:ln>
        </p:spPr>
      </p:pic>
      <p:sp>
        <p:nvSpPr>
          <p:cNvPr id="115" name="Arrow: Left 7"/>
          <p:cNvSpPr/>
          <p:nvPr/>
        </p:nvSpPr>
        <p:spPr>
          <a:xfrm rot="18341666">
            <a:off x="3697783" y="2998060"/>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6" name="Arrow: Left 8"/>
          <p:cNvSpPr/>
          <p:nvPr/>
        </p:nvSpPr>
        <p:spPr>
          <a:xfrm rot="16893071">
            <a:off x="4201721" y="3163246"/>
            <a:ext cx="978409" cy="127255"/>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7" name="Arrow: Left 9"/>
          <p:cNvSpPr/>
          <p:nvPr/>
        </p:nvSpPr>
        <p:spPr>
          <a:xfrm rot="16722068">
            <a:off x="4937125" y="3180507"/>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8" name="Arrow: Left 10"/>
          <p:cNvSpPr/>
          <p:nvPr/>
        </p:nvSpPr>
        <p:spPr>
          <a:xfrm rot="14232721">
            <a:off x="5914028" y="3119507"/>
            <a:ext cx="978409" cy="143499"/>
          </a:xfrm>
          <a:prstGeom prst="leftArrow">
            <a:avLst>
              <a:gd name="adj1" fmla="val 50000"/>
              <a:gd name="adj2" fmla="val 50000"/>
            </a:avLst>
          </a:prstGeom>
          <a:solidFill>
            <a:schemeClr val="accent1"/>
          </a:solidFill>
          <a:ln w="12700">
            <a:solidFill>
              <a:srgbClr val="1D3053"/>
            </a:solidFill>
            <a:miter/>
          </a:ln>
        </p:spPr>
        <p:txBody>
          <a:bodyPr lIns="45719" rIns="45719" anchor="ctr"/>
          <a:lstStyle/>
          <a:p>
            <a:pPr algn="ctr">
              <a:defRPr>
                <a:solidFill>
                  <a:srgbClr val="FFFFFF"/>
                </a:solidFill>
              </a:defRPr>
            </a:pPr>
          </a:p>
        </p:txBody>
      </p:sp>
      <p:sp>
        <p:nvSpPr>
          <p:cNvPr id="119" name="TextBox 11"/>
          <p:cNvSpPr txBox="1"/>
          <p:nvPr/>
        </p:nvSpPr>
        <p:spPr>
          <a:xfrm>
            <a:off x="3659776" y="3857897"/>
            <a:ext cx="313944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65-100 miembros</a:t>
            </a:r>
          </a:p>
        </p:txBody>
      </p:sp>
      <p:sp>
        <p:nvSpPr>
          <p:cNvPr id="120" name="TextBox 12"/>
          <p:cNvSpPr txBox="1"/>
          <p:nvPr/>
        </p:nvSpPr>
        <p:spPr>
          <a:xfrm>
            <a:off x="1402090" y="1358537"/>
            <a:ext cx="2235917"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Por lo general, un pastor puede atender a entre 65 y 100 miembros.</a:t>
            </a:r>
          </a:p>
        </p:txBody>
      </p:sp>
      <p:sp>
        <p:nvSpPr>
          <p:cNvPr id="121" name="TextBox 13"/>
          <p:cNvSpPr txBox="1"/>
          <p:nvPr/>
        </p:nvSpPr>
        <p:spPr>
          <a:xfrm>
            <a:off x="6448952" y="1418393"/>
            <a:ext cx="1583484"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¿Cómo podemos resolver este problema?</a:t>
            </a:r>
          </a:p>
        </p:txBody>
      </p:sp>
      <p:sp>
        <p:nvSpPr>
          <p:cNvPr id="122" name="TextBox 14"/>
          <p:cNvSpPr txBox="1"/>
          <p:nvPr/>
        </p:nvSpPr>
        <p:spPr>
          <a:xfrm>
            <a:off x="2965524" y="4467469"/>
            <a:ext cx="508772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Establecer una administración con un plan estratégico</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25"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26"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27" name="Shape 0"/>
          <p:cNvSpPr/>
          <p:nvPr/>
        </p:nvSpPr>
        <p:spPr>
          <a:xfrm>
            <a:off x="705893" y="813816"/>
            <a:ext cx="10744201" cy="4958732"/>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128" name="TextBox 2"/>
          <p:cNvSpPr txBox="1"/>
          <p:nvPr/>
        </p:nvSpPr>
        <p:spPr>
          <a:xfrm>
            <a:off x="3616439" y="347079"/>
            <a:ext cx="7406746"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Componentes de un plan estratégico</a:t>
            </a:r>
          </a:p>
        </p:txBody>
      </p:sp>
      <p:sp>
        <p:nvSpPr>
          <p:cNvPr id="129" name="TextBox 4"/>
          <p:cNvSpPr txBox="1"/>
          <p:nvPr/>
        </p:nvSpPr>
        <p:spPr>
          <a:xfrm>
            <a:off x="1246324" y="946381"/>
            <a:ext cx="9663340"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PLAN DE EJEMPLO PARA UNA IGLESIA DE 65 MIEMBROS</a:t>
            </a:r>
          </a:p>
          <a:p>
            <a:pPr/>
            <a:r>
              <a:t>(Nota: No existe un plan único que sirva para todas las iglesias. Hay muchos factores que deben considerarse para cualquier plan, sin embargo, también existen muchos procesos similares que se dan en las iglesias apostólicas).</a:t>
            </a:r>
          </a:p>
          <a:p>
            <a:pPr marL="342900" indent="-342900">
              <a:buSzPct val="100000"/>
              <a:buAutoNum type="arabicPeriod" startAt="1"/>
            </a:pPr>
            <a:r>
              <a:t>Declaración de misión (ejemplo: Adoración, Discipulado y Evangelización)</a:t>
            </a:r>
          </a:p>
          <a:p>
            <a:pPr marL="342900" indent="-342900">
              <a:buSzPct val="100000"/>
              <a:buAutoNum type="arabicPeriod" startAt="1"/>
            </a:pPr>
            <a:r>
              <a:t>Recursos (ejemplo: 65 miembros, música, maestros, ministros, fondos, tecnología, etc.) En otras palabras, ¿con qué recursos se cuenta?</a:t>
            </a:r>
          </a:p>
          <a:p>
            <a:pPr marL="342900" indent="-342900">
              <a:buSzPct val="100000"/>
              <a:buAutoNum type="arabicPeriod" startAt="1"/>
            </a:pPr>
            <a:r>
              <a:t>Objetivos (Nota: los "objetivos" son de carácter más general)</a:t>
            </a:r>
          </a:p>
          <a:p>
            <a:pPr lvl="1" marL="800100" indent="-342900">
              <a:buSzPct val="100000"/>
              <a:buAutoNum type="arabicPeriod" startAt="1"/>
            </a:pPr>
            <a:r>
              <a:t>Iglesia guiada por el Espíritu Santo</a:t>
            </a:r>
          </a:p>
          <a:p>
            <a:pPr lvl="1" marL="800100" indent="-342900">
              <a:buSzPct val="100000"/>
              <a:buAutoNum type="arabicPeriod" startAt="1"/>
            </a:pPr>
            <a:r>
              <a:t>Sólido sistema de discipulado</a:t>
            </a:r>
          </a:p>
          <a:p>
            <a:pPr lvl="1" marL="800100" indent="-342900">
              <a:buSzPct val="100000"/>
              <a:buAutoNum type="arabicPeriod" startAt="1"/>
            </a:pPr>
            <a:r>
              <a:t>Administración sólida y crecimiento de la membresía</a:t>
            </a:r>
          </a:p>
          <a:p>
            <a:pPr marL="342900" indent="-342900">
              <a:buSzPct val="100000"/>
              <a:buAutoNum type="arabicPeriod" startAt="1"/>
            </a:pPr>
            <a:r>
              <a:t>Factores críticos</a:t>
            </a:r>
          </a:p>
          <a:p>
            <a:pPr marL="342900" indent="-342900">
              <a:buSzPct val="100000"/>
              <a:buAutoNum type="arabicPeriod" startAt="1"/>
            </a:pPr>
            <a:r>
              <a:t>Metas del primer año</a:t>
            </a:r>
          </a:p>
          <a:p>
            <a:pPr lvl="1" marL="800100" indent="-342900">
              <a:buSzPct val="100000"/>
              <a:buAutoNum type="arabicPeriod" startAt="1"/>
            </a:pPr>
            <a:r>
              <a:t>Desarrollar 10 líderes espirituales sólidos</a:t>
            </a:r>
          </a:p>
          <a:p>
            <a:pPr lvl="1" marL="800100" indent="-342900">
              <a:buSzPct val="100000"/>
              <a:buAutoNum type="arabicPeriod" startAt="1"/>
            </a:pPr>
            <a:r>
              <a:t>Organizar la administración, documentar sistemas, reglas y normas en 4 meses</a:t>
            </a:r>
          </a:p>
          <a:p>
            <a:pPr lvl="1" marL="800100" indent="-342900">
              <a:buSzPct val="100000"/>
              <a:buAutoNum type="arabicPeriod" startAt="1"/>
            </a:pPr>
            <a:r>
              <a:t>30 bautismos en el plazo de un año desde la implementación de la administración.</a:t>
            </a:r>
          </a:p>
          <a:p>
            <a:pPr marL="342900" indent="-342900">
              <a:buSzPct val="100000"/>
              <a:buAutoNum type="arabicPeriod" startAt="1"/>
            </a:pPr>
            <a:r>
              <a:t>Plan del primer año (siguiente diapositiva)</a:t>
            </a:r>
          </a:p>
          <a:p>
            <a:pPr/>
          </a:p>
          <a:p>
            <a:pPr/>
          </a:p>
          <a:p>
            <a:pPr/>
            <a: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132"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133"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134" name="Shape 0"/>
          <p:cNvSpPr/>
          <p:nvPr/>
        </p:nvSpPr>
        <p:spPr>
          <a:xfrm>
            <a:off x="368134" y="813816"/>
            <a:ext cx="11424064" cy="5284026"/>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defRPr sz="2800"/>
            </a:pPr>
          </a:p>
        </p:txBody>
      </p:sp>
      <p:sp>
        <p:nvSpPr>
          <p:cNvPr id="135" name="TextBox 2"/>
          <p:cNvSpPr txBox="1"/>
          <p:nvPr/>
        </p:nvSpPr>
        <p:spPr>
          <a:xfrm>
            <a:off x="3925732" y="140887"/>
            <a:ext cx="6411343" cy="10566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Componentes de un plan estratégico</a:t>
            </a:r>
          </a:p>
        </p:txBody>
      </p:sp>
      <p:sp>
        <p:nvSpPr>
          <p:cNvPr id="136" name="TextBox 4"/>
          <p:cNvSpPr txBox="1"/>
          <p:nvPr/>
        </p:nvSpPr>
        <p:spPr>
          <a:xfrm>
            <a:off x="793864" y="1213211"/>
            <a:ext cx="10667605"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6. Plan para el primer año (continuación)</a:t>
            </a:r>
          </a:p>
          <a:p>
            <a:pPr>
              <a:defRPr sz="2400"/>
            </a:pPr>
            <a:r>
              <a:t>	1.  Transformar la cultura de la iglesia de una tradicional a una 			evangelística</a:t>
            </a:r>
          </a:p>
          <a:p>
            <a:pPr>
              <a:defRPr sz="2400"/>
            </a:pPr>
            <a:r>
              <a:t>	2.  Establecer criterios para distinguir entre un «miembro con Ministerio» y 		un «miembro» (general)	</a:t>
            </a:r>
          </a:p>
          <a:p>
            <a:pPr>
              <a:defRPr sz="2400"/>
            </a:pPr>
            <a:r>
              <a:t>	a. Los miembros con ministerio cursarán *x* estudios bíblicos  seminarios    </a:t>
            </a:r>
          </a:p>
          <a:p>
            <a:pPr>
              <a:defRPr sz="2400"/>
            </a:pPr>
            <a:r>
              <a:t>	b. Los miembros con ministerio cumplirán con normas de modestia,  Etc.</a:t>
            </a:r>
          </a:p>
          <a:p>
            <a:pPr>
              <a:defRPr sz="2400"/>
            </a:pPr>
            <a:r>
              <a:t>	C.  Capacitar en liderazgo, evangelismo y ministerio de células</a:t>
            </a:r>
          </a:p>
          <a:p>
            <a:pPr marL="457200" indent="-457200">
              <a:buSzPct val="100000"/>
              <a:buAutoNum type="arabicPeriod" startAt="7"/>
              <a:defRPr sz="2400"/>
            </a:pPr>
            <a:r>
              <a:t>Ajustar el plan a medida que se avanza hacia el plan estratégico</a:t>
            </a:r>
          </a:p>
          <a:p>
            <a:pPr marL="457200" indent="-457200">
              <a:buSzPct val="100000"/>
              <a:buAutoNum type="arabicPeriod" startAt="7"/>
              <a:defRPr sz="2400"/>
            </a:pPr>
            <a:r>
              <a:t>Elaborar «descripciones de funciones» para cada puesto</a:t>
            </a:r>
          </a:p>
          <a:p>
            <a:pPr marL="457200" indent="-457200">
              <a:buSzPct val="100000"/>
              <a:buAutoNum type="arabicPeriod" startAt="7"/>
              <a:defRPr sz="2400"/>
            </a:pPr>
            <a:r>
              <a:t>Optimizar la presencia en redes sociales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23" name="Shape 0"/>
          <p:cNvSpPr/>
          <p:nvPr/>
        </p:nvSpPr>
        <p:spPr>
          <a:xfrm>
            <a:off x="723900" y="675450"/>
            <a:ext cx="10744200"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24" name="Text 1"/>
          <p:cNvSpPr txBox="1"/>
          <p:nvPr/>
        </p:nvSpPr>
        <p:spPr>
          <a:xfrm>
            <a:off x="969263" y="1143000"/>
            <a:ext cx="9006842" cy="7905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b="1" sz="5200">
                <a:solidFill>
                  <a:srgbClr val="021A37"/>
                </a:solidFill>
                <a:latin typeface="Inter Display"/>
                <a:ea typeface="Inter Display"/>
                <a:cs typeface="Inter Display"/>
                <a:sym typeface="Inter Display"/>
              </a:defRPr>
            </a:lvl1pPr>
          </a:lstStyle>
          <a:p>
            <a:pPr/>
            <a:r>
              <a:t>Administración de la Iglesia</a:t>
            </a:r>
          </a:p>
        </p:txBody>
      </p:sp>
      <p:sp>
        <p:nvSpPr>
          <p:cNvPr id="25" name="Text 2"/>
          <p:cNvSpPr txBox="1"/>
          <p:nvPr/>
        </p:nvSpPr>
        <p:spPr>
          <a:xfrm>
            <a:off x="969263" y="2011679"/>
            <a:ext cx="900684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96111">
              <a:lnSpc>
                <a:spcPct val="90000"/>
              </a:lnSpc>
              <a:defRPr b="1" sz="3038">
                <a:solidFill>
                  <a:srgbClr val="008FB5"/>
                </a:solidFill>
                <a:latin typeface="Inter Display"/>
                <a:ea typeface="Inter Display"/>
                <a:cs typeface="Inter Display"/>
                <a:sym typeface="Inter Display"/>
              </a:defRPr>
            </a:lvl1pPr>
          </a:lstStyle>
          <a:p>
            <a:pPr/>
            <a:r>
              <a:t>Objetivo</a:t>
            </a:r>
          </a:p>
        </p:txBody>
      </p:sp>
      <p:sp>
        <p:nvSpPr>
          <p:cNvPr id="26" name="Text 3"/>
          <p:cNvSpPr txBox="1"/>
          <p:nvPr/>
        </p:nvSpPr>
        <p:spPr>
          <a:xfrm>
            <a:off x="1005838" y="2788918"/>
            <a:ext cx="9774457" cy="21476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021A37"/>
                </a:solidFill>
              </a:defRPr>
            </a:lvl1pPr>
          </a:lstStyle>
          <a:p>
            <a:pPr/>
            <a:r>
              <a:t>El objetivo de esta presentación es exponer una plataforma para que una iglesia apostólica implemente una administración estructurada conforme a la Constitución de la Asamblea Apostólica, así como otras aplicaciones prácticas.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29" name="Shape 0"/>
          <p:cNvSpPr/>
          <p:nvPr/>
        </p:nvSpPr>
        <p:spPr>
          <a:xfrm>
            <a:off x="723900" y="440317"/>
            <a:ext cx="10744200" cy="5549002"/>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30" name="Text 1"/>
          <p:cNvSpPr txBox="1"/>
          <p:nvPr/>
        </p:nvSpPr>
        <p:spPr>
          <a:xfrm>
            <a:off x="969263" y="719104"/>
            <a:ext cx="9006842" cy="7863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77823">
              <a:lnSpc>
                <a:spcPct val="90000"/>
              </a:lnSpc>
              <a:defRPr b="1" sz="4992">
                <a:solidFill>
                  <a:srgbClr val="021A37"/>
                </a:solidFill>
                <a:latin typeface="Inter Display"/>
                <a:ea typeface="Inter Display"/>
                <a:cs typeface="Inter Display"/>
                <a:sym typeface="Inter Display"/>
              </a:defRPr>
            </a:lvl1pPr>
          </a:lstStyle>
          <a:p>
            <a:pPr/>
            <a:r>
              <a:t>Pastores Artículo 76 (77 Leer) </a:t>
            </a:r>
          </a:p>
        </p:txBody>
      </p:sp>
      <p:sp>
        <p:nvSpPr>
          <p:cNvPr id="31" name="Text 3"/>
          <p:cNvSpPr txBox="1"/>
          <p:nvPr/>
        </p:nvSpPr>
        <p:spPr>
          <a:xfrm>
            <a:off x="1066798" y="1358537"/>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80000"/>
              </a:lnSpc>
              <a:defRPr>
                <a:solidFill>
                  <a:srgbClr val="021A37"/>
                </a:solidFill>
              </a:defRPr>
            </a:lvl1pPr>
          </a:lstStyle>
          <a:p>
            <a:pPr/>
            <a:r>
              <a:t>REQUISITOS PARA SER PASTOR1. Ser ministro ordenado y poseer las cualidades morales y espirituales prescritas por la Palabra dl Señor Jesucristo (1 Timoteo 3:1-7; Tito 1:5-9; y 1 Pedro 5:1-3).2. Tener al menos veintidós años de edad.3. Haber servido satisfactoriamente en el ministerio de la Asamblea Apostólica por un periodo de cuatro años.4. Haber servido satisfactoriamente en el ministerio de la Asamblea Apostólica como copastor o pastor asistente durante un año.5. Estado civil: casado. Al asumir un pastorado, dispondrá de un periodo de prueba de dos años para cumplir con este requisito.6. Su esposa debe tener buen testimonio, estar bautizada desde hace al menos tres años y haber recibido el don del Espíritu Santo, con la evidencia de hablar en otras lenguas.7. Ser fiel en el pago de sus diezmos.8. Estar de acuerdo con el sistema doctrinal, organizativo, económico y disciplinario de la Asamblea Apostólica.9. Aceptar que su nombramiento, por dos (2) años, es provisional según lo estipulado en el Artículo 60, Cláusula VII. También debe aceptar las disposiciones del Artículo 61, Cláusula I de esta Constitución.10. Contar con la aprobación de su pastor y del Obispo de Distrito, con la autorización previa del Obispo Presidente.11. Haber completado cuatro años de estudios de la Licenciatura en Teología a través del International Apostolic Bible College. Este acuerdo entrará en vigor el 26 de noviembre de 2014 y no tendrá carácter retroactivo.Al asumir un pastoreado, dispondrá de un periodo de prueba de dos años para cumplir con este requisito.</a:t>
            </a:r>
          </a:p>
        </p:txBody>
      </p:sp>
      <p:sp>
        <p:nvSpPr>
          <p:cNvPr id="32"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a:effectLst>
            <a:reflection blurRad="0" stA="50000" stPos="0" endA="0" endPos="40000" dist="0" dir="5400000" fadeDir="5400000" sx="100000" sy="-100000" kx="0" ky="0" algn="bl" rotWithShape="0"/>
          </a:effectLst>
        </p:spPr>
      </p:pic>
      <p:sp>
        <p:nvSpPr>
          <p:cNvPr id="35"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a:effectLst>
            <a:reflection blurRad="0" stA="50000" stPos="0" endA="0" endPos="40000" dist="0" dir="5400000" fadeDir="5400000" sx="100000" sy="-100000" kx="0" ky="0" algn="bl" rotWithShape="0"/>
          </a:effectLst>
        </p:spPr>
        <p:txBody>
          <a:bodyPr lIns="45719" rIns="45719"/>
          <a:lstStyle/>
          <a:p>
            <a:pPr/>
          </a:p>
        </p:txBody>
      </p:sp>
      <p:sp>
        <p:nvSpPr>
          <p:cNvPr id="36" name="Text 1"/>
          <p:cNvSpPr txBox="1"/>
          <p:nvPr/>
        </p:nvSpPr>
        <p:spPr>
          <a:xfrm>
            <a:off x="969263" y="515904"/>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b="1" sz="5200"/>
            </a:lvl1pPr>
          </a:lstStyle>
          <a:p>
            <a:pPr/>
            <a:r>
              <a:t>Tesoriero </a:t>
            </a:r>
          </a:p>
        </p:txBody>
      </p:sp>
      <p:sp>
        <p:nvSpPr>
          <p:cNvPr id="37" name="Text 3"/>
          <p:cNvSpPr txBox="1"/>
          <p:nvPr/>
        </p:nvSpPr>
        <p:spPr>
          <a:xfrm>
            <a:off x="1145175" y="1112295"/>
            <a:ext cx="9774457" cy="4493624"/>
          </a:xfrm>
          <a:prstGeom prst="rect">
            <a:avLst/>
          </a:prstGeom>
          <a:ln w="12700">
            <a:miter lim="400000"/>
          </a:ln>
          <a:effectLst>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38" name="Text 5"/>
          <p:cNvSpPr txBox="1"/>
          <p:nvPr/>
        </p:nvSpPr>
        <p:spPr>
          <a:xfrm>
            <a:off x="7452359" y="6026404"/>
            <a:ext cx="3886201" cy="127001"/>
          </a:xfrm>
          <a:prstGeom prst="rect">
            <a:avLst/>
          </a:prstGeom>
          <a:ln w="12700">
            <a:miter lim="400000"/>
          </a:ln>
          <a:effectLst>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
        <p:nvSpPr>
          <p:cNvPr id="39" name="TextBox 4"/>
          <p:cNvSpPr txBox="1"/>
          <p:nvPr/>
        </p:nvSpPr>
        <p:spPr>
          <a:xfrm>
            <a:off x="910362" y="1485026"/>
            <a:ext cx="10371276"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pPr>
            <a:r>
              <a:t>Para abrir una cuenta bancaria —y obtener los documentos de Incorporación y el EIN, Comuníquese con las oficinas generales de la Asamblea Apostólica.</a:t>
            </a:r>
          </a:p>
          <a:p>
            <a:pPr>
              <a:defRPr sz="2300"/>
            </a:pPr>
            <a:r>
              <a:t>Recomendaciones:</a:t>
            </a:r>
          </a:p>
          <a:p>
            <a:pPr marL="457200" indent="-457200">
              <a:buSzPct val="100000"/>
              <a:buAutoNum type="arabicPeriod" startAt="1"/>
              <a:defRPr sz="2300"/>
            </a:pPr>
            <a:r>
              <a:t>El pastor debe ser la persona responsable principal de la cuenta.</a:t>
            </a:r>
          </a:p>
          <a:p>
            <a:pPr marL="457200" indent="-457200">
              <a:buSzPct val="100000"/>
              <a:buAutoNum type="arabicPeriod" startAt="1"/>
              <a:defRPr sz="2300"/>
            </a:pPr>
            <a:r>
              <a:t>El tesorero debe ser un miembro en regla.</a:t>
            </a:r>
          </a:p>
          <a:p>
            <a:pPr marL="457200" indent="-457200">
              <a:buSzPct val="100000"/>
              <a:buAutoNum type="arabicPeriod" startAt="1"/>
              <a:defRPr sz="2300"/>
            </a:pPr>
            <a:r>
              <a:t>El tesorero no debe ser pariente del pastor, a fin de preservar la independencia y evitar el nepotismo.</a:t>
            </a:r>
          </a:p>
          <a:p>
            <a:pPr marL="457200" indent="-457200">
              <a:buSzPct val="100000"/>
              <a:buAutoNum type="arabicPeriod" startAt="1"/>
              <a:defRPr sz="2300"/>
            </a:pPr>
            <a:r>
              <a:t>Debe haber dos personas autorizadas para firmar en la cuenta bancaria, y el tesorero debe realizar las transacciones.</a:t>
            </a:r>
          </a:p>
          <a:p>
            <a:pPr marL="457200" indent="-457200">
              <a:buSzPct val="100000"/>
              <a:buAutoNum type="arabicPeriod" startAt="1"/>
              <a:defRPr sz="2300"/>
            </a:pPr>
            <a:r>
              <a:t>Muchas iglesias pagan un estipendio al tesorero.</a:t>
            </a:r>
          </a:p>
          <a:p>
            <a:pPr marL="457200" indent="-457200">
              <a:buSzPct val="100000"/>
              <a:buAutoNum type="arabicPeriod" startAt="1"/>
              <a:defRPr sz="2300"/>
            </a:pPr>
            <a:r>
              <a:t>Debe haber una persona con acceso de «solo lectura» para conciliar las ofrendas con la cuenta bancaria y otras transacciones.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42"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43" name="Text 1"/>
          <p:cNvSpPr txBox="1"/>
          <p:nvPr/>
        </p:nvSpPr>
        <p:spPr>
          <a:xfrm>
            <a:off x="969263" y="719104"/>
            <a:ext cx="9006842" cy="7905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90000"/>
              </a:lnSpc>
              <a:defRPr sz="5200"/>
            </a:lvl1pPr>
          </a:lstStyle>
          <a:p>
            <a:pPr/>
            <a:r>
              <a:t>Informe ARIS </a:t>
            </a:r>
          </a:p>
        </p:txBody>
      </p:sp>
      <p:sp>
        <p:nvSpPr>
          <p:cNvPr id="44"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45"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
        <p:nvSpPr>
          <p:cNvPr id="46" name="TextBox 4"/>
          <p:cNvSpPr txBox="1"/>
          <p:nvPr/>
        </p:nvSpPr>
        <p:spPr>
          <a:xfrm>
            <a:off x="1190896" y="1375748"/>
            <a:ext cx="1010194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El informe ARIS debe completarse poco después de finalizar el mes: www.aaofcj.com / Recursos / Informes ARIS / Informes mensuales.</a:t>
            </a:r>
          </a:p>
        </p:txBody>
      </p:sp>
      <p:pic>
        <p:nvPicPr>
          <p:cNvPr id="47" name="Picture 8" descr="Picture 8"/>
          <p:cNvPicPr>
            <a:picLocks noChangeAspect="1"/>
          </p:cNvPicPr>
          <p:nvPr/>
        </p:nvPicPr>
        <p:blipFill>
          <a:blip r:embed="rId3">
            <a:extLst/>
          </a:blip>
          <a:stretch>
            <a:fillRect/>
          </a:stretch>
        </p:blipFill>
        <p:spPr>
          <a:xfrm>
            <a:off x="969263" y="2320673"/>
            <a:ext cx="3570289" cy="3432970"/>
          </a:xfrm>
          <a:prstGeom prst="rect">
            <a:avLst/>
          </a:prstGeom>
          <a:ln w="12700">
            <a:miter lim="400000"/>
          </a:ln>
        </p:spPr>
      </p:pic>
      <p:sp>
        <p:nvSpPr>
          <p:cNvPr id="48" name="TextBox 9"/>
          <p:cNvSpPr txBox="1"/>
          <p:nvPr/>
        </p:nvSpPr>
        <p:spPr>
          <a:xfrm>
            <a:off x="5044440" y="2412274"/>
            <a:ext cx="5438504"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a:r>
              <a:t>El «saldo inicial de efectivo» y el «saldo final de efectivo» deben coincidir con el total de todos sus estados de cuenta bancarios. Solicite ayuda al tesorero de su distrito si la necesita.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51" name="Shape 0"/>
          <p:cNvSpPr/>
          <p:nvPr/>
        </p:nvSpPr>
        <p:spPr>
          <a:xfrm>
            <a:off x="478536" y="499236"/>
            <a:ext cx="11138698" cy="55490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52" name="Text 1"/>
          <p:cNvSpPr txBox="1"/>
          <p:nvPr/>
        </p:nvSpPr>
        <p:spPr>
          <a:xfrm>
            <a:off x="969263" y="719104"/>
            <a:ext cx="9655193" cy="7863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sz="4000"/>
            </a:lvl1pPr>
          </a:lstStyle>
          <a:p>
            <a:pPr/>
            <a:r>
              <a:t>Obligaciones nacionales y distritales</a:t>
            </a:r>
          </a:p>
        </p:txBody>
      </p:sp>
      <p:sp>
        <p:nvSpPr>
          <p:cNvPr id="53"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54" name="Text 5"/>
          <p:cNvSpPr txBox="1"/>
          <p:nvPr/>
        </p:nvSpPr>
        <p:spPr>
          <a:xfrm>
            <a:off x="7452359" y="6026404"/>
            <a:ext cx="38862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i="1" sz="700">
                <a:solidFill>
                  <a:srgbClr val="FFFFFF">
                    <a:alpha val="92000"/>
                  </a:srgbClr>
                </a:solidFill>
              </a:defRPr>
            </a:lvl1pPr>
          </a:lstStyle>
          <a:p>
            <a:pPr/>
            <a:r>
              <a:t>Verify pricing and license terms before purchase.</a:t>
            </a:r>
          </a:p>
        </p:txBody>
      </p:sp>
      <p:sp>
        <p:nvSpPr>
          <p:cNvPr id="55" name="TextBox 4"/>
          <p:cNvSpPr txBox="1"/>
          <p:nvPr/>
        </p:nvSpPr>
        <p:spPr>
          <a:xfrm>
            <a:off x="771966" y="1505487"/>
            <a:ext cx="10405052"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1"/>
              <a:defRPr sz="2300"/>
            </a:pPr>
            <a:r>
              <a:t>Cada pastor debe pagar sus diezmos personales al Distrito mensualmente.</a:t>
            </a:r>
          </a:p>
          <a:p>
            <a:pPr marL="457200" indent="-457200">
              <a:buSzPct val="100000"/>
              <a:buAutoNum type="arabicPeriod" startAt="1"/>
              <a:defRPr sz="2300"/>
            </a:pPr>
            <a:r>
              <a:t>La iglesia debe pagar mensualmente el 10% de sus diezmos locales a la Asamblea Apostólica.</a:t>
            </a:r>
          </a:p>
          <a:p>
            <a:pPr marL="457200" indent="-457200">
              <a:buSzPct val="100000"/>
              <a:buAutoNum type="arabicPeriod" startAt="1"/>
              <a:defRPr sz="2300"/>
            </a:pPr>
            <a:r>
              <a:t>Las iglesias deben cubrir los costos de programas aprobados por los pastores del distrito, incluyendo las cuotas.</a:t>
            </a:r>
          </a:p>
          <a:p>
            <a:pPr marL="457200" indent="-457200">
              <a:buSzPct val="100000"/>
              <a:buAutoNum type="arabicPeriod" startAt="1"/>
              <a:defRPr sz="2300"/>
            </a:pPr>
            <a:r>
              <a:t>Las iglesias deben pagar la jubilación de los pastores, si los fondos lo permiten (Artículo 20:VII):Del 1.er al 10.º año: 5%Del 11.º al 20.º año: 7%Del 21.er año en adelante: 10%</a:t>
            </a:r>
          </a:p>
          <a:p>
            <a:pPr marL="457200" indent="-457200">
              <a:buSzPct val="100000"/>
              <a:buAutoNum type="arabicPeriod" startAt="1"/>
              <a:defRPr sz="2300"/>
            </a:pPr>
            <a:r>
              <a:t>Cualquier acuerdo financiero establecido entre la congregación y el pastor debe remitirse al Distrito para su aprobación.</a:t>
            </a:r>
          </a:p>
          <a:p>
            <a:pPr marL="457200" indent="-457200">
              <a:buSzPct val="100000"/>
              <a:buAutoNum type="arabicPeriod" startAt="1"/>
              <a:defRPr sz="2300"/>
            </a:pPr>
            <a:r>
              <a:t>En la medida de sus posibilidades, cada iglesia debe esforzarse por apoyar programas nacionales o distritales, tales como Flor Azul, etc.</a:t>
            </a:r>
          </a:p>
        </p:txBody>
      </p:sp>
      <p:sp>
        <p:nvSpPr>
          <p:cNvPr id="56" name="Rectangle 1"/>
          <p:cNvSpPr/>
          <p:nvPr/>
        </p:nvSpPr>
        <p:spPr>
          <a:xfrm>
            <a:off x="152400" y="146050"/>
            <a:ext cx="12192000" cy="12700"/>
          </a:xfrm>
          <a:prstGeom prst="rect">
            <a:avLst/>
          </a:prstGeom>
          <a:solidFill>
            <a:srgbClr val="FFFFFF"/>
          </a:solidFill>
          <a:ln w="12700">
            <a:miter lim="400000"/>
          </a:ln>
        </p:spPr>
        <p:txBody>
          <a:bodyPr lIns="45719" rIns="45719" anchor="ctr"/>
          <a:lstStyle/>
          <a:p>
            <a:pPr/>
          </a:p>
        </p:txBody>
      </p:sp>
      <p:sp>
        <p:nvSpPr>
          <p:cNvPr id="57" name="Rectangle 2"/>
          <p:cNvSpPr/>
          <p:nvPr/>
        </p:nvSpPr>
        <p:spPr>
          <a:xfrm>
            <a:off x="152400" y="-301696"/>
            <a:ext cx="127000" cy="9094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br/>
          </a:p>
        </p:txBody>
      </p:sp>
      <p:sp>
        <p:nvSpPr>
          <p:cNvPr id="58" name="Rectangle 3"/>
          <p:cNvSpPr/>
          <p:nvPr/>
        </p:nvSpPr>
        <p:spPr>
          <a:xfrm>
            <a:off x="152400" y="-95886"/>
            <a:ext cx="3789088" cy="4978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sz="900">
                <a:solidFill>
                  <a:srgbClr val="5F6368"/>
                </a:solidFill>
                <a:latin typeface="Roboto"/>
                <a:ea typeface="Roboto"/>
                <a:cs typeface="Roboto"/>
                <a:sym typeface="Roboto"/>
              </a:defRPr>
            </a:pPr>
            <a:r>
              <a:t>34</a:t>
            </a:r>
            <a:endParaRPr sz="1200"/>
          </a:p>
          <a:p>
            <a:pPr>
              <a:defRPr>
                <a:solidFill>
                  <a:srgbClr val="444746"/>
                </a:solidFill>
                <a:latin typeface="Google Sans"/>
                <a:ea typeface="Google Sans"/>
                <a:cs typeface="Google Sans"/>
                <a:sym typeface="Google Sans"/>
              </a:defRPr>
            </a:pPr>
            <a:r>
              <a:t>Obligaciones nacionales y distritales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61" name="Shape 0"/>
          <p:cNvSpPr/>
          <p:nvPr/>
        </p:nvSpPr>
        <p:spPr>
          <a:xfrm>
            <a:off x="526650" y="237506"/>
            <a:ext cx="11138699" cy="5852399"/>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62" name="Text 1"/>
          <p:cNvSpPr txBox="1"/>
          <p:nvPr/>
        </p:nvSpPr>
        <p:spPr>
          <a:xfrm>
            <a:off x="969263" y="382840"/>
            <a:ext cx="9655193" cy="78638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b="1" sz="4000"/>
            </a:lvl1pPr>
          </a:lstStyle>
          <a:p>
            <a:pPr/>
            <a:r>
              <a:t>Licencia ministerial anual</a:t>
            </a:r>
          </a:p>
        </p:txBody>
      </p:sp>
      <p:sp>
        <p:nvSpPr>
          <p:cNvPr id="63" name="Text 3"/>
          <p:cNvSpPr txBox="1"/>
          <p:nvPr/>
        </p:nvSpPr>
        <p:spPr>
          <a:xfrm>
            <a:off x="1145175" y="1112295"/>
            <a:ext cx="9774457" cy="44936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a:r>
              <a:t>.</a:t>
            </a:r>
          </a:p>
        </p:txBody>
      </p:sp>
      <p:sp>
        <p:nvSpPr>
          <p:cNvPr id="64" name="TextBox 4"/>
          <p:cNvSpPr txBox="1"/>
          <p:nvPr/>
        </p:nvSpPr>
        <p:spPr>
          <a:xfrm>
            <a:off x="372862" y="1182128"/>
            <a:ext cx="11113094" cy="561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14400" indent="-457200">
              <a:buSzPct val="100000"/>
              <a:buAutoNum type="arabicPeriod" startAt="1"/>
              <a:defRPr sz="2400"/>
            </a:pPr>
            <a:r>
              <a:t>Cada año se deben renovar las licencias de los ministros, para lo cual se requiere:</a:t>
            </a:r>
          </a:p>
          <a:p>
            <a:pPr lvl="2" marL="1371600" indent="-457200">
              <a:buSzPct val="100000"/>
              <a:buAutoNum type="arabicPeriod" startAt="1"/>
              <a:defRPr sz="2400"/>
            </a:pPr>
            <a:r>
              <a:t>Certificado del curso para notificadores obligatorios (*Mandated Reporter*)</a:t>
            </a:r>
          </a:p>
          <a:p>
            <a:pPr lvl="2" marL="1371600" indent="-457200">
              <a:buSzPct val="100000"/>
              <a:buAutoNum type="arabicPeriod" startAt="1"/>
              <a:defRPr sz="2400"/>
            </a:pPr>
            <a:r>
              <a:t>Certificado del curso sobre protección contra el abuso sexual</a:t>
            </a:r>
          </a:p>
          <a:p>
            <a:pPr lvl="2" marL="1371600" indent="-457200">
              <a:buSzPct val="100000"/>
              <a:buAutoNum type="arabicPeriod" startAt="1"/>
              <a:defRPr sz="2400"/>
            </a:pPr>
            <a:r>
              <a:t>Verificación de antecedentes (*Live Scan*) ante cualquier cambio en la licencia ministerial</a:t>
            </a:r>
          </a:p>
          <a:p>
            <a:pPr lvl="1" marL="914400" indent="-457200">
              <a:buSzPct val="100000"/>
              <a:buAutoNum type="arabicPeriod" startAt="1"/>
              <a:defRPr sz="2400"/>
            </a:pPr>
            <a:r>
              <a:t>La iglesia debe enviar semanalmente al portal de la Asamblea Apostólica un informe de todas las actividades que involucren a menores. </a:t>
            </a:r>
          </a:p>
          <a:p>
            <a:pPr lvl="1" marL="914400" indent="-457200">
              <a:buSzPct val="100000"/>
              <a:buAutoNum type="arabicPeriod" startAt="1"/>
              <a:defRPr sz="2400"/>
            </a:pPr>
            <a:r>
              <a:t>Su distrito debería contar con recursos para brindar asistencia al respecto.</a:t>
            </a:r>
          </a:p>
          <a:p>
            <a:pPr lvl="1" marL="914400" indent="-457200">
              <a:buSzPct val="100000"/>
              <a:buAutoNum type="arabicPeriod" startAt="1"/>
              <a:defRPr sz="2400"/>
            </a:pPr>
            <a:r>
              <a:t>Cualquier discrepancia o incidente de naturaleza cuestionable debe notificarse al Distrito.</a:t>
            </a:r>
          </a:p>
          <a:p>
            <a:pPr marL="457200" indent="-457200">
              <a:buSzPct val="100000"/>
              <a:buAutoNum type="arabicPeriod" startAt="1"/>
              <a:defRPr sz="2400"/>
            </a:pPr>
          </a:p>
          <a:p>
            <a:pPr>
              <a:defRPr sz="240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 name="Image 0" descr="Image 0"/>
          <p:cNvPicPr>
            <a:picLocks noChangeAspect="1"/>
          </p:cNvPicPr>
          <p:nvPr/>
        </p:nvPicPr>
        <p:blipFill>
          <a:blip r:embed="rId2">
            <a:extLst/>
          </a:blip>
          <a:stretch>
            <a:fillRect/>
          </a:stretch>
        </p:blipFill>
        <p:spPr>
          <a:xfrm>
            <a:off x="0" y="0"/>
            <a:ext cx="12192000" cy="6865937"/>
          </a:xfrm>
          <a:prstGeom prst="rect">
            <a:avLst/>
          </a:prstGeom>
          <a:ln w="12700">
            <a:miter lim="400000"/>
          </a:ln>
        </p:spPr>
      </p:pic>
      <p:sp>
        <p:nvSpPr>
          <p:cNvPr id="67" name="Shape 0"/>
          <p:cNvSpPr/>
          <p:nvPr/>
        </p:nvSpPr>
        <p:spPr>
          <a:xfrm>
            <a:off x="723900" y="675450"/>
            <a:ext cx="10744200"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68" name="Text 1"/>
          <p:cNvSpPr txBox="1"/>
          <p:nvPr/>
        </p:nvSpPr>
        <p:spPr>
          <a:xfrm>
            <a:off x="969263" y="1142999"/>
            <a:ext cx="9006842" cy="78638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lnSpc>
                <a:spcPct val="80000"/>
              </a:lnSpc>
              <a:defRPr b="1" sz="2800">
                <a:solidFill>
                  <a:srgbClr val="021A37"/>
                </a:solidFill>
                <a:latin typeface="Inter Display"/>
                <a:ea typeface="Inter Display"/>
                <a:cs typeface="Inter Display"/>
                <a:sym typeface="Inter Display"/>
              </a:defRPr>
            </a:lvl1pPr>
          </a:lstStyle>
          <a:p>
            <a:pPr/>
            <a:r>
              <a:t>Administración de la Iglesia-Planificación estratégica</a:t>
            </a:r>
          </a:p>
        </p:txBody>
      </p:sp>
      <p:sp>
        <p:nvSpPr>
          <p:cNvPr id="69" name="Text 2"/>
          <p:cNvSpPr txBox="1"/>
          <p:nvPr/>
        </p:nvSpPr>
        <p:spPr>
          <a:xfrm>
            <a:off x="969263" y="2011679"/>
            <a:ext cx="900684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96111">
              <a:lnSpc>
                <a:spcPct val="90000"/>
              </a:lnSpc>
              <a:defRPr b="1" sz="3038">
                <a:solidFill>
                  <a:srgbClr val="008FB5"/>
                </a:solidFill>
                <a:latin typeface="Inter Display"/>
                <a:ea typeface="Inter Display"/>
                <a:cs typeface="Inter Display"/>
                <a:sym typeface="Inter Display"/>
              </a:defRPr>
            </a:lvl1pPr>
          </a:lstStyle>
          <a:p>
            <a:pPr/>
            <a:r>
              <a:t>Objetivo</a:t>
            </a:r>
          </a:p>
        </p:txBody>
      </p:sp>
      <p:sp>
        <p:nvSpPr>
          <p:cNvPr id="70" name="Text 3"/>
          <p:cNvSpPr txBox="1"/>
          <p:nvPr/>
        </p:nvSpPr>
        <p:spPr>
          <a:xfrm>
            <a:off x="1005838" y="2788918"/>
            <a:ext cx="9774457" cy="21476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021A37"/>
                </a:solidFill>
              </a:defRPr>
            </a:lvl1pPr>
          </a:lstStyle>
          <a:p>
            <a:pPr/>
            <a:r>
              <a:t>El objetivo de esta presentación es exponer una plataforma para que una iglesia apostólica implemente una administración estructurada para lograr un crecimiento constante y estabilidad, fundamentada en la Palabra de Dios y en el uso de las herramientas administrativas que Dios otorgó a la humanidad.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2" name="Image 0" descr="Image 0"/>
          <p:cNvPicPr>
            <a:picLocks noChangeAspect="1"/>
          </p:cNvPicPr>
          <p:nvPr/>
        </p:nvPicPr>
        <p:blipFill>
          <a:blip r:embed="rId2">
            <a:extLst/>
          </a:blip>
          <a:stretch>
            <a:fillRect/>
          </a:stretch>
        </p:blipFill>
        <p:spPr>
          <a:xfrm>
            <a:off x="0" y="1"/>
            <a:ext cx="12192000" cy="6865937"/>
          </a:xfrm>
          <a:prstGeom prst="rect">
            <a:avLst/>
          </a:prstGeom>
          <a:ln w="12700">
            <a:miter lim="400000"/>
          </a:ln>
        </p:spPr>
      </p:pic>
      <p:sp>
        <p:nvSpPr>
          <p:cNvPr id="73" name="Shape 1"/>
          <p:cNvSpPr/>
          <p:nvPr/>
        </p:nvSpPr>
        <p:spPr>
          <a:xfrm>
            <a:off x="832103" y="768095"/>
            <a:ext cx="54865" cy="4846322"/>
          </a:xfrm>
          <a:prstGeom prst="rect">
            <a:avLst/>
          </a:prstGeom>
          <a:solidFill>
            <a:srgbClr val="31C6E8"/>
          </a:solidFill>
          <a:ln w="12700">
            <a:solidFill>
              <a:srgbClr val="31C6E8">
                <a:alpha val="0"/>
              </a:srgbClr>
            </a:solidFill>
          </a:ln>
        </p:spPr>
        <p:txBody>
          <a:bodyPr lIns="45719" rIns="45719"/>
          <a:lstStyle/>
          <a:p>
            <a:pPr/>
          </a:p>
        </p:txBody>
      </p:sp>
      <p:sp>
        <p:nvSpPr>
          <p:cNvPr id="74" name="TextBox 18"/>
          <p:cNvSpPr txBox="1"/>
          <p:nvPr/>
        </p:nvSpPr>
        <p:spPr>
          <a:xfrm>
            <a:off x="526982" y="240631"/>
            <a:ext cx="259721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Church Administration</a:t>
            </a:r>
          </a:p>
        </p:txBody>
      </p:sp>
      <p:sp>
        <p:nvSpPr>
          <p:cNvPr id="75" name="Shape 0"/>
          <p:cNvSpPr/>
          <p:nvPr/>
        </p:nvSpPr>
        <p:spPr>
          <a:xfrm>
            <a:off x="481262" y="1032669"/>
            <a:ext cx="10744201" cy="4800601"/>
          </a:xfrm>
          <a:prstGeom prst="roundRect">
            <a:avLst>
              <a:gd name="adj" fmla="val 1524"/>
            </a:avLst>
          </a:prstGeom>
          <a:solidFill>
            <a:srgbClr val="FFFFFF">
              <a:alpha val="88000"/>
            </a:srgbClr>
          </a:solidFill>
          <a:ln w="12700">
            <a:solidFill>
              <a:srgbClr val="FFFFFF">
                <a:alpha val="0"/>
              </a:srgbClr>
            </a:solidFill>
          </a:ln>
        </p:spPr>
        <p:txBody>
          <a:bodyPr lIns="45719" rIns="45719"/>
          <a:lstStyle/>
          <a:p>
            <a:pPr/>
          </a:p>
        </p:txBody>
      </p:sp>
      <p:sp>
        <p:nvSpPr>
          <p:cNvPr id="76" name="TextBox 2"/>
          <p:cNvSpPr txBox="1"/>
          <p:nvPr/>
        </p:nvSpPr>
        <p:spPr>
          <a:xfrm>
            <a:off x="5410051" y="681811"/>
            <a:ext cx="5065296" cy="5740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FF"/>
                </a:solidFill>
              </a:defRPr>
            </a:lvl1pPr>
          </a:lstStyle>
          <a:p>
            <a:pPr/>
            <a:r>
              <a:t>La Visión</a:t>
            </a:r>
          </a:p>
        </p:txBody>
      </p:sp>
      <p:sp>
        <p:nvSpPr>
          <p:cNvPr id="77" name="TextBox 5"/>
          <p:cNvSpPr txBox="1"/>
          <p:nvPr/>
        </p:nvSpPr>
        <p:spPr>
          <a:xfrm>
            <a:off x="1321066" y="1311442"/>
            <a:ext cx="8583330"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2800">
                <a:solidFill>
                  <a:srgbClr val="0070C0"/>
                </a:solidFill>
              </a:defRPr>
            </a:lvl1pPr>
          </a:lstStyle>
          <a:p>
            <a:pPr/>
            <a:r>
              <a:t>Donde no hay visión, el pueblo perece… Proverbios 29:18</a:t>
            </a:r>
          </a:p>
        </p:txBody>
      </p:sp>
      <p:sp>
        <p:nvSpPr>
          <p:cNvPr id="78" name="TextBox 6"/>
          <p:cNvSpPr txBox="1"/>
          <p:nvPr/>
        </p:nvSpPr>
        <p:spPr>
          <a:xfrm>
            <a:off x="1223611" y="2062096"/>
            <a:ext cx="8583329"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Ora y ayuna para obtener las respuestas a estas preguntas. </a:t>
            </a:r>
            <a:r>
              <a:t>:</a:t>
            </a:r>
          </a:p>
        </p:txBody>
      </p:sp>
      <p:sp>
        <p:nvSpPr>
          <p:cNvPr id="79" name="TextBox 8"/>
          <p:cNvSpPr txBox="1"/>
          <p:nvPr/>
        </p:nvSpPr>
        <p:spPr>
          <a:xfrm>
            <a:off x="1283530" y="3312357"/>
            <a:ext cx="8583329"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¿Dónde te gustaría estar dentro de 1, 3 y 5 años? (miembros; comprar, bienes raíces o alquilar; ministerios)</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Inter"/>
            <a:ea typeface="Inter"/>
            <a:cs typeface="Inter"/>
            <a:sym typeface="In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