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nter"/>
          <a:ea typeface="Inter"/>
          <a:cs typeface="Inte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Inter"/>
          <a:ea typeface="Inter"/>
          <a:cs typeface="Inte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Inter"/>
          <a:ea typeface="Inter"/>
          <a:cs typeface="Inte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Inter"/>
          <a:ea typeface="Inter"/>
          <a:cs typeface="Inter"/>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Inter"/>
          <a:ea typeface="Inter"/>
          <a:cs typeface="In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Inter"/>
          <a:ea typeface="Inter"/>
          <a:cs typeface="Inter"/>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Inter"/>
          <a:ea typeface="Inter"/>
          <a:cs typeface="Inter"/>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Inter"/>
          <a:ea typeface="Inter"/>
          <a:cs typeface="Inte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Inter"/>
          <a:ea typeface="Inter"/>
          <a:cs typeface="Inter"/>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Inter"/>
          <a:ea typeface="Inter"/>
          <a:cs typeface="Inter"/>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Inter"/>
          <a:ea typeface="Inter"/>
          <a:cs typeface="Inter"/>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Inter"/>
          <a:ea typeface="Inter"/>
          <a:cs typeface="Inter"/>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Aptos"/>
        <a:ea typeface="Aptos"/>
        <a:cs typeface="Aptos"/>
        <a:sym typeface="Aptos"/>
      </a:defRPr>
    </a:lvl1pPr>
    <a:lvl2pPr indent="228600" latinLnBrk="0">
      <a:defRPr sz="1200">
        <a:latin typeface="Aptos"/>
        <a:ea typeface="Aptos"/>
        <a:cs typeface="Aptos"/>
        <a:sym typeface="Aptos"/>
      </a:defRPr>
    </a:lvl2pPr>
    <a:lvl3pPr indent="457200" latinLnBrk="0">
      <a:defRPr sz="1200">
        <a:latin typeface="Aptos"/>
        <a:ea typeface="Aptos"/>
        <a:cs typeface="Aptos"/>
        <a:sym typeface="Aptos"/>
      </a:defRPr>
    </a:lvl3pPr>
    <a:lvl4pPr indent="685800" latinLnBrk="0">
      <a:defRPr sz="1200">
        <a:latin typeface="Aptos"/>
        <a:ea typeface="Aptos"/>
        <a:cs typeface="Aptos"/>
        <a:sym typeface="Aptos"/>
      </a:defRPr>
    </a:lvl4pPr>
    <a:lvl5pPr indent="914400" latinLnBrk="0">
      <a:defRPr sz="1200">
        <a:latin typeface="Aptos"/>
        <a:ea typeface="Aptos"/>
        <a:cs typeface="Aptos"/>
        <a:sym typeface="Aptos"/>
      </a:defRPr>
    </a:lvl5pPr>
    <a:lvl6pPr indent="1143000" latinLnBrk="0">
      <a:defRPr sz="1200">
        <a:latin typeface="Aptos"/>
        <a:ea typeface="Aptos"/>
        <a:cs typeface="Aptos"/>
        <a:sym typeface="Aptos"/>
      </a:defRPr>
    </a:lvl6pPr>
    <a:lvl7pPr indent="1371600" latinLnBrk="0">
      <a:defRPr sz="1200">
        <a:latin typeface="Aptos"/>
        <a:ea typeface="Aptos"/>
        <a:cs typeface="Aptos"/>
        <a:sym typeface="Aptos"/>
      </a:defRPr>
    </a:lvl7pPr>
    <a:lvl8pPr indent="1600200" latinLnBrk="0">
      <a:defRPr sz="1200">
        <a:latin typeface="Aptos"/>
        <a:ea typeface="Aptos"/>
        <a:cs typeface="Aptos"/>
        <a:sym typeface="Aptos"/>
      </a:defRPr>
    </a:lvl8pPr>
    <a:lvl9pPr indent="1828800" latinLnBrk="0">
      <a:defRPr sz="1200">
        <a:latin typeface="Aptos"/>
        <a:ea typeface="Aptos"/>
        <a:cs typeface="Apto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hyperlink" Target="http://www.aaofcj.com/" TargetMode="External"/><Relationship Id="rId4"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 name="sopf slides.027.jpeg" descr="sopf slides.027.jpe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9" name="Image 0" descr="Image 0"/>
          <p:cNvPicPr>
            <a:picLocks noChangeAspect="1"/>
          </p:cNvPicPr>
          <p:nvPr/>
        </p:nvPicPr>
        <p:blipFill>
          <a:blip r:embed="rId2">
            <a:extLst/>
          </a:blip>
          <a:stretch>
            <a:fillRect/>
          </a:stretch>
        </p:blipFill>
        <p:spPr>
          <a:xfrm>
            <a:off x="0" y="1"/>
            <a:ext cx="12192000" cy="6865937"/>
          </a:xfrm>
          <a:prstGeom prst="rect">
            <a:avLst/>
          </a:prstGeom>
          <a:ln w="12700">
            <a:miter lim="400000"/>
          </a:ln>
        </p:spPr>
      </p:pic>
      <p:sp>
        <p:nvSpPr>
          <p:cNvPr id="80" name="Shape 1"/>
          <p:cNvSpPr/>
          <p:nvPr/>
        </p:nvSpPr>
        <p:spPr>
          <a:xfrm>
            <a:off x="832103" y="768095"/>
            <a:ext cx="54865" cy="4846322"/>
          </a:xfrm>
          <a:prstGeom prst="rect">
            <a:avLst/>
          </a:prstGeom>
          <a:solidFill>
            <a:srgbClr val="31C6E8"/>
          </a:solidFill>
          <a:ln w="12700">
            <a:solidFill>
              <a:srgbClr val="31C6E8">
                <a:alpha val="0"/>
              </a:srgbClr>
            </a:solidFill>
          </a:ln>
        </p:spPr>
        <p:txBody>
          <a:bodyPr lIns="45719" rIns="45719"/>
          <a:lstStyle/>
          <a:p>
            <a:pPr/>
          </a:p>
        </p:txBody>
      </p:sp>
      <p:sp>
        <p:nvSpPr>
          <p:cNvPr id="81" name="TextBox 18"/>
          <p:cNvSpPr txBox="1"/>
          <p:nvPr/>
        </p:nvSpPr>
        <p:spPr>
          <a:xfrm>
            <a:off x="526982" y="240631"/>
            <a:ext cx="259721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Church Administration</a:t>
            </a:r>
          </a:p>
        </p:txBody>
      </p:sp>
      <p:sp>
        <p:nvSpPr>
          <p:cNvPr id="82" name="Shape 0"/>
          <p:cNvSpPr/>
          <p:nvPr/>
        </p:nvSpPr>
        <p:spPr>
          <a:xfrm>
            <a:off x="481262" y="919113"/>
            <a:ext cx="10744201" cy="48006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83" name="TextBox 2"/>
          <p:cNvSpPr txBox="1"/>
          <p:nvPr/>
        </p:nvSpPr>
        <p:spPr>
          <a:xfrm>
            <a:off x="4186988" y="76717"/>
            <a:ext cx="5065297" cy="5740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FFFFFF"/>
                </a:solidFill>
              </a:defRPr>
            </a:lvl1pPr>
          </a:lstStyle>
          <a:p>
            <a:pPr/>
            <a:r>
              <a:t>Building Gods Plan</a:t>
            </a:r>
          </a:p>
        </p:txBody>
      </p:sp>
      <p:sp>
        <p:nvSpPr>
          <p:cNvPr id="84" name="TextBox 5"/>
          <p:cNvSpPr txBox="1"/>
          <p:nvPr/>
        </p:nvSpPr>
        <p:spPr>
          <a:xfrm>
            <a:off x="1009161" y="1529077"/>
            <a:ext cx="9688402" cy="161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000"/>
            </a:pPr>
            <a:r>
              <a:t>You must have a plan if you are to succeed!</a:t>
            </a:r>
          </a:p>
          <a:p>
            <a:pPr>
              <a:defRPr i="1" sz="2000">
                <a:solidFill>
                  <a:srgbClr val="0070C0"/>
                </a:solidFill>
              </a:defRPr>
            </a:pPr>
            <a:r>
              <a:t>For which of you, intending to build a tower, sitteth not down first, and counteth the cost, whether he have sufficient to finish it?</a:t>
            </a:r>
            <a:r>
              <a:rPr b="1" baseline="30000"/>
              <a:t> </a:t>
            </a:r>
            <a:r>
              <a:t>Lest haply, after he hath laid the foundation, and is not able to finish it, all that behold it begin to mock him,</a:t>
            </a:r>
            <a:r>
              <a:rPr b="1" baseline="30000"/>
              <a:t> </a:t>
            </a:r>
            <a:r>
              <a:t>Saying, This man began to build, and was not able to finish. Luke 14:28-30</a:t>
            </a:r>
          </a:p>
        </p:txBody>
      </p:sp>
      <p:sp>
        <p:nvSpPr>
          <p:cNvPr id="85" name="TextBox 7"/>
          <p:cNvSpPr txBox="1"/>
          <p:nvPr/>
        </p:nvSpPr>
        <p:spPr>
          <a:xfrm>
            <a:off x="1009161" y="3541977"/>
            <a:ext cx="9688402" cy="161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000"/>
            </a:pPr>
            <a:r>
              <a:t>Planning must be done according to Gods will</a:t>
            </a:r>
          </a:p>
          <a:p>
            <a:pPr>
              <a:defRPr b="1" sz="2000">
                <a:latin typeface="system-ui"/>
                <a:ea typeface="system-ui"/>
                <a:cs typeface="system-ui"/>
                <a:sym typeface="system-ui"/>
              </a:defRPr>
            </a:pPr>
            <a:r>
              <a:t> </a:t>
            </a:r>
            <a:r>
              <a:rPr b="0" i="1">
                <a:solidFill>
                  <a:srgbClr val="0070C0"/>
                </a:solidFill>
                <a:latin typeface="Inter"/>
                <a:ea typeface="Inter"/>
                <a:cs typeface="Inter"/>
                <a:sym typeface="Inter"/>
              </a:rPr>
              <a:t>Unless the Lord builds the house, those who build it labor in vain. Unless the Lord watches over the city, the watchman stays awake in vain.  It is in vain that you rise up early and go late to rest, eating the bread of anxious toil; for he gives to his beloved sleep.</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7" name="Image 0" descr="Image 0"/>
          <p:cNvPicPr>
            <a:picLocks noChangeAspect="1"/>
          </p:cNvPicPr>
          <p:nvPr/>
        </p:nvPicPr>
        <p:blipFill>
          <a:blip r:embed="rId2">
            <a:extLst/>
          </a:blip>
          <a:stretch>
            <a:fillRect/>
          </a:stretch>
        </p:blipFill>
        <p:spPr>
          <a:xfrm>
            <a:off x="0" y="1"/>
            <a:ext cx="12192000" cy="6865937"/>
          </a:xfrm>
          <a:prstGeom prst="rect">
            <a:avLst/>
          </a:prstGeom>
          <a:ln w="12700">
            <a:miter lim="400000"/>
          </a:ln>
        </p:spPr>
      </p:pic>
      <p:sp>
        <p:nvSpPr>
          <p:cNvPr id="88" name="Shape 1"/>
          <p:cNvSpPr/>
          <p:nvPr/>
        </p:nvSpPr>
        <p:spPr>
          <a:xfrm>
            <a:off x="832103" y="768095"/>
            <a:ext cx="54865" cy="4846322"/>
          </a:xfrm>
          <a:prstGeom prst="rect">
            <a:avLst/>
          </a:prstGeom>
          <a:solidFill>
            <a:srgbClr val="31C6E8"/>
          </a:solidFill>
          <a:ln w="12700">
            <a:solidFill>
              <a:srgbClr val="31C6E8">
                <a:alpha val="0"/>
              </a:srgbClr>
            </a:solidFill>
          </a:ln>
        </p:spPr>
        <p:txBody>
          <a:bodyPr lIns="45719" rIns="45719"/>
          <a:lstStyle/>
          <a:p>
            <a:pPr/>
          </a:p>
        </p:txBody>
      </p:sp>
      <p:sp>
        <p:nvSpPr>
          <p:cNvPr id="89" name="TextBox 18"/>
          <p:cNvSpPr txBox="1"/>
          <p:nvPr/>
        </p:nvSpPr>
        <p:spPr>
          <a:xfrm>
            <a:off x="526982" y="240631"/>
            <a:ext cx="259721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Church Administration</a:t>
            </a:r>
          </a:p>
        </p:txBody>
      </p:sp>
      <p:sp>
        <p:nvSpPr>
          <p:cNvPr id="90" name="Shape 0"/>
          <p:cNvSpPr/>
          <p:nvPr/>
        </p:nvSpPr>
        <p:spPr>
          <a:xfrm>
            <a:off x="484357" y="850594"/>
            <a:ext cx="10744201" cy="48006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91" name="TextBox 2"/>
          <p:cNvSpPr txBox="1"/>
          <p:nvPr/>
        </p:nvSpPr>
        <p:spPr>
          <a:xfrm>
            <a:off x="4186988" y="76717"/>
            <a:ext cx="7172909" cy="5740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FFFFFF"/>
                </a:solidFill>
              </a:defRPr>
            </a:lvl1pPr>
          </a:lstStyle>
          <a:p>
            <a:pPr/>
            <a:r>
              <a:t>Building a Strategic Detailed Plan</a:t>
            </a:r>
          </a:p>
        </p:txBody>
      </p:sp>
      <p:sp>
        <p:nvSpPr>
          <p:cNvPr id="92" name="TextBox 5"/>
          <p:cNvSpPr txBox="1"/>
          <p:nvPr/>
        </p:nvSpPr>
        <p:spPr>
          <a:xfrm>
            <a:off x="1009161" y="1067411"/>
            <a:ext cx="9688402"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vl1pPr>
          </a:lstStyle>
          <a:p>
            <a:pPr/>
            <a:r>
              <a:t>God made detailed strategic Plans</a:t>
            </a:r>
          </a:p>
        </p:txBody>
      </p:sp>
      <p:pic>
        <p:nvPicPr>
          <p:cNvPr id="93" name="Picture 6" descr="Picture 6"/>
          <p:cNvPicPr>
            <a:picLocks noChangeAspect="1"/>
          </p:cNvPicPr>
          <p:nvPr/>
        </p:nvPicPr>
        <p:blipFill>
          <a:blip r:embed="rId3">
            <a:extLst/>
          </a:blip>
          <a:stretch>
            <a:fillRect/>
          </a:stretch>
        </p:blipFill>
        <p:spPr>
          <a:xfrm>
            <a:off x="1156146" y="1603912"/>
            <a:ext cx="2686426" cy="3658112"/>
          </a:xfrm>
          <a:prstGeom prst="rect">
            <a:avLst/>
          </a:prstGeom>
          <a:ln w="12700">
            <a:miter lim="400000"/>
          </a:ln>
        </p:spPr>
      </p:pic>
      <p:pic>
        <p:nvPicPr>
          <p:cNvPr id="94" name="Picture 9" descr="Picture 9"/>
          <p:cNvPicPr>
            <a:picLocks noChangeAspect="1"/>
          </p:cNvPicPr>
          <p:nvPr/>
        </p:nvPicPr>
        <p:blipFill>
          <a:blip r:embed="rId4">
            <a:extLst/>
          </a:blip>
          <a:stretch>
            <a:fillRect/>
          </a:stretch>
        </p:blipFill>
        <p:spPr>
          <a:xfrm>
            <a:off x="4405360" y="1642018"/>
            <a:ext cx="2896005" cy="1790951"/>
          </a:xfrm>
          <a:prstGeom prst="rect">
            <a:avLst/>
          </a:prstGeom>
          <a:ln w="12700">
            <a:miter lim="400000"/>
          </a:ln>
        </p:spPr>
      </p:pic>
      <p:pic>
        <p:nvPicPr>
          <p:cNvPr id="95" name="Picture 11" descr="Picture 11"/>
          <p:cNvPicPr>
            <a:picLocks noChangeAspect="1"/>
          </p:cNvPicPr>
          <p:nvPr/>
        </p:nvPicPr>
        <p:blipFill>
          <a:blip r:embed="rId5">
            <a:extLst/>
          </a:blip>
          <a:stretch>
            <a:fillRect/>
          </a:stretch>
        </p:blipFill>
        <p:spPr>
          <a:xfrm>
            <a:off x="7800543" y="1642018"/>
            <a:ext cx="2589326" cy="1790951"/>
          </a:xfrm>
          <a:prstGeom prst="rect">
            <a:avLst/>
          </a:prstGeom>
          <a:ln w="12700">
            <a:miter lim="400000"/>
          </a:ln>
        </p:spPr>
      </p:pic>
      <p:sp>
        <p:nvSpPr>
          <p:cNvPr id="96" name="TextBox 12"/>
          <p:cNvSpPr txBox="1"/>
          <p:nvPr/>
        </p:nvSpPr>
        <p:spPr>
          <a:xfrm>
            <a:off x="4451080" y="3744686"/>
            <a:ext cx="2804565"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God provided the exact measurements for Noah's Ark</a:t>
            </a:r>
          </a:p>
        </p:txBody>
      </p:sp>
      <p:sp>
        <p:nvSpPr>
          <p:cNvPr id="97" name="TextBox 13"/>
          <p:cNvSpPr txBox="1"/>
          <p:nvPr/>
        </p:nvSpPr>
        <p:spPr>
          <a:xfrm>
            <a:off x="7651883" y="3766451"/>
            <a:ext cx="280456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God provided the clear the Laws of Moses</a:t>
            </a:r>
          </a:p>
        </p:txBody>
      </p:sp>
      <p:sp>
        <p:nvSpPr>
          <p:cNvPr id="98" name="TextBox 14"/>
          <p:cNvSpPr txBox="1"/>
          <p:nvPr/>
        </p:nvSpPr>
        <p:spPr>
          <a:xfrm>
            <a:off x="4451080" y="4731548"/>
            <a:ext cx="56209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God mostly communicated His plans </a:t>
            </a:r>
            <a:r>
              <a:rPr b="1"/>
              <a:t>IN WRITING</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0" name="Image 0" descr="Image 0"/>
          <p:cNvPicPr>
            <a:picLocks noChangeAspect="1"/>
          </p:cNvPicPr>
          <p:nvPr/>
        </p:nvPicPr>
        <p:blipFill>
          <a:blip r:embed="rId2">
            <a:extLst/>
          </a:blip>
          <a:stretch>
            <a:fillRect/>
          </a:stretch>
        </p:blipFill>
        <p:spPr>
          <a:xfrm>
            <a:off x="0" y="1"/>
            <a:ext cx="12192000" cy="6865937"/>
          </a:xfrm>
          <a:prstGeom prst="rect">
            <a:avLst/>
          </a:prstGeom>
          <a:ln w="12700">
            <a:miter lim="400000"/>
          </a:ln>
        </p:spPr>
      </p:pic>
      <p:sp>
        <p:nvSpPr>
          <p:cNvPr id="101" name="Shape 1"/>
          <p:cNvSpPr/>
          <p:nvPr/>
        </p:nvSpPr>
        <p:spPr>
          <a:xfrm>
            <a:off x="832103" y="768095"/>
            <a:ext cx="54865" cy="4846322"/>
          </a:xfrm>
          <a:prstGeom prst="rect">
            <a:avLst/>
          </a:prstGeom>
          <a:solidFill>
            <a:srgbClr val="31C6E8"/>
          </a:solidFill>
          <a:ln w="12700">
            <a:solidFill>
              <a:srgbClr val="31C6E8">
                <a:alpha val="0"/>
              </a:srgbClr>
            </a:solidFill>
          </a:ln>
        </p:spPr>
        <p:txBody>
          <a:bodyPr lIns="45719" rIns="45719"/>
          <a:lstStyle/>
          <a:p>
            <a:pPr/>
          </a:p>
        </p:txBody>
      </p:sp>
      <p:sp>
        <p:nvSpPr>
          <p:cNvPr id="102" name="TextBox 18"/>
          <p:cNvSpPr txBox="1"/>
          <p:nvPr/>
        </p:nvSpPr>
        <p:spPr>
          <a:xfrm>
            <a:off x="526982" y="240631"/>
            <a:ext cx="259721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Church Administration</a:t>
            </a:r>
          </a:p>
        </p:txBody>
      </p:sp>
      <p:sp>
        <p:nvSpPr>
          <p:cNvPr id="103" name="Shape 0"/>
          <p:cNvSpPr/>
          <p:nvPr/>
        </p:nvSpPr>
        <p:spPr>
          <a:xfrm>
            <a:off x="615695" y="849836"/>
            <a:ext cx="10744201" cy="48006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104" name="TextBox 2"/>
          <p:cNvSpPr txBox="1"/>
          <p:nvPr/>
        </p:nvSpPr>
        <p:spPr>
          <a:xfrm>
            <a:off x="4186989" y="76717"/>
            <a:ext cx="6411343" cy="5740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FFFFFF"/>
                </a:solidFill>
              </a:defRPr>
            </a:lvl1pPr>
          </a:lstStyle>
          <a:p>
            <a:pPr/>
            <a:r>
              <a:t>Why Churches Do not Grow</a:t>
            </a:r>
          </a:p>
        </p:txBody>
      </p:sp>
      <p:sp>
        <p:nvSpPr>
          <p:cNvPr id="105" name="TextBox 4"/>
          <p:cNvSpPr txBox="1"/>
          <p:nvPr/>
        </p:nvSpPr>
        <p:spPr>
          <a:xfrm>
            <a:off x="1246324" y="1358536"/>
            <a:ext cx="9663340" cy="3723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There are about 350,000 Christian congregations in the United States.   The average congregation is about 65 to 70 weekly attendees for Christian churches in the United States.  About 5% go to church weekly</a:t>
            </a:r>
          </a:p>
          <a:p>
            <a:pPr/>
          </a:p>
          <a:p>
            <a:pPr/>
            <a:r>
              <a:t>In the city of Santa Ana California with about 310,000 population, there are about 150 congregations. 3%-4% of the population go to church.</a:t>
            </a:r>
          </a:p>
          <a:p>
            <a:pPr/>
          </a:p>
          <a:p>
            <a:pPr/>
            <a:r>
              <a:t>In the city of La Habra California with about 61,000 population, there are about 37 congregations. 3%-4% of the population go to church.</a:t>
            </a:r>
          </a:p>
          <a:p>
            <a:pPr/>
          </a:p>
          <a:p>
            <a:pPr/>
          </a:p>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Image 0" descr="Image 0"/>
          <p:cNvPicPr>
            <a:picLocks noChangeAspect="1"/>
          </p:cNvPicPr>
          <p:nvPr/>
        </p:nvPicPr>
        <p:blipFill>
          <a:blip r:embed="rId2">
            <a:extLst/>
          </a:blip>
          <a:stretch>
            <a:fillRect/>
          </a:stretch>
        </p:blipFill>
        <p:spPr>
          <a:xfrm>
            <a:off x="0" y="1"/>
            <a:ext cx="12192000" cy="6865937"/>
          </a:xfrm>
          <a:prstGeom prst="rect">
            <a:avLst/>
          </a:prstGeom>
          <a:ln w="12700">
            <a:miter lim="400000"/>
          </a:ln>
        </p:spPr>
      </p:pic>
      <p:sp>
        <p:nvSpPr>
          <p:cNvPr id="108" name="Shape 1"/>
          <p:cNvSpPr/>
          <p:nvPr/>
        </p:nvSpPr>
        <p:spPr>
          <a:xfrm>
            <a:off x="832103" y="768095"/>
            <a:ext cx="54865" cy="4846322"/>
          </a:xfrm>
          <a:prstGeom prst="rect">
            <a:avLst/>
          </a:prstGeom>
          <a:solidFill>
            <a:srgbClr val="31C6E8"/>
          </a:solidFill>
          <a:ln w="12700">
            <a:solidFill>
              <a:srgbClr val="31C6E8">
                <a:alpha val="0"/>
              </a:srgbClr>
            </a:solidFill>
          </a:ln>
        </p:spPr>
        <p:txBody>
          <a:bodyPr lIns="45719" rIns="45719"/>
          <a:lstStyle/>
          <a:p>
            <a:pPr/>
          </a:p>
        </p:txBody>
      </p:sp>
      <p:sp>
        <p:nvSpPr>
          <p:cNvPr id="109" name="TextBox 18"/>
          <p:cNvSpPr txBox="1"/>
          <p:nvPr/>
        </p:nvSpPr>
        <p:spPr>
          <a:xfrm>
            <a:off x="526982" y="240631"/>
            <a:ext cx="259721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Church Administration</a:t>
            </a:r>
          </a:p>
        </p:txBody>
      </p:sp>
      <p:sp>
        <p:nvSpPr>
          <p:cNvPr id="110" name="Shape 0"/>
          <p:cNvSpPr/>
          <p:nvPr/>
        </p:nvSpPr>
        <p:spPr>
          <a:xfrm>
            <a:off x="705893" y="813816"/>
            <a:ext cx="10744201" cy="48006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111" name="TextBox 2"/>
          <p:cNvSpPr txBox="1"/>
          <p:nvPr/>
        </p:nvSpPr>
        <p:spPr>
          <a:xfrm>
            <a:off x="4186989" y="76717"/>
            <a:ext cx="6411343" cy="5740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FFFFFF"/>
                </a:solidFill>
              </a:defRPr>
            </a:lvl1pPr>
          </a:lstStyle>
          <a:p>
            <a:pPr/>
            <a:r>
              <a:t>Why Churches Do not Grow</a:t>
            </a:r>
          </a:p>
        </p:txBody>
      </p:sp>
      <p:pic>
        <p:nvPicPr>
          <p:cNvPr id="112" name="Picture 6" descr="Picture 6"/>
          <p:cNvPicPr>
            <a:picLocks noChangeAspect="1"/>
          </p:cNvPicPr>
          <p:nvPr/>
        </p:nvPicPr>
        <p:blipFill>
          <a:blip r:embed="rId3">
            <a:extLst/>
          </a:blip>
          <a:stretch>
            <a:fillRect/>
          </a:stretch>
        </p:blipFill>
        <p:spPr>
          <a:xfrm>
            <a:off x="4635203" y="1215501"/>
            <a:ext cx="1103747" cy="1285331"/>
          </a:xfrm>
          <a:prstGeom prst="rect">
            <a:avLst/>
          </a:prstGeom>
          <a:ln w="12700">
            <a:miter lim="400000"/>
          </a:ln>
        </p:spPr>
      </p:pic>
      <p:sp>
        <p:nvSpPr>
          <p:cNvPr id="113" name="Arrow: Left 7"/>
          <p:cNvSpPr/>
          <p:nvPr/>
        </p:nvSpPr>
        <p:spPr>
          <a:xfrm rot="18341666">
            <a:off x="3697783" y="2998060"/>
            <a:ext cx="978409" cy="143499"/>
          </a:xfrm>
          <a:prstGeom prst="leftArrow">
            <a:avLst>
              <a:gd name="adj1" fmla="val 50000"/>
              <a:gd name="adj2" fmla="val 50000"/>
            </a:avLst>
          </a:prstGeom>
          <a:solidFill>
            <a:schemeClr val="accent1"/>
          </a:solidFill>
          <a:ln w="12700">
            <a:solidFill>
              <a:srgbClr val="1D3053"/>
            </a:solidFill>
            <a:miter/>
          </a:ln>
        </p:spPr>
        <p:txBody>
          <a:bodyPr lIns="45719" rIns="45719" anchor="ctr"/>
          <a:lstStyle/>
          <a:p>
            <a:pPr algn="ctr">
              <a:defRPr>
                <a:solidFill>
                  <a:srgbClr val="FFFFFF"/>
                </a:solidFill>
              </a:defRPr>
            </a:pPr>
          </a:p>
        </p:txBody>
      </p:sp>
      <p:sp>
        <p:nvSpPr>
          <p:cNvPr id="114" name="Arrow: Left 8"/>
          <p:cNvSpPr/>
          <p:nvPr/>
        </p:nvSpPr>
        <p:spPr>
          <a:xfrm rot="16893071">
            <a:off x="4201721" y="3163246"/>
            <a:ext cx="978409" cy="127255"/>
          </a:xfrm>
          <a:prstGeom prst="leftArrow">
            <a:avLst>
              <a:gd name="adj1" fmla="val 50000"/>
              <a:gd name="adj2" fmla="val 50000"/>
            </a:avLst>
          </a:prstGeom>
          <a:solidFill>
            <a:schemeClr val="accent1"/>
          </a:solidFill>
          <a:ln w="12700">
            <a:solidFill>
              <a:srgbClr val="1D3053"/>
            </a:solidFill>
            <a:miter/>
          </a:ln>
        </p:spPr>
        <p:txBody>
          <a:bodyPr lIns="45719" rIns="45719" anchor="ctr"/>
          <a:lstStyle/>
          <a:p>
            <a:pPr algn="ctr">
              <a:defRPr>
                <a:solidFill>
                  <a:srgbClr val="FFFFFF"/>
                </a:solidFill>
              </a:defRPr>
            </a:pPr>
          </a:p>
        </p:txBody>
      </p:sp>
      <p:sp>
        <p:nvSpPr>
          <p:cNvPr id="115" name="Arrow: Left 9"/>
          <p:cNvSpPr/>
          <p:nvPr/>
        </p:nvSpPr>
        <p:spPr>
          <a:xfrm rot="16722068">
            <a:off x="4937125" y="3180507"/>
            <a:ext cx="978409" cy="143499"/>
          </a:xfrm>
          <a:prstGeom prst="leftArrow">
            <a:avLst>
              <a:gd name="adj1" fmla="val 50000"/>
              <a:gd name="adj2" fmla="val 50000"/>
            </a:avLst>
          </a:prstGeom>
          <a:solidFill>
            <a:schemeClr val="accent1"/>
          </a:solidFill>
          <a:ln w="12700">
            <a:solidFill>
              <a:srgbClr val="1D3053"/>
            </a:solidFill>
            <a:miter/>
          </a:ln>
        </p:spPr>
        <p:txBody>
          <a:bodyPr lIns="45719" rIns="45719" anchor="ctr"/>
          <a:lstStyle/>
          <a:p>
            <a:pPr algn="ctr">
              <a:defRPr>
                <a:solidFill>
                  <a:srgbClr val="FFFFFF"/>
                </a:solidFill>
              </a:defRPr>
            </a:pPr>
          </a:p>
        </p:txBody>
      </p:sp>
      <p:sp>
        <p:nvSpPr>
          <p:cNvPr id="116" name="Arrow: Left 10"/>
          <p:cNvSpPr/>
          <p:nvPr/>
        </p:nvSpPr>
        <p:spPr>
          <a:xfrm rot="14232721">
            <a:off x="5914028" y="3119507"/>
            <a:ext cx="978409" cy="143499"/>
          </a:xfrm>
          <a:prstGeom prst="leftArrow">
            <a:avLst>
              <a:gd name="adj1" fmla="val 50000"/>
              <a:gd name="adj2" fmla="val 50000"/>
            </a:avLst>
          </a:prstGeom>
          <a:solidFill>
            <a:schemeClr val="accent1"/>
          </a:solidFill>
          <a:ln w="12700">
            <a:solidFill>
              <a:srgbClr val="1D3053"/>
            </a:solidFill>
            <a:miter/>
          </a:ln>
        </p:spPr>
        <p:txBody>
          <a:bodyPr lIns="45719" rIns="45719" anchor="ctr"/>
          <a:lstStyle/>
          <a:p>
            <a:pPr algn="ctr">
              <a:defRPr>
                <a:solidFill>
                  <a:srgbClr val="FFFFFF"/>
                </a:solidFill>
              </a:defRPr>
            </a:pPr>
          </a:p>
        </p:txBody>
      </p:sp>
      <p:sp>
        <p:nvSpPr>
          <p:cNvPr id="117" name="TextBox 11"/>
          <p:cNvSpPr txBox="1"/>
          <p:nvPr/>
        </p:nvSpPr>
        <p:spPr>
          <a:xfrm>
            <a:off x="3659776" y="3857897"/>
            <a:ext cx="313944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65-100 members</a:t>
            </a:r>
          </a:p>
        </p:txBody>
      </p:sp>
      <p:sp>
        <p:nvSpPr>
          <p:cNvPr id="118" name="TextBox 12"/>
          <p:cNvSpPr txBox="1"/>
          <p:nvPr/>
        </p:nvSpPr>
        <p:spPr>
          <a:xfrm>
            <a:off x="2222863" y="1358537"/>
            <a:ext cx="1415144" cy="148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One pastor usually can serve 65-100 members</a:t>
            </a:r>
          </a:p>
        </p:txBody>
      </p:sp>
      <p:sp>
        <p:nvSpPr>
          <p:cNvPr id="119" name="TextBox 13"/>
          <p:cNvSpPr txBox="1"/>
          <p:nvPr/>
        </p:nvSpPr>
        <p:spPr>
          <a:xfrm>
            <a:off x="6448952" y="1418392"/>
            <a:ext cx="1415144"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How can we solve this problem?</a:t>
            </a:r>
          </a:p>
        </p:txBody>
      </p:sp>
      <p:sp>
        <p:nvSpPr>
          <p:cNvPr id="120" name="TextBox 14"/>
          <p:cNvSpPr txBox="1"/>
          <p:nvPr/>
        </p:nvSpPr>
        <p:spPr>
          <a:xfrm>
            <a:off x="2965524" y="4467469"/>
            <a:ext cx="508772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By setting up an administration with a strategic plan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Image 0" descr="Image 0"/>
          <p:cNvPicPr>
            <a:picLocks noChangeAspect="1"/>
          </p:cNvPicPr>
          <p:nvPr/>
        </p:nvPicPr>
        <p:blipFill>
          <a:blip r:embed="rId2">
            <a:extLst/>
          </a:blip>
          <a:stretch>
            <a:fillRect/>
          </a:stretch>
        </p:blipFill>
        <p:spPr>
          <a:xfrm>
            <a:off x="0" y="1"/>
            <a:ext cx="12192000" cy="6865937"/>
          </a:xfrm>
          <a:prstGeom prst="rect">
            <a:avLst/>
          </a:prstGeom>
          <a:ln w="12700">
            <a:miter lim="400000"/>
          </a:ln>
        </p:spPr>
      </p:pic>
      <p:sp>
        <p:nvSpPr>
          <p:cNvPr id="123" name="Shape 1"/>
          <p:cNvSpPr/>
          <p:nvPr/>
        </p:nvSpPr>
        <p:spPr>
          <a:xfrm>
            <a:off x="832103" y="768095"/>
            <a:ext cx="54865" cy="4846322"/>
          </a:xfrm>
          <a:prstGeom prst="rect">
            <a:avLst/>
          </a:prstGeom>
          <a:solidFill>
            <a:srgbClr val="31C6E8"/>
          </a:solidFill>
          <a:ln w="12700">
            <a:solidFill>
              <a:srgbClr val="31C6E8">
                <a:alpha val="0"/>
              </a:srgbClr>
            </a:solidFill>
          </a:ln>
        </p:spPr>
        <p:txBody>
          <a:bodyPr lIns="45719" rIns="45719"/>
          <a:lstStyle/>
          <a:p>
            <a:pPr/>
          </a:p>
        </p:txBody>
      </p:sp>
      <p:sp>
        <p:nvSpPr>
          <p:cNvPr id="124" name="TextBox 18"/>
          <p:cNvSpPr txBox="1"/>
          <p:nvPr/>
        </p:nvSpPr>
        <p:spPr>
          <a:xfrm>
            <a:off x="526982" y="240631"/>
            <a:ext cx="259721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Church Administration</a:t>
            </a:r>
          </a:p>
        </p:txBody>
      </p:sp>
      <p:sp>
        <p:nvSpPr>
          <p:cNvPr id="125" name="Shape 0"/>
          <p:cNvSpPr/>
          <p:nvPr/>
        </p:nvSpPr>
        <p:spPr>
          <a:xfrm>
            <a:off x="705893" y="813816"/>
            <a:ext cx="10744201" cy="4958732"/>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126" name="TextBox 2"/>
          <p:cNvSpPr txBox="1"/>
          <p:nvPr/>
        </p:nvSpPr>
        <p:spPr>
          <a:xfrm>
            <a:off x="4186989" y="76717"/>
            <a:ext cx="6411343" cy="5740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FFFFFF"/>
                </a:solidFill>
              </a:defRPr>
            </a:lvl1pPr>
          </a:lstStyle>
          <a:p>
            <a:pPr/>
            <a:r>
              <a:t>Components of a Strategic Plan</a:t>
            </a:r>
          </a:p>
        </p:txBody>
      </p:sp>
      <p:sp>
        <p:nvSpPr>
          <p:cNvPr id="127" name="TextBox 4"/>
          <p:cNvSpPr txBox="1"/>
          <p:nvPr/>
        </p:nvSpPr>
        <p:spPr>
          <a:xfrm>
            <a:off x="1246324" y="946381"/>
            <a:ext cx="9663340" cy="567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EXAMPLE PLAN FOR A CHURCH OF 65 MEMBERS</a:t>
            </a:r>
          </a:p>
          <a:p>
            <a:pPr algn="ctr"/>
            <a:r>
              <a:t>(Note:  There is no one plan that fits all churches. There are many factors that should be considered for any given plan, however, there are also  many similar processes that occur in Apostolic churches</a:t>
            </a:r>
          </a:p>
          <a:p>
            <a:pPr marL="342900" indent="-342900">
              <a:buSzPct val="100000"/>
              <a:buAutoNum type="arabicPeriod" startAt="1"/>
            </a:pPr>
            <a:r>
              <a:t>Mission Statement (example: Worship, Discipleship, and Evangelism)</a:t>
            </a:r>
          </a:p>
          <a:p>
            <a:pPr marL="342900" indent="-342900">
              <a:buSzPct val="100000"/>
              <a:buAutoNum type="arabicPeriod" startAt="1"/>
            </a:pPr>
            <a:r>
              <a:t>Resources (example: 65 members, music, teachers, ministers, funds, technology, etc.) In other words, what do you have to work with?</a:t>
            </a:r>
          </a:p>
          <a:p>
            <a:pPr marL="342900" indent="-342900">
              <a:buSzPct val="100000"/>
              <a:buAutoNum type="arabicPeriod" startAt="1"/>
            </a:pPr>
            <a:r>
              <a:t>Objectives (Note “objectives” are more general in nature)</a:t>
            </a:r>
          </a:p>
          <a:p>
            <a:pPr lvl="1" marL="800100" indent="-342900">
              <a:buSzPct val="100000"/>
              <a:buAutoNum type="arabicPeriod" startAt="1"/>
            </a:pPr>
            <a:r>
              <a:t>Holy Spirit driven church</a:t>
            </a:r>
          </a:p>
          <a:p>
            <a:pPr lvl="1" marL="800100" indent="-342900">
              <a:buSzPct val="100000"/>
              <a:buAutoNum type="arabicPeriod" startAt="1"/>
            </a:pPr>
            <a:r>
              <a:t>Strong discipleship system</a:t>
            </a:r>
          </a:p>
          <a:p>
            <a:pPr lvl="1" marL="800100" indent="-342900">
              <a:buSzPct val="100000"/>
              <a:buAutoNum type="arabicPeriod" startAt="1"/>
            </a:pPr>
            <a:r>
              <a:t>Strong administration and membership growth</a:t>
            </a:r>
          </a:p>
          <a:p>
            <a:pPr marL="342900" indent="-342900">
              <a:buSzPct val="100000"/>
              <a:buAutoNum type="arabicPeriod" startAt="1"/>
            </a:pPr>
            <a:r>
              <a:t>Critical Factors </a:t>
            </a:r>
          </a:p>
          <a:p>
            <a:pPr marL="342900" indent="-342900">
              <a:buSzPct val="100000"/>
              <a:buAutoNum type="arabicPeriod" startAt="1"/>
            </a:pPr>
            <a:r>
              <a:t>Goals 1</a:t>
            </a:r>
            <a:r>
              <a:rPr baseline="30000"/>
              <a:t>st</a:t>
            </a:r>
            <a:r>
              <a:t> year</a:t>
            </a:r>
          </a:p>
          <a:p>
            <a:pPr lvl="1" marL="800100" indent="-342900">
              <a:buSzPct val="100000"/>
              <a:buAutoNum type="arabicPeriod" startAt="1"/>
            </a:pPr>
            <a:r>
              <a:t>Develop 10 strong spiritual leaders</a:t>
            </a:r>
          </a:p>
          <a:p>
            <a:pPr lvl="1" marL="800100" indent="-342900">
              <a:buSzPct val="100000"/>
              <a:buAutoNum type="arabicPeriod" startAt="1"/>
            </a:pPr>
            <a:r>
              <a:t>Organize the administration , document systems, rules, norms within 4 months</a:t>
            </a:r>
          </a:p>
          <a:p>
            <a:pPr lvl="1" marL="800100" indent="-342900">
              <a:buSzPct val="100000"/>
              <a:buAutoNum type="arabicPeriod" startAt="1"/>
            </a:pPr>
            <a:r>
              <a:t>30 baptisms within one year that the setup for administration is done.</a:t>
            </a:r>
          </a:p>
          <a:p>
            <a:pPr marL="342900" indent="-342900">
              <a:buSzPct val="100000"/>
              <a:buAutoNum type="arabicPeriod" startAt="1"/>
            </a:pPr>
            <a:r>
              <a:t>First year’s plan (next slide)</a:t>
            </a:r>
          </a:p>
          <a:p>
            <a:pPr lvl="1" marL="800100" indent="-342900">
              <a:buSzPct val="100000"/>
              <a:buAutoNum type="arabicPeriod" startAt="1"/>
            </a:pPr>
          </a:p>
          <a:p>
            <a:pPr/>
          </a:p>
          <a:p>
            <a:pPr/>
            <a:r>
              <a:t>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Image 0" descr="Image 0"/>
          <p:cNvPicPr>
            <a:picLocks noChangeAspect="1"/>
          </p:cNvPicPr>
          <p:nvPr/>
        </p:nvPicPr>
        <p:blipFill>
          <a:blip r:embed="rId2">
            <a:extLst/>
          </a:blip>
          <a:stretch>
            <a:fillRect/>
          </a:stretch>
        </p:blipFill>
        <p:spPr>
          <a:xfrm>
            <a:off x="0" y="1"/>
            <a:ext cx="12192000" cy="6865937"/>
          </a:xfrm>
          <a:prstGeom prst="rect">
            <a:avLst/>
          </a:prstGeom>
          <a:ln w="12700">
            <a:miter lim="400000"/>
          </a:ln>
        </p:spPr>
      </p:pic>
      <p:sp>
        <p:nvSpPr>
          <p:cNvPr id="130" name="Shape 1"/>
          <p:cNvSpPr/>
          <p:nvPr/>
        </p:nvSpPr>
        <p:spPr>
          <a:xfrm>
            <a:off x="832103" y="768095"/>
            <a:ext cx="54865" cy="4846322"/>
          </a:xfrm>
          <a:prstGeom prst="rect">
            <a:avLst/>
          </a:prstGeom>
          <a:solidFill>
            <a:srgbClr val="31C6E8"/>
          </a:solidFill>
          <a:ln w="12700">
            <a:solidFill>
              <a:srgbClr val="31C6E8">
                <a:alpha val="0"/>
              </a:srgbClr>
            </a:solidFill>
          </a:ln>
        </p:spPr>
        <p:txBody>
          <a:bodyPr lIns="45719" rIns="45719"/>
          <a:lstStyle/>
          <a:p>
            <a:pPr/>
          </a:p>
        </p:txBody>
      </p:sp>
      <p:sp>
        <p:nvSpPr>
          <p:cNvPr id="131" name="TextBox 18"/>
          <p:cNvSpPr txBox="1"/>
          <p:nvPr/>
        </p:nvSpPr>
        <p:spPr>
          <a:xfrm>
            <a:off x="526982" y="240631"/>
            <a:ext cx="259721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Church Administration</a:t>
            </a:r>
          </a:p>
        </p:txBody>
      </p:sp>
      <p:sp>
        <p:nvSpPr>
          <p:cNvPr id="132" name="Shape 0"/>
          <p:cNvSpPr/>
          <p:nvPr/>
        </p:nvSpPr>
        <p:spPr>
          <a:xfrm>
            <a:off x="705893" y="813816"/>
            <a:ext cx="10744201" cy="48006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133" name="TextBox 2"/>
          <p:cNvSpPr txBox="1"/>
          <p:nvPr/>
        </p:nvSpPr>
        <p:spPr>
          <a:xfrm>
            <a:off x="4186989" y="76717"/>
            <a:ext cx="6411343" cy="5740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FFFFFF"/>
                </a:solidFill>
              </a:defRPr>
            </a:lvl1pPr>
          </a:lstStyle>
          <a:p>
            <a:pPr/>
            <a:r>
              <a:t>Components of a Strategic Plan</a:t>
            </a:r>
          </a:p>
        </p:txBody>
      </p:sp>
      <p:sp>
        <p:nvSpPr>
          <p:cNvPr id="134" name="TextBox 4"/>
          <p:cNvSpPr txBox="1"/>
          <p:nvPr/>
        </p:nvSpPr>
        <p:spPr>
          <a:xfrm>
            <a:off x="1246324" y="1358536"/>
            <a:ext cx="9663340" cy="405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6. First year's plan (Cont.)</a:t>
            </a:r>
          </a:p>
          <a:p>
            <a:pPr>
              <a:defRPr sz="2400"/>
            </a:pPr>
            <a:r>
              <a:t>     1.  Change church culture from traditional to an evangelistic church</a:t>
            </a:r>
          </a:p>
          <a:p>
            <a:pPr>
              <a:defRPr sz="2400"/>
            </a:pPr>
            <a:r>
              <a:t>     2.  Create standards for the “Member with Ministry” versus “Member”</a:t>
            </a:r>
          </a:p>
          <a:p>
            <a:pPr>
              <a:defRPr sz="2400"/>
            </a:pPr>
            <a:r>
              <a:t>          a. Members with ministry will take x Bible courses or seminars</a:t>
            </a:r>
          </a:p>
          <a:p>
            <a:pPr>
              <a:defRPr sz="2400"/>
            </a:pPr>
            <a:r>
              <a:t>          b. Members with ministry will abide by modesty standards etc.</a:t>
            </a:r>
          </a:p>
          <a:p>
            <a:pPr>
              <a:defRPr sz="2400"/>
            </a:pPr>
            <a:r>
              <a:t>          c. Train for leadership, evangelism, and cell ministry </a:t>
            </a:r>
          </a:p>
          <a:p>
            <a:pPr>
              <a:defRPr sz="2400"/>
            </a:pPr>
            <a:r>
              <a:t>  7.  Modify plan as you go to your strategic plan</a:t>
            </a:r>
          </a:p>
          <a:p>
            <a:pPr>
              <a:defRPr sz="2400"/>
            </a:pPr>
            <a:r>
              <a:t>  8.  Create “job descriptions” for every position</a:t>
            </a:r>
          </a:p>
          <a:p>
            <a:pPr>
              <a:defRPr sz="2400"/>
            </a:pPr>
            <a:r>
              <a:t>  9.  Upgrade the Social Media</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 name="Image 0" descr="Image 0"/>
          <p:cNvPicPr>
            <a:picLocks noChangeAspect="1"/>
          </p:cNvPicPr>
          <p:nvPr/>
        </p:nvPicPr>
        <p:blipFill>
          <a:blip r:embed="rId2">
            <a:extLst/>
          </a:blip>
          <a:stretch>
            <a:fillRect/>
          </a:stretch>
        </p:blipFill>
        <p:spPr>
          <a:xfrm>
            <a:off x="0" y="0"/>
            <a:ext cx="12192000" cy="6865937"/>
          </a:xfrm>
          <a:prstGeom prst="rect">
            <a:avLst/>
          </a:prstGeom>
          <a:ln w="12700">
            <a:miter lim="400000"/>
          </a:ln>
        </p:spPr>
      </p:pic>
      <p:sp>
        <p:nvSpPr>
          <p:cNvPr id="23" name="Shape 0"/>
          <p:cNvSpPr/>
          <p:nvPr/>
        </p:nvSpPr>
        <p:spPr>
          <a:xfrm>
            <a:off x="723900" y="675450"/>
            <a:ext cx="10744200" cy="48006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24" name="Text 1"/>
          <p:cNvSpPr txBox="1"/>
          <p:nvPr/>
        </p:nvSpPr>
        <p:spPr>
          <a:xfrm>
            <a:off x="969263" y="1142999"/>
            <a:ext cx="9006842" cy="7905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a:lnSpc>
                <a:spcPct val="90000"/>
              </a:lnSpc>
              <a:defRPr b="1" sz="5200">
                <a:solidFill>
                  <a:srgbClr val="021A37"/>
                </a:solidFill>
                <a:latin typeface="Inter Display"/>
                <a:ea typeface="Inter Display"/>
                <a:cs typeface="Inter Display"/>
                <a:sym typeface="Inter Display"/>
              </a:defRPr>
            </a:lvl1pPr>
          </a:lstStyle>
          <a:p>
            <a:pPr/>
            <a:r>
              <a:t>Church Administration</a:t>
            </a:r>
          </a:p>
        </p:txBody>
      </p:sp>
      <p:sp>
        <p:nvSpPr>
          <p:cNvPr id="25" name="Text 2"/>
          <p:cNvSpPr txBox="1"/>
          <p:nvPr/>
        </p:nvSpPr>
        <p:spPr>
          <a:xfrm>
            <a:off x="969263" y="2011679"/>
            <a:ext cx="9006842"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896111">
              <a:lnSpc>
                <a:spcPct val="90000"/>
              </a:lnSpc>
              <a:defRPr b="1" sz="3038">
                <a:solidFill>
                  <a:srgbClr val="008FB5"/>
                </a:solidFill>
                <a:latin typeface="Inter Display"/>
                <a:ea typeface="Inter Display"/>
                <a:cs typeface="Inter Display"/>
                <a:sym typeface="Inter Display"/>
              </a:defRPr>
            </a:lvl1pPr>
          </a:lstStyle>
          <a:p>
            <a:pPr/>
            <a:r>
              <a:t>Objective</a:t>
            </a:r>
          </a:p>
        </p:txBody>
      </p:sp>
      <p:sp>
        <p:nvSpPr>
          <p:cNvPr id="26" name="Text 3"/>
          <p:cNvSpPr txBox="1"/>
          <p:nvPr/>
        </p:nvSpPr>
        <p:spPr>
          <a:xfrm>
            <a:off x="1005838" y="2788918"/>
            <a:ext cx="9774457" cy="21476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solidFill>
                  <a:srgbClr val="021A37"/>
                </a:solidFill>
              </a:defRPr>
            </a:lvl1pPr>
          </a:lstStyle>
          <a:p>
            <a:pPr/>
            <a:r>
              <a:t>The objective of this presentation is to present a platform for an Apostolic Church to implement an administration that is structured adherence to the Constitution of the Apostolic Assembly and other practical applications.</a:t>
            </a:r>
          </a:p>
        </p:txBody>
      </p:sp>
      <p:sp>
        <p:nvSpPr>
          <p:cNvPr id="27" name="Text 5"/>
          <p:cNvSpPr txBox="1"/>
          <p:nvPr/>
        </p:nvSpPr>
        <p:spPr>
          <a:xfrm>
            <a:off x="7452359" y="6026404"/>
            <a:ext cx="38862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i="1" sz="700">
                <a:solidFill>
                  <a:srgbClr val="FFFFFF">
                    <a:alpha val="92000"/>
                  </a:srgbClr>
                </a:solidFill>
              </a:defRPr>
            </a:lvl1pPr>
          </a:lstStyle>
          <a:p>
            <a:pPr/>
            <a:r>
              <a:t>Verify pricing and license terms before purchase.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 name="Image 0" descr="Image 0"/>
          <p:cNvPicPr>
            <a:picLocks noChangeAspect="1"/>
          </p:cNvPicPr>
          <p:nvPr/>
        </p:nvPicPr>
        <p:blipFill>
          <a:blip r:embed="rId2">
            <a:extLst/>
          </a:blip>
          <a:stretch>
            <a:fillRect/>
          </a:stretch>
        </p:blipFill>
        <p:spPr>
          <a:xfrm>
            <a:off x="0" y="0"/>
            <a:ext cx="12192000" cy="6865937"/>
          </a:xfrm>
          <a:prstGeom prst="rect">
            <a:avLst/>
          </a:prstGeom>
          <a:ln w="12700">
            <a:miter lim="400000"/>
          </a:ln>
        </p:spPr>
      </p:pic>
      <p:sp>
        <p:nvSpPr>
          <p:cNvPr id="30" name="Shape 0"/>
          <p:cNvSpPr/>
          <p:nvPr/>
        </p:nvSpPr>
        <p:spPr>
          <a:xfrm>
            <a:off x="723900" y="440317"/>
            <a:ext cx="10744200" cy="5549002"/>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31" name="Text 1"/>
          <p:cNvSpPr txBox="1"/>
          <p:nvPr/>
        </p:nvSpPr>
        <p:spPr>
          <a:xfrm>
            <a:off x="969263" y="719104"/>
            <a:ext cx="9006842" cy="7905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a:lnSpc>
                <a:spcPct val="90000"/>
              </a:lnSpc>
              <a:defRPr b="1" sz="5200">
                <a:solidFill>
                  <a:srgbClr val="021A37"/>
                </a:solidFill>
                <a:latin typeface="Inter Display"/>
                <a:ea typeface="Inter Display"/>
                <a:cs typeface="Inter Display"/>
                <a:sym typeface="Inter Display"/>
              </a:defRPr>
            </a:lvl1pPr>
          </a:lstStyle>
          <a:p>
            <a:pPr/>
            <a:r>
              <a:t>Pastors Article 76 (77 Read)</a:t>
            </a:r>
          </a:p>
        </p:txBody>
      </p:sp>
      <p:sp>
        <p:nvSpPr>
          <p:cNvPr id="32" name="Text 3"/>
          <p:cNvSpPr txBox="1"/>
          <p:nvPr/>
        </p:nvSpPr>
        <p:spPr>
          <a:xfrm>
            <a:off x="1066798" y="1358537"/>
            <a:ext cx="9774457" cy="44936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lnSpc>
                <a:spcPct val="80000"/>
              </a:lnSpc>
              <a:defRPr sz="1500">
                <a:solidFill>
                  <a:srgbClr val="021A37"/>
                </a:solidFill>
              </a:defRPr>
            </a:pPr>
            <a:r>
              <a:t>REQUIREMENTS TO BE A PASTOR</a:t>
            </a:r>
            <a:endParaRPr sz="1100"/>
          </a:p>
          <a:p>
            <a:pPr>
              <a:lnSpc>
                <a:spcPct val="80000"/>
              </a:lnSpc>
              <a:defRPr sz="1500">
                <a:solidFill>
                  <a:srgbClr val="021A37"/>
                </a:solidFill>
              </a:defRPr>
            </a:pPr>
            <a:r>
              <a:t>1. Be an ordained minister and have the moral and spiritual qualities prescribed by the Word of the Lord Jesus Christ (1 Timothy 3:1-7; Titus 1:5-9; and 1 Peter 5:1-3).</a:t>
            </a:r>
            <a:endParaRPr sz="1100"/>
          </a:p>
          <a:p>
            <a:pPr>
              <a:lnSpc>
                <a:spcPct val="80000"/>
              </a:lnSpc>
              <a:defRPr sz="1500">
                <a:solidFill>
                  <a:srgbClr val="021A37"/>
                </a:solidFill>
              </a:defRPr>
            </a:pPr>
            <a:r>
              <a:t>2 . Be an ordained minister and have the moral and spiritual qualities prescribed by the Word of the Lord Jesus Christ (1 Timothy 3:1-7; Titus 1:5-9; and 1 Peter 5:1-3).</a:t>
            </a:r>
            <a:endParaRPr sz="1100"/>
          </a:p>
          <a:p>
            <a:pPr>
              <a:lnSpc>
                <a:spcPct val="80000"/>
              </a:lnSpc>
              <a:defRPr sz="1500">
                <a:solidFill>
                  <a:srgbClr val="021A37"/>
                </a:solidFill>
              </a:defRPr>
            </a:pPr>
            <a:r>
              <a:t>2. Be at least twenty-two years of age.</a:t>
            </a:r>
            <a:endParaRPr sz="1100"/>
          </a:p>
          <a:p>
            <a:pPr>
              <a:lnSpc>
                <a:spcPct val="80000"/>
              </a:lnSpc>
              <a:defRPr sz="1500">
                <a:solidFill>
                  <a:srgbClr val="021A37"/>
                </a:solidFill>
              </a:defRPr>
            </a:pPr>
            <a:r>
              <a:t>3. Having served satisfactorily in the ministry of the Apostolic Assembly for a period of four years.</a:t>
            </a:r>
            <a:endParaRPr sz="1100"/>
          </a:p>
          <a:p>
            <a:pPr>
              <a:lnSpc>
                <a:spcPct val="80000"/>
              </a:lnSpc>
              <a:defRPr sz="1500">
                <a:solidFill>
                  <a:srgbClr val="021A37"/>
                </a:solidFill>
              </a:defRPr>
            </a:pPr>
            <a:r>
              <a:t>4. Having served satisfactorily in the ministry of the Apostolic Assembly as a co-pastor or assistant pastor </a:t>
            </a:r>
            <a:endParaRPr sz="1100"/>
          </a:p>
          <a:p>
            <a:pPr>
              <a:lnSpc>
                <a:spcPct val="80000"/>
              </a:lnSpc>
              <a:defRPr sz="1500">
                <a:solidFill>
                  <a:srgbClr val="021A37"/>
                </a:solidFill>
              </a:defRPr>
            </a:pPr>
            <a:r>
              <a:t>for one year.</a:t>
            </a:r>
            <a:endParaRPr sz="1100"/>
          </a:p>
          <a:p>
            <a:pPr>
              <a:lnSpc>
                <a:spcPct val="80000"/>
              </a:lnSpc>
              <a:defRPr sz="1500">
                <a:solidFill>
                  <a:srgbClr val="021A37"/>
                </a:solidFill>
              </a:defRPr>
            </a:pPr>
            <a:r>
              <a:t>5. Marital Status: married. a pastorate, he shall have his two-year probationary period to meet this requirement.</a:t>
            </a:r>
            <a:endParaRPr sz="1100"/>
          </a:p>
          <a:p>
            <a:pPr>
              <a:lnSpc>
                <a:spcPct val="80000"/>
              </a:lnSpc>
              <a:defRPr sz="1500">
                <a:solidFill>
                  <a:srgbClr val="021A37"/>
                </a:solidFill>
              </a:defRPr>
            </a:pPr>
            <a:r>
              <a:t>6. His wife must have a good testimony, be baptized for </a:t>
            </a:r>
            <a:endParaRPr sz="1100"/>
          </a:p>
          <a:p>
            <a:pPr>
              <a:lnSpc>
                <a:spcPct val="80000"/>
              </a:lnSpc>
              <a:defRPr sz="1500">
                <a:solidFill>
                  <a:srgbClr val="021A37"/>
                </a:solidFill>
              </a:defRPr>
            </a:pPr>
            <a:r>
              <a:t>at least three years, and received the gift of the Holy Spirit, with the evidence of speaking in other tongues</a:t>
            </a:r>
            <a:endParaRPr sz="1100"/>
          </a:p>
          <a:p>
            <a:pPr>
              <a:lnSpc>
                <a:spcPct val="80000"/>
              </a:lnSpc>
              <a:defRPr sz="1500"/>
            </a:pPr>
            <a:r>
              <a:t>7. Be faithful in having paid his tithes.</a:t>
            </a:r>
            <a:endParaRPr sz="1100"/>
          </a:p>
          <a:p>
            <a:pPr>
              <a:lnSpc>
                <a:spcPct val="80000"/>
              </a:lnSpc>
              <a:defRPr sz="1500"/>
            </a:pPr>
            <a:r>
              <a:t>8. Be in agreement with the doctrinal, organizational, economic, and disciplinary system of the Apostolic Assembly.</a:t>
            </a:r>
            <a:endParaRPr sz="1100"/>
          </a:p>
          <a:p>
            <a:pPr>
              <a:lnSpc>
                <a:spcPct val="80000"/>
              </a:lnSpc>
              <a:defRPr sz="1500"/>
            </a:pPr>
            <a:r>
              <a:t>9. Be in agreement that his designation, for two (2) years, </a:t>
            </a:r>
            <a:endParaRPr sz="1100"/>
          </a:p>
          <a:p>
            <a:pPr>
              <a:lnSpc>
                <a:spcPct val="80000"/>
              </a:lnSpc>
              <a:defRPr sz="1500"/>
            </a:pPr>
            <a:r>
              <a:t>is provisional based on what is stipulated in Article 60, Clause VII. He must also agree with the stipulations of Article 61, Clause I of this Constitution.</a:t>
            </a:r>
            <a:endParaRPr sz="1100"/>
          </a:p>
          <a:p>
            <a:pPr>
              <a:lnSpc>
                <a:spcPct val="80000"/>
              </a:lnSpc>
              <a:defRPr sz="1500"/>
            </a:pPr>
            <a:r>
              <a:t>10. Be approved by his pastor and District Bishop, with </a:t>
            </a:r>
            <a:endParaRPr sz="1100"/>
          </a:p>
          <a:p>
            <a:pPr>
              <a:lnSpc>
                <a:spcPct val="80000"/>
              </a:lnSpc>
              <a:defRPr sz="1500"/>
            </a:pPr>
            <a:r>
              <a:t>prior authorization of the Bishop President.</a:t>
            </a:r>
            <a:endParaRPr sz="1100"/>
          </a:p>
          <a:p>
            <a:pPr>
              <a:lnSpc>
                <a:spcPct val="80000"/>
              </a:lnSpc>
              <a:defRPr sz="1500"/>
            </a:pPr>
            <a:r>
              <a:t>11. Must have completed four years of studies of the Bachelor of Theology degree through the International Apostolic Bible College. This agreement shall commence on November 26, 2014 and shall not be retroactive.</a:t>
            </a:r>
            <a:endParaRPr sz="1100"/>
          </a:p>
          <a:p>
            <a:pPr>
              <a:lnSpc>
                <a:spcPct val="80000"/>
              </a:lnSpc>
              <a:defRPr sz="1500"/>
            </a:pPr>
            <a:r>
              <a:t>Upon assuming a pastorate, he shall have his two-year probationary period to meet this requirement.</a:t>
            </a:r>
          </a:p>
        </p:txBody>
      </p:sp>
      <p:sp>
        <p:nvSpPr>
          <p:cNvPr id="33" name="Text 5"/>
          <p:cNvSpPr txBox="1"/>
          <p:nvPr/>
        </p:nvSpPr>
        <p:spPr>
          <a:xfrm>
            <a:off x="7452359" y="6026404"/>
            <a:ext cx="38862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i="1" sz="700">
                <a:solidFill>
                  <a:srgbClr val="FFFFFF">
                    <a:alpha val="92000"/>
                  </a:srgbClr>
                </a:solidFill>
              </a:defRPr>
            </a:lvl1pPr>
          </a:lstStyle>
          <a:p>
            <a:pPr/>
            <a:r>
              <a:t>Verify pricing and license terms before purchase.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 name="Image 0" descr="Image 0"/>
          <p:cNvPicPr>
            <a:picLocks noChangeAspect="1"/>
          </p:cNvPicPr>
          <p:nvPr/>
        </p:nvPicPr>
        <p:blipFill>
          <a:blip r:embed="rId2">
            <a:extLst/>
          </a:blip>
          <a:stretch>
            <a:fillRect/>
          </a:stretch>
        </p:blipFill>
        <p:spPr>
          <a:xfrm>
            <a:off x="0" y="0"/>
            <a:ext cx="12192000" cy="6865937"/>
          </a:xfrm>
          <a:prstGeom prst="rect">
            <a:avLst/>
          </a:prstGeom>
          <a:ln w="12700">
            <a:miter lim="400000"/>
          </a:ln>
        </p:spPr>
      </p:pic>
      <p:sp>
        <p:nvSpPr>
          <p:cNvPr id="36" name="Shape 0"/>
          <p:cNvSpPr/>
          <p:nvPr/>
        </p:nvSpPr>
        <p:spPr>
          <a:xfrm>
            <a:off x="478536" y="499236"/>
            <a:ext cx="11138698" cy="55490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37" name="Text 1"/>
          <p:cNvSpPr txBox="1"/>
          <p:nvPr/>
        </p:nvSpPr>
        <p:spPr>
          <a:xfrm>
            <a:off x="969263" y="719104"/>
            <a:ext cx="9006842" cy="7905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nSpc>
                <a:spcPct val="90000"/>
              </a:lnSpc>
              <a:defRPr b="1" sz="5200"/>
            </a:lvl1pPr>
          </a:lstStyle>
          <a:p>
            <a:pPr/>
            <a:r>
              <a:t>Treasury </a:t>
            </a:r>
          </a:p>
        </p:txBody>
      </p:sp>
      <p:sp>
        <p:nvSpPr>
          <p:cNvPr id="38" name="Text 3"/>
          <p:cNvSpPr txBox="1"/>
          <p:nvPr/>
        </p:nvSpPr>
        <p:spPr>
          <a:xfrm>
            <a:off x="1145175" y="1112295"/>
            <a:ext cx="9774457" cy="44936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lvl1pPr>
          </a:lstStyle>
          <a:p>
            <a:pPr/>
            <a:r>
              <a:t>.</a:t>
            </a:r>
          </a:p>
        </p:txBody>
      </p:sp>
      <p:sp>
        <p:nvSpPr>
          <p:cNvPr id="39" name="Text 5"/>
          <p:cNvSpPr txBox="1"/>
          <p:nvPr/>
        </p:nvSpPr>
        <p:spPr>
          <a:xfrm>
            <a:off x="7452359" y="6026404"/>
            <a:ext cx="38862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i="1" sz="700">
                <a:solidFill>
                  <a:srgbClr val="FFFFFF">
                    <a:alpha val="92000"/>
                  </a:srgbClr>
                </a:solidFill>
              </a:defRPr>
            </a:lvl1pPr>
          </a:lstStyle>
          <a:p>
            <a:pPr/>
            <a:r>
              <a:t>Verify pricing and license terms before purchase.</a:t>
            </a:r>
          </a:p>
        </p:txBody>
      </p:sp>
      <p:sp>
        <p:nvSpPr>
          <p:cNvPr id="40" name="TextBox 4"/>
          <p:cNvSpPr txBox="1"/>
          <p:nvPr/>
        </p:nvSpPr>
        <p:spPr>
          <a:xfrm>
            <a:off x="648788" y="1505487"/>
            <a:ext cx="9006841" cy="487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Opening a Bank account – Articles of Incorporation &amp; EIN- call the general offices of the Apostolic Assembly.</a:t>
            </a:r>
          </a:p>
          <a:p>
            <a:pPr>
              <a:defRPr sz="2400"/>
            </a:pPr>
            <a:r>
              <a:t>Recommendations:</a:t>
            </a:r>
          </a:p>
          <a:p>
            <a:pPr marL="457200" indent="-457200">
              <a:buSzPct val="100000"/>
              <a:buAutoNum type="arabicPeriod" startAt="1"/>
              <a:defRPr sz="2400"/>
            </a:pPr>
            <a:r>
              <a:t>The pastor should be the “Key Account Person”</a:t>
            </a:r>
          </a:p>
          <a:p>
            <a:pPr marL="457200" indent="-457200">
              <a:buSzPct val="100000"/>
              <a:buAutoNum type="arabicPeriod" startAt="1"/>
              <a:defRPr sz="2400"/>
            </a:pPr>
            <a:r>
              <a:t>The treasurer should be a member in good standing</a:t>
            </a:r>
          </a:p>
          <a:p>
            <a:pPr marL="457200" indent="-457200">
              <a:buSzPct val="100000"/>
              <a:buAutoNum type="arabicPeriod" startAt="1"/>
              <a:defRPr sz="2400"/>
            </a:pPr>
            <a:r>
              <a:t>The treasurer should not be a relative to the pastor in  order to preserve the independence and avoid nepotism.</a:t>
            </a:r>
          </a:p>
          <a:p>
            <a:pPr marL="457200" indent="-457200">
              <a:buSzPct val="100000"/>
              <a:buAutoNum type="arabicPeriod" startAt="1"/>
              <a:defRPr sz="2400"/>
            </a:pPr>
            <a:r>
              <a:t>There should be 2 signers on the bank account, and the treasurer should execute the transactions.</a:t>
            </a:r>
          </a:p>
          <a:p>
            <a:pPr marL="457200" indent="-457200">
              <a:buSzPct val="100000"/>
              <a:buAutoNum type="arabicPeriod" startAt="1"/>
              <a:defRPr sz="2400"/>
            </a:pPr>
            <a:r>
              <a:t>Many churches pay the treasurer a stipend.</a:t>
            </a:r>
          </a:p>
          <a:p>
            <a:pPr marL="457200" indent="-457200">
              <a:buSzPct val="100000"/>
              <a:buAutoNum type="arabicPeriod" startAt="1"/>
              <a:defRPr sz="2400"/>
            </a:pPr>
            <a:r>
              <a:t>There should be a “view only” account person to match the offerings to the bank account and other transaction.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 name="Image 0" descr="Image 0"/>
          <p:cNvPicPr>
            <a:picLocks noChangeAspect="1"/>
          </p:cNvPicPr>
          <p:nvPr/>
        </p:nvPicPr>
        <p:blipFill>
          <a:blip r:embed="rId2">
            <a:extLst/>
          </a:blip>
          <a:stretch>
            <a:fillRect/>
          </a:stretch>
        </p:blipFill>
        <p:spPr>
          <a:xfrm>
            <a:off x="0" y="0"/>
            <a:ext cx="12192000" cy="6865937"/>
          </a:xfrm>
          <a:prstGeom prst="rect">
            <a:avLst/>
          </a:prstGeom>
          <a:ln w="12700">
            <a:miter lim="400000"/>
          </a:ln>
        </p:spPr>
      </p:pic>
      <p:sp>
        <p:nvSpPr>
          <p:cNvPr id="43" name="Shape 0"/>
          <p:cNvSpPr/>
          <p:nvPr/>
        </p:nvSpPr>
        <p:spPr>
          <a:xfrm>
            <a:off x="478536" y="499236"/>
            <a:ext cx="11138698" cy="55490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44" name="Text 1"/>
          <p:cNvSpPr txBox="1"/>
          <p:nvPr/>
        </p:nvSpPr>
        <p:spPr>
          <a:xfrm>
            <a:off x="969263" y="719104"/>
            <a:ext cx="9006842" cy="7905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a:lnSpc>
                <a:spcPct val="90000"/>
              </a:lnSpc>
              <a:defRPr sz="5200"/>
            </a:lvl1pPr>
          </a:lstStyle>
          <a:p>
            <a:pPr/>
            <a:r>
              <a:t>ARIS Report </a:t>
            </a:r>
          </a:p>
        </p:txBody>
      </p:sp>
      <p:sp>
        <p:nvSpPr>
          <p:cNvPr id="45" name="Text 3"/>
          <p:cNvSpPr txBox="1"/>
          <p:nvPr/>
        </p:nvSpPr>
        <p:spPr>
          <a:xfrm>
            <a:off x="1145175" y="1112295"/>
            <a:ext cx="9774457" cy="44936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lvl1pPr>
          </a:lstStyle>
          <a:p>
            <a:pPr/>
            <a:r>
              <a:t>.</a:t>
            </a:r>
          </a:p>
        </p:txBody>
      </p:sp>
      <p:sp>
        <p:nvSpPr>
          <p:cNvPr id="46" name="TextBox 4"/>
          <p:cNvSpPr txBox="1"/>
          <p:nvPr/>
        </p:nvSpPr>
        <p:spPr>
          <a:xfrm>
            <a:off x="1250502" y="1341952"/>
            <a:ext cx="10101945"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The ARIS report should be completed shortly after the month expires </a:t>
            </a:r>
            <a:r>
              <a:rPr u="sng">
                <a:solidFill>
                  <a:srgbClr val="0563C1"/>
                </a:solidFill>
                <a:uFill>
                  <a:solidFill>
                    <a:srgbClr val="0563C1"/>
                  </a:solidFill>
                </a:uFill>
                <a:hlinkClick r:id="rId3" invalidUrl="" action="" tgtFrame="" tooltip="" history="1" highlightClick="0" endSnd="0"/>
              </a:rPr>
              <a:t>www.aaofcj.com</a:t>
            </a:r>
            <a:r>
              <a:t> / Resources / ARIS Reporting / Monthly Reporting</a:t>
            </a:r>
          </a:p>
        </p:txBody>
      </p:sp>
      <p:pic>
        <p:nvPicPr>
          <p:cNvPr id="47" name="Picture 8" descr="Picture 8"/>
          <p:cNvPicPr>
            <a:picLocks noChangeAspect="1"/>
          </p:cNvPicPr>
          <p:nvPr/>
        </p:nvPicPr>
        <p:blipFill>
          <a:blip r:embed="rId4">
            <a:extLst/>
          </a:blip>
          <a:stretch>
            <a:fillRect/>
          </a:stretch>
        </p:blipFill>
        <p:spPr>
          <a:xfrm>
            <a:off x="969263" y="2320673"/>
            <a:ext cx="3570289" cy="3432970"/>
          </a:xfrm>
          <a:prstGeom prst="rect">
            <a:avLst/>
          </a:prstGeom>
          <a:ln w="12700">
            <a:miter lim="400000"/>
          </a:ln>
        </p:spPr>
      </p:pic>
      <p:sp>
        <p:nvSpPr>
          <p:cNvPr id="48" name="TextBox 9"/>
          <p:cNvSpPr txBox="1"/>
          <p:nvPr/>
        </p:nvSpPr>
        <p:spPr>
          <a:xfrm>
            <a:off x="5044440" y="2412274"/>
            <a:ext cx="5438504" cy="346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vl1pPr>
          </a:lstStyle>
          <a:p>
            <a:pPr/>
            <a:r>
              <a:t>The “Starting Cash Balance” and the “Ending Cash Balance” should agree with the total of all of your bank statements. Ask your district treasurer for assistance if you need it.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 name="Image 0" descr="Image 0"/>
          <p:cNvPicPr>
            <a:picLocks noChangeAspect="1"/>
          </p:cNvPicPr>
          <p:nvPr/>
        </p:nvPicPr>
        <p:blipFill>
          <a:blip r:embed="rId2">
            <a:extLst/>
          </a:blip>
          <a:stretch>
            <a:fillRect/>
          </a:stretch>
        </p:blipFill>
        <p:spPr>
          <a:xfrm>
            <a:off x="0" y="0"/>
            <a:ext cx="12192000" cy="6865937"/>
          </a:xfrm>
          <a:prstGeom prst="rect">
            <a:avLst/>
          </a:prstGeom>
          <a:ln w="12700">
            <a:miter lim="400000"/>
          </a:ln>
        </p:spPr>
      </p:pic>
      <p:sp>
        <p:nvSpPr>
          <p:cNvPr id="51" name="Shape 0"/>
          <p:cNvSpPr/>
          <p:nvPr/>
        </p:nvSpPr>
        <p:spPr>
          <a:xfrm>
            <a:off x="478536" y="499236"/>
            <a:ext cx="11138698" cy="55490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52" name="Text 1"/>
          <p:cNvSpPr txBox="1"/>
          <p:nvPr/>
        </p:nvSpPr>
        <p:spPr>
          <a:xfrm>
            <a:off x="969263" y="719104"/>
            <a:ext cx="9655193" cy="78638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sz="4000"/>
            </a:lvl1pPr>
          </a:lstStyle>
          <a:p>
            <a:pPr/>
            <a:r>
              <a:t>National and District Obligations</a:t>
            </a:r>
          </a:p>
        </p:txBody>
      </p:sp>
      <p:sp>
        <p:nvSpPr>
          <p:cNvPr id="53" name="Text 3"/>
          <p:cNvSpPr txBox="1"/>
          <p:nvPr/>
        </p:nvSpPr>
        <p:spPr>
          <a:xfrm>
            <a:off x="1145175" y="1112295"/>
            <a:ext cx="9774457" cy="44936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lvl1pPr>
          </a:lstStyle>
          <a:p>
            <a:pPr/>
            <a:r>
              <a:t>.</a:t>
            </a:r>
          </a:p>
        </p:txBody>
      </p:sp>
      <p:sp>
        <p:nvSpPr>
          <p:cNvPr id="54" name="Each Pastor should pay their personal tithes to the District monthly.…"/>
          <p:cNvSpPr txBox="1"/>
          <p:nvPr/>
        </p:nvSpPr>
        <p:spPr>
          <a:xfrm>
            <a:off x="938034" y="1497287"/>
            <a:ext cx="10315932" cy="405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Each Pastor should pay their personal tithes to the District monthly.</a:t>
            </a:r>
          </a:p>
          <a:p>
            <a:pPr>
              <a:defRPr sz="2000"/>
            </a:pPr>
            <a:r>
              <a:t>Church should pay 10% of their local tithes to the Apostolic Assembly monthly.</a:t>
            </a:r>
          </a:p>
          <a:p>
            <a:pPr>
              <a:defRPr sz="2000"/>
            </a:pPr>
            <a:r>
              <a:t>Churches should pay programs or costs approved by the pastors of the district including quotas.</a:t>
            </a:r>
          </a:p>
          <a:p>
            <a:pPr>
              <a:defRPr sz="2000"/>
            </a:pPr>
            <a:r>
              <a:t>Churches should pay pastors retirement, if funds allow: (Articles 20:VII)</a:t>
            </a:r>
          </a:p>
          <a:p>
            <a:pPr lvl="1">
              <a:defRPr sz="2000"/>
            </a:pPr>
            <a:r>
              <a:t>1</a:t>
            </a:r>
            <a:r>
              <a:rPr baseline="29600"/>
              <a:t>st</a:t>
            </a:r>
            <a:r>
              <a:t> to 10 year – 5%</a:t>
            </a:r>
          </a:p>
          <a:p>
            <a:pPr lvl="1">
              <a:defRPr sz="2000"/>
            </a:pPr>
            <a:r>
              <a:t>11</a:t>
            </a:r>
            <a:r>
              <a:rPr baseline="29600"/>
              <a:t>th</a:t>
            </a:r>
            <a:r>
              <a:t> to 20st year – 7%</a:t>
            </a:r>
          </a:p>
          <a:p>
            <a:pPr lvl="1">
              <a:defRPr sz="2000"/>
            </a:pPr>
            <a:r>
              <a:t>21</a:t>
            </a:r>
            <a:r>
              <a:rPr baseline="29600"/>
              <a:t>st</a:t>
            </a:r>
            <a:r>
              <a:t> and above – 10%</a:t>
            </a:r>
          </a:p>
          <a:p>
            <a:pPr>
              <a:defRPr sz="2000"/>
            </a:pPr>
            <a:r>
              <a:t>Any financial agreements made between the congregation and the pastor should be forwarded to the District for approval.</a:t>
            </a:r>
          </a:p>
          <a:p>
            <a:pPr>
              <a:defRPr sz="2000"/>
            </a:pPr>
            <a:r>
              <a:t>To the best of each church’s ability, each church should make an effort to support national or district programs such as Flor Azul, etc.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6" name="Image 0" descr="Image 0"/>
          <p:cNvPicPr>
            <a:picLocks noChangeAspect="1"/>
          </p:cNvPicPr>
          <p:nvPr/>
        </p:nvPicPr>
        <p:blipFill>
          <a:blip r:embed="rId2">
            <a:extLst/>
          </a:blip>
          <a:stretch>
            <a:fillRect/>
          </a:stretch>
        </p:blipFill>
        <p:spPr>
          <a:xfrm>
            <a:off x="0" y="0"/>
            <a:ext cx="12192000" cy="6865937"/>
          </a:xfrm>
          <a:prstGeom prst="rect">
            <a:avLst/>
          </a:prstGeom>
          <a:ln w="12700">
            <a:miter lim="400000"/>
          </a:ln>
        </p:spPr>
      </p:pic>
      <p:sp>
        <p:nvSpPr>
          <p:cNvPr id="57" name="Shape 0"/>
          <p:cNvSpPr/>
          <p:nvPr/>
        </p:nvSpPr>
        <p:spPr>
          <a:xfrm>
            <a:off x="478536" y="499236"/>
            <a:ext cx="11138698" cy="55490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58" name="Text 1"/>
          <p:cNvSpPr txBox="1"/>
          <p:nvPr/>
        </p:nvSpPr>
        <p:spPr>
          <a:xfrm>
            <a:off x="969263" y="719104"/>
            <a:ext cx="9655193" cy="78638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sz="4000"/>
            </a:lvl1pPr>
          </a:lstStyle>
          <a:p>
            <a:pPr/>
            <a:r>
              <a:t>Annual Ministry Licensing</a:t>
            </a:r>
          </a:p>
        </p:txBody>
      </p:sp>
      <p:sp>
        <p:nvSpPr>
          <p:cNvPr id="59" name="Text 3"/>
          <p:cNvSpPr txBox="1"/>
          <p:nvPr/>
        </p:nvSpPr>
        <p:spPr>
          <a:xfrm>
            <a:off x="1145175" y="1112295"/>
            <a:ext cx="9774457" cy="44936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lvl1pPr>
          </a:lstStyle>
          <a:p>
            <a:pPr/>
            <a:r>
              <a:t>.</a:t>
            </a:r>
          </a:p>
        </p:txBody>
      </p:sp>
      <p:sp>
        <p:nvSpPr>
          <p:cNvPr id="60" name="Text 5"/>
          <p:cNvSpPr txBox="1"/>
          <p:nvPr/>
        </p:nvSpPr>
        <p:spPr>
          <a:xfrm>
            <a:off x="7452359" y="6026404"/>
            <a:ext cx="38862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i="1" sz="700">
                <a:solidFill>
                  <a:srgbClr val="FFFFFF">
                    <a:alpha val="92000"/>
                  </a:srgbClr>
                </a:solidFill>
              </a:defRPr>
            </a:lvl1pPr>
          </a:lstStyle>
          <a:p>
            <a:pPr/>
            <a:r>
              <a:t>Verify pricing and license terms before purchase.</a:t>
            </a:r>
          </a:p>
        </p:txBody>
      </p:sp>
      <p:sp>
        <p:nvSpPr>
          <p:cNvPr id="61" name="TextBox 4"/>
          <p:cNvSpPr txBox="1"/>
          <p:nvPr/>
        </p:nvSpPr>
        <p:spPr>
          <a:xfrm>
            <a:off x="232506" y="1505486"/>
            <a:ext cx="10944512" cy="656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914400" indent="-457200">
              <a:buSzPct val="100000"/>
              <a:buAutoNum type="arabicPeriod" startAt="1"/>
              <a:defRPr sz="2800"/>
            </a:pPr>
            <a:r>
              <a:t>Each year the ministers’ licenses must be renewed requiring:</a:t>
            </a:r>
          </a:p>
          <a:p>
            <a:pPr lvl="2" marL="1371600" indent="-457200">
              <a:buSzPct val="100000"/>
              <a:buAutoNum type="arabicPeriod" startAt="1"/>
              <a:defRPr sz="2800"/>
            </a:pPr>
            <a:r>
              <a:t>Mandated Reporter Course Certificate</a:t>
            </a:r>
          </a:p>
          <a:p>
            <a:pPr lvl="2" marL="1371600" indent="-457200">
              <a:buSzPct val="100000"/>
              <a:buAutoNum type="arabicPeriod" startAt="1"/>
              <a:defRPr sz="2800"/>
            </a:pPr>
            <a:r>
              <a:t>Protection from Sex Abuse Course Certificate</a:t>
            </a:r>
          </a:p>
          <a:p>
            <a:pPr lvl="2" marL="1371600" indent="-457200">
              <a:buSzPct val="100000"/>
              <a:buAutoNum type="arabicPeriod" startAt="1"/>
              <a:defRPr sz="2800"/>
            </a:pPr>
            <a:r>
              <a:t>Live Scan for any change in ministers’ license</a:t>
            </a:r>
          </a:p>
          <a:p>
            <a:pPr lvl="1" marL="914400" indent="-457200">
              <a:buSzPct val="100000"/>
              <a:buAutoNum type="arabicPeriod" startAt="1"/>
              <a:defRPr sz="2800"/>
            </a:pPr>
            <a:r>
              <a:t>Once a week, the church is required to send the report on all activities that include minors to the portal of the Apostolic Assembly. </a:t>
            </a:r>
          </a:p>
          <a:p>
            <a:pPr lvl="1" marL="914400" indent="-457200">
              <a:buSzPct val="100000"/>
              <a:buAutoNum type="arabicPeriod" startAt="1"/>
              <a:defRPr sz="2800"/>
            </a:pPr>
            <a:r>
              <a:t>Your district should have resources to assist.</a:t>
            </a:r>
          </a:p>
          <a:p>
            <a:pPr lvl="1" marL="914400" indent="-457200">
              <a:buSzPct val="100000"/>
              <a:buAutoNum type="arabicPeriod" startAt="1"/>
              <a:defRPr sz="2800"/>
            </a:pPr>
            <a:r>
              <a:t>Any discrepancies or incidents that are questionable should be reported to the District.</a:t>
            </a:r>
          </a:p>
          <a:p>
            <a:pPr lvl="2" marL="1371600" indent="-457200">
              <a:buSzPct val="100000"/>
              <a:buAutoNum type="arabicPeriod" startAt="1"/>
              <a:defRPr sz="2800"/>
            </a:pPr>
          </a:p>
          <a:p>
            <a:pPr marL="457200" indent="-457200">
              <a:buSzPct val="100000"/>
              <a:buAutoNum type="arabicPeriod" startAt="1"/>
              <a:defRPr sz="2800"/>
            </a:pPr>
          </a:p>
          <a:p>
            <a:pPr marL="457200" indent="-457200">
              <a:buSzPct val="100000"/>
              <a:buAutoNum type="arabicPeriod" startAt="2"/>
              <a:defRPr sz="2800"/>
            </a:pPr>
          </a:p>
          <a:p>
            <a:pPr>
              <a:defRPr sz="2800"/>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3" name="Image 0" descr="Image 0"/>
          <p:cNvPicPr>
            <a:picLocks noChangeAspect="1"/>
          </p:cNvPicPr>
          <p:nvPr/>
        </p:nvPicPr>
        <p:blipFill>
          <a:blip r:embed="rId2">
            <a:extLst/>
          </a:blip>
          <a:stretch>
            <a:fillRect/>
          </a:stretch>
        </p:blipFill>
        <p:spPr>
          <a:xfrm>
            <a:off x="0" y="0"/>
            <a:ext cx="12192000" cy="6865937"/>
          </a:xfrm>
          <a:prstGeom prst="rect">
            <a:avLst/>
          </a:prstGeom>
          <a:ln w="12700">
            <a:miter lim="400000"/>
          </a:ln>
        </p:spPr>
      </p:pic>
      <p:sp>
        <p:nvSpPr>
          <p:cNvPr id="64" name="Shape 0"/>
          <p:cNvSpPr/>
          <p:nvPr/>
        </p:nvSpPr>
        <p:spPr>
          <a:xfrm>
            <a:off x="723900" y="675450"/>
            <a:ext cx="10744200" cy="48006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65" name="Text 1"/>
          <p:cNvSpPr txBox="1"/>
          <p:nvPr/>
        </p:nvSpPr>
        <p:spPr>
          <a:xfrm>
            <a:off x="969263" y="1142999"/>
            <a:ext cx="9006842" cy="78638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813816">
              <a:lnSpc>
                <a:spcPct val="80000"/>
              </a:lnSpc>
              <a:defRPr b="1" sz="3559">
                <a:solidFill>
                  <a:srgbClr val="021A37"/>
                </a:solidFill>
                <a:latin typeface="Inter Display"/>
                <a:ea typeface="Inter Display"/>
                <a:cs typeface="Inter Display"/>
                <a:sym typeface="Inter Display"/>
              </a:defRPr>
            </a:lvl1pPr>
          </a:lstStyle>
          <a:p>
            <a:pPr/>
            <a:r>
              <a:t>Church Administration-Strategic Planning</a:t>
            </a:r>
          </a:p>
        </p:txBody>
      </p:sp>
      <p:sp>
        <p:nvSpPr>
          <p:cNvPr id="66" name="Text 2"/>
          <p:cNvSpPr txBox="1"/>
          <p:nvPr/>
        </p:nvSpPr>
        <p:spPr>
          <a:xfrm>
            <a:off x="969263" y="2011679"/>
            <a:ext cx="9006842"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896111">
              <a:lnSpc>
                <a:spcPct val="90000"/>
              </a:lnSpc>
              <a:defRPr b="1" sz="3038">
                <a:solidFill>
                  <a:srgbClr val="008FB5"/>
                </a:solidFill>
                <a:latin typeface="Inter Display"/>
                <a:ea typeface="Inter Display"/>
                <a:cs typeface="Inter Display"/>
                <a:sym typeface="Inter Display"/>
              </a:defRPr>
            </a:lvl1pPr>
          </a:lstStyle>
          <a:p>
            <a:pPr/>
            <a:r>
              <a:t>Objective</a:t>
            </a:r>
          </a:p>
        </p:txBody>
      </p:sp>
      <p:sp>
        <p:nvSpPr>
          <p:cNvPr id="67" name="Text 3"/>
          <p:cNvSpPr txBox="1"/>
          <p:nvPr/>
        </p:nvSpPr>
        <p:spPr>
          <a:xfrm>
            <a:off x="1005838" y="2626490"/>
            <a:ext cx="9774457" cy="21476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solidFill>
                  <a:srgbClr val="021A37"/>
                </a:solidFill>
              </a:defRPr>
            </a:lvl1pPr>
          </a:lstStyle>
          <a:p>
            <a:pPr/>
            <a:r>
              <a:t>The objective of this presentation is to present a platform for an Apostolic Church to implement an administration that is structured for consistent growth and stability based on the Word of God and the use the administrative tools that God gave to humanity.</a:t>
            </a:r>
          </a:p>
        </p:txBody>
      </p:sp>
      <p:sp>
        <p:nvSpPr>
          <p:cNvPr id="68" name="Text 5"/>
          <p:cNvSpPr txBox="1"/>
          <p:nvPr/>
        </p:nvSpPr>
        <p:spPr>
          <a:xfrm>
            <a:off x="7452359" y="6026404"/>
            <a:ext cx="38862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i="1" sz="700">
                <a:solidFill>
                  <a:srgbClr val="FFFFFF">
                    <a:alpha val="92000"/>
                  </a:srgbClr>
                </a:solidFill>
              </a:defRPr>
            </a:lvl1pPr>
          </a:lstStyle>
          <a:p>
            <a:pPr/>
            <a:r>
              <a:t>Verify pricing and license terms before purchase.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0" name="Image 0" descr="Image 0"/>
          <p:cNvPicPr>
            <a:picLocks noChangeAspect="1"/>
          </p:cNvPicPr>
          <p:nvPr/>
        </p:nvPicPr>
        <p:blipFill>
          <a:blip r:embed="rId2">
            <a:extLst/>
          </a:blip>
          <a:stretch>
            <a:fillRect/>
          </a:stretch>
        </p:blipFill>
        <p:spPr>
          <a:xfrm>
            <a:off x="0" y="1"/>
            <a:ext cx="12192000" cy="6865937"/>
          </a:xfrm>
          <a:prstGeom prst="rect">
            <a:avLst/>
          </a:prstGeom>
          <a:ln w="12700">
            <a:miter lim="400000"/>
          </a:ln>
        </p:spPr>
      </p:pic>
      <p:sp>
        <p:nvSpPr>
          <p:cNvPr id="71" name="Shape 1"/>
          <p:cNvSpPr/>
          <p:nvPr/>
        </p:nvSpPr>
        <p:spPr>
          <a:xfrm>
            <a:off x="832103" y="768095"/>
            <a:ext cx="54865" cy="4846322"/>
          </a:xfrm>
          <a:prstGeom prst="rect">
            <a:avLst/>
          </a:prstGeom>
          <a:solidFill>
            <a:srgbClr val="31C6E8"/>
          </a:solidFill>
          <a:ln w="12700">
            <a:solidFill>
              <a:srgbClr val="31C6E8">
                <a:alpha val="0"/>
              </a:srgbClr>
            </a:solidFill>
          </a:ln>
        </p:spPr>
        <p:txBody>
          <a:bodyPr lIns="45719" rIns="45719"/>
          <a:lstStyle/>
          <a:p>
            <a:pPr/>
          </a:p>
        </p:txBody>
      </p:sp>
      <p:sp>
        <p:nvSpPr>
          <p:cNvPr id="72" name="TextBox 18"/>
          <p:cNvSpPr txBox="1"/>
          <p:nvPr/>
        </p:nvSpPr>
        <p:spPr>
          <a:xfrm>
            <a:off x="526982" y="240631"/>
            <a:ext cx="259721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Church Administration</a:t>
            </a:r>
          </a:p>
        </p:txBody>
      </p:sp>
      <p:sp>
        <p:nvSpPr>
          <p:cNvPr id="73" name="Shape 0"/>
          <p:cNvSpPr/>
          <p:nvPr/>
        </p:nvSpPr>
        <p:spPr>
          <a:xfrm>
            <a:off x="615695" y="849836"/>
            <a:ext cx="10744201" cy="48006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74" name="TextBox 2"/>
          <p:cNvSpPr txBox="1"/>
          <p:nvPr/>
        </p:nvSpPr>
        <p:spPr>
          <a:xfrm>
            <a:off x="4186988" y="76717"/>
            <a:ext cx="5065297" cy="5740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FFFFFF"/>
                </a:solidFill>
              </a:defRPr>
            </a:lvl1pPr>
          </a:lstStyle>
          <a:p>
            <a:pPr/>
            <a:r>
              <a:t>The Vision</a:t>
            </a:r>
          </a:p>
        </p:txBody>
      </p:sp>
      <p:sp>
        <p:nvSpPr>
          <p:cNvPr id="75" name="TextBox 5"/>
          <p:cNvSpPr txBox="1"/>
          <p:nvPr/>
        </p:nvSpPr>
        <p:spPr>
          <a:xfrm>
            <a:off x="1174881" y="1511328"/>
            <a:ext cx="8680786"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i="1" sz="2800">
                <a:solidFill>
                  <a:srgbClr val="0070C0"/>
                </a:solidFill>
              </a:defRPr>
            </a:lvl1pPr>
          </a:lstStyle>
          <a:p>
            <a:pPr/>
            <a:r>
              <a:t>Where there is no vision, the people perish…Proverbs 29:18</a:t>
            </a:r>
          </a:p>
        </p:txBody>
      </p:sp>
      <p:sp>
        <p:nvSpPr>
          <p:cNvPr id="76" name="TextBox 6"/>
          <p:cNvSpPr txBox="1"/>
          <p:nvPr/>
        </p:nvSpPr>
        <p:spPr>
          <a:xfrm>
            <a:off x="1223611" y="2568818"/>
            <a:ext cx="8583329" cy="105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vl1pPr>
          </a:lstStyle>
          <a:p>
            <a:pPr/>
            <a:r>
              <a:t>Pray and fast for the answers to these questions:</a:t>
            </a:r>
          </a:p>
        </p:txBody>
      </p:sp>
      <p:sp>
        <p:nvSpPr>
          <p:cNvPr id="77" name="TextBox 8"/>
          <p:cNvSpPr txBox="1"/>
          <p:nvPr/>
        </p:nvSpPr>
        <p:spPr>
          <a:xfrm>
            <a:off x="1390738" y="3075541"/>
            <a:ext cx="8583330" cy="153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vl1pPr>
          </a:lstStyle>
          <a:p>
            <a:pPr/>
            <a:r>
              <a:t>Where would like to be in 1, 3, and five years from today? (members; buy, real estate or rent; ministries;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