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opf slides.031.jpeg" descr="sopf slides.0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70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1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2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5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10"/>
          <p:cNvSpPr txBox="1"/>
          <p:nvPr/>
        </p:nvSpPr>
        <p:spPr>
          <a:xfrm>
            <a:off x="381982" y="654160"/>
            <a:ext cx="8999468" cy="5493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III. Challenges in THE CAPACITY (cont.)</a:t>
            </a:r>
          </a:p>
        </p:txBody>
      </p:sp>
      <p:grpSp>
        <p:nvGrpSpPr>
          <p:cNvPr id="179" name="TextBox 11"/>
          <p:cNvGrpSpPr/>
          <p:nvPr/>
        </p:nvGrpSpPr>
        <p:grpSpPr>
          <a:xfrm>
            <a:off x="855406" y="1663617"/>
            <a:ext cx="10622772" cy="4581569"/>
            <a:chOff x="0" y="0"/>
            <a:chExt cx="10622770" cy="4581567"/>
          </a:xfrm>
        </p:grpSpPr>
        <p:sp>
          <p:nvSpPr>
            <p:cNvPr id="177" name="Rectangle"/>
            <p:cNvSpPr/>
            <p:nvPr/>
          </p:nvSpPr>
          <p:spPr>
            <a:xfrm>
              <a:off x="0" y="-1"/>
              <a:ext cx="10622771" cy="458156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78" name="For this reason I left you in Crete, that you should…"/>
            <p:cNvSpPr txBox="1"/>
            <p:nvPr/>
          </p:nvSpPr>
          <p:spPr>
            <a:xfrm>
              <a:off x="45720" y="550010"/>
              <a:ext cx="10531331" cy="3481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For this reason I left you in Crete, </a:t>
              </a:r>
              <a:r>
                <a:rPr>
                  <a:solidFill>
                    <a:srgbClr val="FFFF00"/>
                  </a:solidFill>
                </a:rPr>
                <a:t>that you should </a:t>
              </a:r>
              <a:endParaRPr>
                <a:solidFill>
                  <a:srgbClr val="FFFF00"/>
                </a:solidFill>
              </a:endParaRPr>
            </a:p>
            <a:p>
              <a:pPr algn="ctr">
                <a:spcBef>
                  <a:spcPts val="600"/>
                </a:spcBef>
                <a:defRPr i="1" sz="4000" u="sng">
                  <a:solidFill>
                    <a:srgbClr val="FFFF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SET IN ORDER</a:t>
              </a:r>
              <a:r>
                <a:rPr u="none"/>
                <a:t> </a:t>
              </a:r>
              <a:r>
                <a:rPr sz="3200" u="none"/>
                <a:t>the things that are lacking</a:t>
              </a:r>
              <a:r>
                <a:rPr sz="3200" u="none">
                  <a:solidFill>
                    <a:srgbClr val="FFFFFF"/>
                  </a:solidFill>
                </a:rPr>
                <a:t>, </a:t>
              </a:r>
              <a:endParaRPr sz="3200" u="none">
                <a:solidFill>
                  <a:srgbClr val="FFFFFF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and appoint elders in every city as I commanded you…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…by sound doctrine, both to exhort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and convict those who contradict.</a:t>
              </a:r>
              <a:endParaRPr>
                <a:solidFill>
                  <a:srgbClr val="FFFF00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Titus 1:5-9 NKJ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81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86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TextBox 3"/>
          <p:cNvGrpSpPr/>
          <p:nvPr/>
        </p:nvGrpSpPr>
        <p:grpSpPr>
          <a:xfrm>
            <a:off x="6098" y="1370939"/>
            <a:ext cx="12185902" cy="1258621"/>
            <a:chOff x="0" y="0"/>
            <a:chExt cx="12185901" cy="1258619"/>
          </a:xfrm>
        </p:grpSpPr>
        <p:sp>
          <p:nvSpPr>
            <p:cNvPr id="187" name="Rectangle"/>
            <p:cNvSpPr/>
            <p:nvPr/>
          </p:nvSpPr>
          <p:spPr>
            <a:xfrm>
              <a:off x="0" y="0"/>
              <a:ext cx="12185902" cy="125862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88" name="IV. Challenges in The Confirmation for Pastorship"/>
            <p:cNvSpPr txBox="1"/>
            <p:nvPr/>
          </p:nvSpPr>
          <p:spPr>
            <a:xfrm>
              <a:off x="45720" y="257619"/>
              <a:ext cx="12094462" cy="743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sz="5400">
                  <a:solidFill>
                    <a:srgbClr val="00B0F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gencyFB"/>
                  <a:ea typeface="AgencyFB"/>
                  <a:cs typeface="AgencyFB"/>
                  <a:sym typeface="AgencyFB"/>
                </a:defRPr>
              </a:pPr>
              <a:r>
                <a:t>IV. Challenges </a:t>
              </a:r>
              <a:r>
                <a:t>in </a:t>
              </a:r>
              <a:r>
                <a:rPr u="sng">
                  <a:solidFill>
                    <a:srgbClr val="FFFFFF"/>
                  </a:solidFill>
                </a:rPr>
                <a:t>The Confirmation</a:t>
              </a:r>
              <a:r>
                <a:rPr>
                  <a:solidFill>
                    <a:srgbClr val="FFFFFF"/>
                  </a:solidFill>
                </a:rPr>
                <a:t> </a:t>
              </a:r>
              <a:r>
                <a:t>for Pastorship</a:t>
              </a:r>
            </a:p>
          </p:txBody>
        </p:sp>
      </p:grpSp>
      <p:sp>
        <p:nvSpPr>
          <p:cNvPr id="190" name="TextBox 5"/>
          <p:cNvSpPr txBox="1"/>
          <p:nvPr/>
        </p:nvSpPr>
        <p:spPr>
          <a:xfrm>
            <a:off x="600885" y="2986791"/>
            <a:ext cx="2617327" cy="3050541"/>
          </a:xfrm>
          <a:prstGeom prst="rect">
            <a:avLst/>
          </a:prstGeom>
          <a:ln w="127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Acts 1:20-26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Acts 13:1-5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Titus 1 (Vs.5)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Acts 6:1-7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Timothy 5:22 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Timothy 4:14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Timothy 1:6 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Timothy 5:19</a:t>
            </a:r>
          </a:p>
        </p:txBody>
      </p:sp>
      <p:sp>
        <p:nvSpPr>
          <p:cNvPr id="191" name="TextBox 6"/>
          <p:cNvSpPr txBox="1"/>
          <p:nvPr/>
        </p:nvSpPr>
        <p:spPr>
          <a:xfrm>
            <a:off x="3263933" y="3085500"/>
            <a:ext cx="7349789" cy="20218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Do </a:t>
            </a:r>
            <a:r>
              <a:rPr>
                <a:solidFill>
                  <a:srgbClr val="FFFF00"/>
                </a:solidFill>
              </a:rPr>
              <a:t>NOT</a:t>
            </a:r>
            <a:r>
              <a:t> lay hands on anyone </a:t>
            </a:r>
            <a:r>
              <a:rPr>
                <a:solidFill>
                  <a:srgbClr val="FFFF00"/>
                </a:solidFill>
              </a:rPr>
              <a:t>HASTILY</a:t>
            </a:r>
            <a:r>
              <a:t>, </a:t>
            </a:r>
          </a:p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nor share in other people's sins; </a:t>
            </a:r>
          </a:p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keep yourself pure.</a:t>
            </a:r>
          </a:p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1 Timothy 5:22 NKJV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93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98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extBox 10"/>
          <p:cNvSpPr txBox="1"/>
          <p:nvPr/>
        </p:nvSpPr>
        <p:spPr>
          <a:xfrm>
            <a:off x="381982" y="654160"/>
            <a:ext cx="8999468" cy="5493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IV. Challenges in THE CONFIRMATION (cont.)</a:t>
            </a:r>
          </a:p>
        </p:txBody>
      </p:sp>
      <p:grpSp>
        <p:nvGrpSpPr>
          <p:cNvPr id="202" name="TextBox 11"/>
          <p:cNvGrpSpPr/>
          <p:nvPr/>
        </p:nvGrpSpPr>
        <p:grpSpPr>
          <a:xfrm>
            <a:off x="855406" y="1663617"/>
            <a:ext cx="10622772" cy="4772580"/>
            <a:chOff x="0" y="0"/>
            <a:chExt cx="10622770" cy="4772578"/>
          </a:xfrm>
        </p:grpSpPr>
        <p:sp>
          <p:nvSpPr>
            <p:cNvPr id="200" name="Rectangle"/>
            <p:cNvSpPr/>
            <p:nvPr/>
          </p:nvSpPr>
          <p:spPr>
            <a:xfrm>
              <a:off x="0" y="-1"/>
              <a:ext cx="10622771" cy="47725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201" name="As they ministered to the Lord and fasted,…"/>
            <p:cNvSpPr txBox="1"/>
            <p:nvPr/>
          </p:nvSpPr>
          <p:spPr>
            <a:xfrm>
              <a:off x="45720" y="74015"/>
              <a:ext cx="10531331" cy="4624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As they ministered to the Lord and fasted, </a:t>
              </a:r>
            </a:p>
            <a:p>
              <a:pPr algn="ctr">
                <a:spcBef>
                  <a:spcPts val="600"/>
                </a:spcBef>
                <a:defRPr i="1" sz="3200" u="sng">
                  <a:solidFill>
                    <a:srgbClr val="FFFF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HOLY SPIRIT SAID</a:t>
              </a:r>
              <a:r>
                <a:rPr u="none">
                  <a:solidFill>
                    <a:srgbClr val="FFFFFF"/>
                  </a:solidFill>
                </a:rPr>
                <a:t>, “Now separate to Me Barnabas </a:t>
              </a:r>
              <a:endParaRPr u="none">
                <a:solidFill>
                  <a:srgbClr val="FFFFFF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and Saul for the work to which I have called them.”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3 Then, having fasted and prayed,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and laid hands on them, they sent them away.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4 </a:t>
              </a:r>
              <a:r>
                <a:rPr>
                  <a:solidFill>
                    <a:srgbClr val="FFFF00"/>
                  </a:solidFill>
                </a:rPr>
                <a:t>SO, </a:t>
              </a:r>
              <a:r>
                <a:rPr u="sng">
                  <a:solidFill>
                    <a:srgbClr val="FFFF00"/>
                  </a:solidFill>
                </a:rPr>
                <a:t>BEING SENT OUT </a:t>
              </a:r>
              <a:r>
                <a:rPr sz="4000" u="sng">
                  <a:solidFill>
                    <a:srgbClr val="FFFF00"/>
                  </a:solidFill>
                </a:rPr>
                <a:t>BY THE HOLY SPIRIT</a:t>
              </a:r>
              <a:r>
                <a:rPr>
                  <a:solidFill>
                    <a:srgbClr val="FFFF00"/>
                  </a:solidFill>
                </a:rPr>
                <a:t>, </a:t>
              </a:r>
              <a:endParaRPr>
                <a:solidFill>
                  <a:srgbClr val="FFFF00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they went down to Seleucia…</a:t>
              </a:r>
              <a:endParaRPr>
                <a:solidFill>
                  <a:srgbClr val="FFFF00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Acts 13:1-5 NKJ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5"/>
          <p:cNvSpPr txBox="1"/>
          <p:nvPr/>
        </p:nvSpPr>
        <p:spPr>
          <a:xfrm>
            <a:off x="579610" y="1500798"/>
            <a:ext cx="11032777" cy="304736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u="sng">
                <a:solidFill>
                  <a:srgbClr val="FFFFFF"/>
                </a:solidFill>
              </a:defRPr>
            </a:pPr>
            <a:r>
              <a:t>Former pastor Alexander Lang</a:t>
            </a:r>
            <a:r>
              <a:rPr u="none"/>
              <a:t> – “</a:t>
            </a:r>
            <a:r>
              <a:rPr i="1" u="none"/>
              <a:t>Departure:  Why I left the Church</a:t>
            </a:r>
            <a:r>
              <a:rPr u="none"/>
              <a:t>” – Sept. 2, 2023</a:t>
            </a:r>
            <a:endParaRPr u="none"/>
          </a:p>
          <a:p>
            <a:pPr>
              <a:defRPr sz="2400">
                <a:solidFill>
                  <a:srgbClr val="FFFF00"/>
                </a:solidFill>
              </a:defRPr>
            </a:pPr>
            <a:r>
              <a:t>       </a:t>
            </a:r>
            <a:r>
              <a:rPr u="sng"/>
              <a:t>SEVEN DEMANDS ON A PASTOR</a:t>
            </a:r>
            <a:r>
              <a:t>: 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	1. Be a Professional Speaker		5. Be the Human Resource Director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	2. Be the CEO				6. Be the Master of Ceremonies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	3. Be a Counselor			7. Be a Pillar of Virtue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	4. Be a good Fundraiser</a:t>
            </a:r>
          </a:p>
        </p:txBody>
      </p:sp>
      <p:sp>
        <p:nvSpPr>
          <p:cNvPr id="98" name="TextBox 8"/>
          <p:cNvSpPr txBox="1"/>
          <p:nvPr/>
        </p:nvSpPr>
        <p:spPr>
          <a:xfrm>
            <a:off x="474486" y="417781"/>
            <a:ext cx="11030652" cy="6808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solidFill>
                  <a:srgbClr val="FFC000"/>
                </a:solidFill>
                <a:latin typeface="AgencyFB"/>
                <a:ea typeface="AgencyFB"/>
                <a:cs typeface="AgencyFB"/>
                <a:sym typeface="AgencyFB"/>
              </a:defRPr>
            </a:pPr>
            <a:r>
              <a:t>C</a:t>
            </a:r>
            <a:r>
              <a:rPr sz="4000"/>
              <a:t>HALLENGES OF </a:t>
            </a:r>
            <a:r>
              <a:t>P</a:t>
            </a:r>
            <a:r>
              <a:rPr sz="4000"/>
              <a:t>ASTORSHIP</a:t>
            </a:r>
          </a:p>
        </p:txBody>
      </p:sp>
      <p:sp>
        <p:nvSpPr>
          <p:cNvPr id="99" name="TextBox 9"/>
          <p:cNvSpPr txBox="1"/>
          <p:nvPr/>
        </p:nvSpPr>
        <p:spPr>
          <a:xfrm>
            <a:off x="579610" y="4122699"/>
            <a:ext cx="11032777" cy="267906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u="sng">
                <a:solidFill>
                  <a:srgbClr val="FFFFFF"/>
                </a:solidFill>
              </a:defRPr>
            </a:pPr>
            <a:r>
              <a:t>Barna national survey of pastors (March 2022) 42% of pastors considered quitting</a:t>
            </a:r>
            <a:r>
              <a:rPr u="none"/>
              <a:t>.</a:t>
            </a:r>
            <a:endParaRPr u="none"/>
          </a:p>
          <a:p>
            <a:pPr>
              <a:defRPr sz="2400">
                <a:solidFill>
                  <a:srgbClr val="FFFF00"/>
                </a:solidFill>
              </a:defRPr>
            </a:pPr>
            <a:r>
              <a:t>    </a:t>
            </a:r>
            <a:r>
              <a:rPr u="sng"/>
              <a:t>FIVE REASONS GIVEN</a:t>
            </a:r>
            <a:r>
              <a:t>: 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      1. The immense stress: 56%	 4. Unhappy with effects on my family: 29%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      2. Feel lonely &amp; isolated: 43%	 5. Not optimistic with future of my church: 29%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      3. Current political divisions: 38%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6"/>
          <p:cNvSpPr txBox="1"/>
          <p:nvPr/>
        </p:nvSpPr>
        <p:spPr>
          <a:xfrm>
            <a:off x="1153077" y="1305327"/>
            <a:ext cx="9874293" cy="9677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• </a:t>
            </a:r>
            <a:r>
              <a:rPr u="sng"/>
              <a:t>Ephesians 4:11</a:t>
            </a:r>
            <a:r>
              <a:t>     </a:t>
            </a:r>
            <a:r>
              <a:rPr i="1"/>
              <a:t>And </a:t>
            </a:r>
            <a:r>
              <a:rPr i="1">
                <a:solidFill>
                  <a:srgbClr val="FFFF00"/>
                </a:solidFill>
              </a:rPr>
              <a:t>He Himself gave </a:t>
            </a:r>
            <a:r>
              <a:rPr i="1" u="sng">
                <a:solidFill>
                  <a:srgbClr val="FFFF00"/>
                </a:solidFill>
              </a:rPr>
              <a:t>SOME</a:t>
            </a:r>
            <a:r>
              <a:rPr i="1"/>
              <a:t> to be apostles, </a:t>
            </a:r>
            <a:r>
              <a:rPr i="1" u="sng">
                <a:solidFill>
                  <a:srgbClr val="FFFF00"/>
                </a:solidFill>
              </a:rPr>
              <a:t>SOME</a:t>
            </a:r>
            <a:r>
              <a:rPr i="1"/>
              <a:t> prophets,</a:t>
            </a:r>
            <a:endParaRPr i="1"/>
          </a:p>
          <a:p>
            <a:pPr>
              <a:defRPr i="1" sz="24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     </a:t>
            </a:r>
            <a:r>
              <a:rPr u="sng"/>
              <a:t>SOME</a:t>
            </a:r>
            <a:r>
              <a:rPr>
                <a:solidFill>
                  <a:srgbClr val="FFFFFF"/>
                </a:solidFill>
              </a:rPr>
              <a:t> evangelists, and </a:t>
            </a:r>
            <a:r>
              <a:rPr sz="3600" u="sng"/>
              <a:t>SOME</a:t>
            </a:r>
            <a:r>
              <a:rPr sz="3600"/>
              <a:t> </a:t>
            </a:r>
            <a:r>
              <a:t>pastors</a:t>
            </a:r>
            <a:r>
              <a:rPr>
                <a:solidFill>
                  <a:srgbClr val="FFFFFF"/>
                </a:solidFill>
              </a:rPr>
              <a:t> and teachers,</a:t>
            </a:r>
          </a:p>
        </p:txBody>
      </p:sp>
      <p:sp>
        <p:nvSpPr>
          <p:cNvPr id="103" name="TextBox 2"/>
          <p:cNvSpPr txBox="1"/>
          <p:nvPr/>
        </p:nvSpPr>
        <p:spPr>
          <a:xfrm>
            <a:off x="556194" y="3762561"/>
            <a:ext cx="11068053" cy="307326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u="sng">
                <a:solidFill>
                  <a:srgbClr val="FFFFFF"/>
                </a:solidFill>
              </a:defRPr>
            </a:pPr>
            <a:r>
              <a:t>“OVERSEERS” INTERCHANGEABLE TERMS</a:t>
            </a:r>
            <a:r>
              <a:rPr u="none"/>
              <a:t>:  </a:t>
            </a:r>
            <a:endParaRPr u="none"/>
          </a:p>
          <a:p>
            <a:pPr>
              <a:defRPr sz="2400">
                <a:solidFill>
                  <a:srgbClr val="FFFF00"/>
                </a:solidFill>
              </a:defRPr>
            </a:pPr>
            <a:r>
              <a:t>  PASTOR</a:t>
            </a:r>
            <a:r>
              <a:rPr>
                <a:solidFill>
                  <a:srgbClr val="FFFFFF"/>
                </a:solidFill>
              </a:rPr>
              <a:t> –  </a:t>
            </a:r>
            <a:r>
              <a:rPr u="sng">
                <a:solidFill>
                  <a:srgbClr val="FFFFFF"/>
                </a:solidFill>
              </a:rPr>
              <a:t>Ephesians 4:11</a:t>
            </a:r>
            <a:r>
              <a:rPr>
                <a:solidFill>
                  <a:srgbClr val="FFFFFF"/>
                </a:solidFill>
              </a:rPr>
              <a:t>   </a:t>
            </a:r>
            <a:r>
              <a:rPr i="1"/>
              <a:t>poimēn</a:t>
            </a:r>
            <a:r>
              <a:rPr>
                <a:solidFill>
                  <a:srgbClr val="FFFFFF"/>
                </a:solidFill>
              </a:rPr>
              <a:t>  </a:t>
            </a:r>
            <a:r>
              <a:rPr sz="2000">
                <a:solidFill>
                  <a:srgbClr val="FFFFFF"/>
                </a:solidFill>
              </a:rPr>
              <a:t>(Strong’s G4166)  </a:t>
            </a:r>
            <a:r>
              <a:rPr>
                <a:solidFill>
                  <a:srgbClr val="FFFFFF"/>
                </a:solidFill>
              </a:rPr>
              <a:t>“</a:t>
            </a:r>
            <a:r>
              <a:rPr i="1">
                <a:solidFill>
                  <a:srgbClr val="FFFFFF"/>
                </a:solidFill>
              </a:rPr>
              <a:t>Shepherd, herdsman of sheep</a:t>
            </a:r>
            <a:r>
              <a:rPr>
                <a:solidFill>
                  <a:srgbClr val="FFFFFF"/>
                </a:solidFill>
              </a:rPr>
              <a:t>” </a:t>
            </a:r>
            <a:endParaRPr>
              <a:solidFill>
                <a:srgbClr val="FFFFFF"/>
              </a:solidFill>
            </a:endParaRPr>
          </a:p>
          <a:p>
            <a:pPr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→</a:t>
            </a:r>
            <a:r>
              <a:rPr>
                <a:latin typeface="+mn-lt"/>
                <a:ea typeface="+mn-ea"/>
                <a:cs typeface="+mn-cs"/>
                <a:sym typeface="Aptos"/>
              </a:rPr>
              <a:t> Describes the </a:t>
            </a:r>
            <a:r>
              <a:rPr u="sng">
                <a:latin typeface="+mn-lt"/>
                <a:ea typeface="+mn-ea"/>
                <a:cs typeface="+mn-cs"/>
                <a:sym typeface="Aptos"/>
              </a:rPr>
              <a:t>method</a:t>
            </a:r>
            <a:r>
              <a:rPr>
                <a:latin typeface="+mn-lt"/>
                <a:ea typeface="+mn-ea"/>
                <a:cs typeface="+mn-cs"/>
                <a:sym typeface="Aptos"/>
              </a:rPr>
              <a:t> of doing the work.</a:t>
            </a:r>
            <a:endParaRPr>
              <a:latin typeface="+mn-lt"/>
              <a:ea typeface="+mn-ea"/>
              <a:cs typeface="+mn-cs"/>
              <a:sym typeface="Aptos"/>
            </a:endParaRPr>
          </a:p>
          <a:p>
            <a:pPr>
              <a:defRPr sz="2400">
                <a:solidFill>
                  <a:srgbClr val="FFFF00"/>
                </a:solidFill>
              </a:defRPr>
            </a:pPr>
            <a:r>
              <a:t>  ELDER</a:t>
            </a:r>
            <a:r>
              <a:rPr>
                <a:solidFill>
                  <a:srgbClr val="FFFFFF"/>
                </a:solidFill>
              </a:rPr>
              <a:t> –  </a:t>
            </a:r>
            <a:r>
              <a:rPr u="sng">
                <a:solidFill>
                  <a:srgbClr val="FFFFFF"/>
                </a:solidFill>
              </a:rPr>
              <a:t>1 Peter 5:1</a:t>
            </a:r>
            <a:r>
              <a:rPr>
                <a:solidFill>
                  <a:srgbClr val="FFFFFF"/>
                </a:solidFill>
              </a:rPr>
              <a:t>   </a:t>
            </a:r>
            <a:r>
              <a:rPr i="1"/>
              <a:t>presbuteros</a:t>
            </a:r>
            <a:r>
              <a:rPr>
                <a:solidFill>
                  <a:srgbClr val="FFFFFF"/>
                </a:solidFill>
              </a:rPr>
              <a:t>  </a:t>
            </a:r>
            <a:r>
              <a:rPr sz="2000">
                <a:solidFill>
                  <a:srgbClr val="FFFFFF"/>
                </a:solidFill>
              </a:rPr>
              <a:t>(Strong’s G4245)</a:t>
            </a:r>
            <a:r>
              <a:rPr>
                <a:solidFill>
                  <a:srgbClr val="FFFFFF"/>
                </a:solidFill>
              </a:rPr>
              <a:t>  </a:t>
            </a:r>
            <a:r>
              <a:rPr i="1">
                <a:solidFill>
                  <a:srgbClr val="FFFFFF"/>
                </a:solidFill>
              </a:rPr>
              <a:t>“Older in age, mature” </a:t>
            </a:r>
            <a:endParaRPr i="1">
              <a:solidFill>
                <a:srgbClr val="FFFFFF"/>
              </a:solidFill>
            </a:endParaRPr>
          </a:p>
          <a:p>
            <a:pPr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→</a:t>
            </a:r>
            <a:r>
              <a:rPr>
                <a:latin typeface="+mn-lt"/>
                <a:ea typeface="+mn-ea"/>
                <a:cs typeface="+mn-cs"/>
                <a:sym typeface="Aptos"/>
              </a:rPr>
              <a:t> Describes the </a:t>
            </a:r>
            <a:r>
              <a:rPr u="sng">
                <a:latin typeface="+mn-lt"/>
                <a:ea typeface="+mn-ea"/>
                <a:cs typeface="+mn-cs"/>
                <a:sym typeface="Aptos"/>
              </a:rPr>
              <a:t>maturity</a:t>
            </a:r>
            <a:r>
              <a:rPr>
                <a:latin typeface="+mn-lt"/>
                <a:ea typeface="+mn-ea"/>
                <a:cs typeface="+mn-cs"/>
                <a:sym typeface="Aptos"/>
              </a:rPr>
              <a:t> of the heart of the man.</a:t>
            </a:r>
            <a:endParaRPr>
              <a:latin typeface="+mn-lt"/>
              <a:ea typeface="+mn-ea"/>
              <a:cs typeface="+mn-cs"/>
              <a:sym typeface="Aptos"/>
            </a:endParaRPr>
          </a:p>
          <a:p>
            <a:pPr>
              <a:defRPr sz="2400">
                <a:solidFill>
                  <a:srgbClr val="FFFF00"/>
                </a:solidFill>
              </a:defRPr>
            </a:pPr>
            <a:r>
              <a:t>  BISHOP</a:t>
            </a:r>
            <a:r>
              <a:rPr>
                <a:solidFill>
                  <a:srgbClr val="FFFFFF"/>
                </a:solidFill>
              </a:rPr>
              <a:t> –  </a:t>
            </a:r>
            <a:r>
              <a:rPr u="sng">
                <a:solidFill>
                  <a:srgbClr val="FFFFFF"/>
                </a:solidFill>
              </a:rPr>
              <a:t>Acts 20:28</a:t>
            </a:r>
            <a:r>
              <a:rPr>
                <a:solidFill>
                  <a:srgbClr val="FFFFFF"/>
                </a:solidFill>
              </a:rPr>
              <a:t>   </a:t>
            </a:r>
            <a:r>
              <a:rPr i="1"/>
              <a:t>episcopos</a:t>
            </a:r>
            <a:r>
              <a:rPr>
                <a:solidFill>
                  <a:srgbClr val="FFFFFF"/>
                </a:solidFill>
              </a:rPr>
              <a:t>  </a:t>
            </a:r>
            <a:r>
              <a:rPr sz="2000">
                <a:solidFill>
                  <a:srgbClr val="FFFFFF"/>
                </a:solidFill>
              </a:rPr>
              <a:t>(Strong’s G1985)</a:t>
            </a:r>
            <a:r>
              <a:rPr>
                <a:solidFill>
                  <a:srgbClr val="FFFFFF"/>
                </a:solidFill>
              </a:rPr>
              <a:t>  “</a:t>
            </a:r>
            <a:r>
              <a:rPr i="1">
                <a:solidFill>
                  <a:srgbClr val="FFFFFF"/>
                </a:solidFill>
              </a:rPr>
              <a:t>Supervisor, Overseer</a:t>
            </a:r>
            <a:r>
              <a:rPr>
                <a:solidFill>
                  <a:srgbClr val="FFFFFF"/>
                </a:solidFill>
              </a:rPr>
              <a:t>” </a:t>
            </a:r>
            <a:endParaRPr>
              <a:solidFill>
                <a:srgbClr val="FFFFFF"/>
              </a:solidFill>
            </a:endParaRPr>
          </a:p>
          <a:p>
            <a:pPr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→</a:t>
            </a:r>
            <a:r>
              <a:rPr>
                <a:latin typeface="+mn-lt"/>
                <a:ea typeface="+mn-ea"/>
                <a:cs typeface="+mn-cs"/>
                <a:sym typeface="Aptos"/>
              </a:rPr>
              <a:t> Describes the </a:t>
            </a:r>
            <a:r>
              <a:rPr u="sng">
                <a:latin typeface="+mn-lt"/>
                <a:ea typeface="+mn-ea"/>
                <a:cs typeface="+mn-cs"/>
                <a:sym typeface="Aptos"/>
              </a:rPr>
              <a:t>manner</a:t>
            </a:r>
            <a:r>
              <a:rPr>
                <a:latin typeface="+mn-lt"/>
                <a:ea typeface="+mn-ea"/>
                <a:cs typeface="+mn-cs"/>
                <a:sym typeface="Aptos"/>
              </a:rPr>
              <a:t> in approaching the task.</a:t>
            </a:r>
          </a:p>
        </p:txBody>
      </p:sp>
      <p:sp>
        <p:nvSpPr>
          <p:cNvPr id="104" name="TextBox 10"/>
          <p:cNvSpPr txBox="1"/>
          <p:nvPr/>
        </p:nvSpPr>
        <p:spPr>
          <a:xfrm>
            <a:off x="474486" y="417781"/>
            <a:ext cx="11030652" cy="6808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solidFill>
                  <a:srgbClr val="FFC000"/>
                </a:solidFill>
                <a:latin typeface="AgencyFB"/>
                <a:ea typeface="AgencyFB"/>
                <a:cs typeface="AgencyFB"/>
                <a:sym typeface="AgencyFB"/>
              </a:defRPr>
            </a:pPr>
            <a:r>
              <a:t>C</a:t>
            </a:r>
            <a:r>
              <a:rPr sz="4000"/>
              <a:t>HALLENGES OF </a:t>
            </a:r>
            <a:r>
              <a:t>P</a:t>
            </a:r>
            <a:r>
              <a:rPr sz="4000"/>
              <a:t>ASTORSHIP</a:t>
            </a:r>
          </a:p>
        </p:txBody>
      </p:sp>
      <p:sp>
        <p:nvSpPr>
          <p:cNvPr id="105" name="TextBox 8"/>
          <p:cNvSpPr txBox="1"/>
          <p:nvPr/>
        </p:nvSpPr>
        <p:spPr>
          <a:xfrm>
            <a:off x="1153075" y="2413336"/>
            <a:ext cx="9874293" cy="9677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• </a:t>
            </a:r>
            <a:r>
              <a:rPr u="sng"/>
              <a:t>James 3:1</a:t>
            </a:r>
            <a:r>
              <a:t>     </a:t>
            </a:r>
            <a:r>
              <a:rPr i="1"/>
              <a:t>My brethren, let </a:t>
            </a:r>
            <a:r>
              <a:rPr i="1" sz="3600" u="sng">
                <a:solidFill>
                  <a:srgbClr val="FFFF00"/>
                </a:solidFill>
              </a:rPr>
              <a:t>NOT MANY</a:t>
            </a:r>
            <a:r>
              <a:rPr i="1" sz="3600">
                <a:solidFill>
                  <a:srgbClr val="FFFF00"/>
                </a:solidFill>
              </a:rPr>
              <a:t> </a:t>
            </a:r>
            <a:r>
              <a:rPr i="1">
                <a:solidFill>
                  <a:srgbClr val="FFFF00"/>
                </a:solidFill>
              </a:rPr>
              <a:t>OF YOU</a:t>
            </a:r>
            <a:r>
              <a:rPr i="1"/>
              <a:t> become teachers,</a:t>
            </a:r>
            <a:endParaRPr i="1"/>
          </a:p>
          <a:p>
            <a:pPr>
              <a:defRPr i="1"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       knowing that we shall receive a stricter judgment.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3500" y="0"/>
            <a:ext cx="7048500" cy="693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410" t="0" r="5473" b="0"/>
          <a:stretch>
            <a:fillRect/>
          </a:stretch>
        </p:blipFill>
        <p:spPr>
          <a:xfrm>
            <a:off x="-3048" y="10"/>
            <a:ext cx="9669644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1"/>
          <p:cNvSpPr txBox="1"/>
          <p:nvPr>
            <p:ph type="ctrTitle"/>
          </p:nvPr>
        </p:nvSpPr>
        <p:spPr>
          <a:xfrm>
            <a:off x="4524804" y="191244"/>
            <a:ext cx="7292928" cy="2209228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</p:spPr>
        <p:txBody>
          <a:bodyPr/>
          <a:lstStyle>
            <a:lvl1pPr algn="l">
              <a:defRPr sz="6600">
                <a:solidFill>
                  <a:srgbClr val="00B0F0"/>
                </a:solidFill>
                <a:latin typeface="AgencyFB"/>
                <a:ea typeface="AgencyFB"/>
                <a:cs typeface="AgencyFB"/>
                <a:sym typeface="AgencyFB"/>
              </a:defRPr>
            </a:lvl1pPr>
          </a:lstStyle>
          <a:p>
            <a:pPr/>
            <a:r>
              <a:t>Challenges of Pastorship</a:t>
            </a:r>
          </a:p>
        </p:txBody>
      </p:sp>
      <p:sp>
        <p:nvSpPr>
          <p:cNvPr id="110" name="TextBox 7"/>
          <p:cNvSpPr txBox="1"/>
          <p:nvPr/>
        </p:nvSpPr>
        <p:spPr>
          <a:xfrm>
            <a:off x="3561009" y="3592381"/>
            <a:ext cx="8412008" cy="269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600"/>
            </a:pPr>
            <a:r>
              <a:t>A</a:t>
            </a:r>
            <a:r>
              <a:rPr sz="2600"/>
              <a:t>CTS 20:28 NKJV</a:t>
            </a:r>
            <a:endParaRPr sz="2600"/>
          </a:p>
          <a:p>
            <a:pPr algn="ctr">
              <a:defRPr i="1" sz="2600"/>
            </a:pPr>
            <a:r>
              <a:t>Therefore take heed to yourselves and to all the flock, </a:t>
            </a:r>
          </a:p>
          <a:p>
            <a:pPr algn="ctr">
              <a:defRPr i="1" sz="2600"/>
            </a:pPr>
            <a:r>
              <a:t>among which </a:t>
            </a:r>
            <a:r>
              <a:rPr b="1" sz="3200" u="sng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THE HOLY SPIRIT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has made you overseers</a:t>
            </a:r>
            <a:r>
              <a:t>, </a:t>
            </a:r>
          </a:p>
          <a:p>
            <a:pPr algn="ctr">
              <a:defRPr i="1" sz="2600"/>
            </a:pPr>
            <a:r>
              <a:t>to shepherd the church of God which</a:t>
            </a:r>
          </a:p>
          <a:p>
            <a:pPr algn="ctr">
              <a:defRPr i="1" sz="2600"/>
            </a:pPr>
            <a:r>
              <a:t> He purchased with His own blood.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12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3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7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TextBox 3"/>
          <p:cNvGrpSpPr/>
          <p:nvPr/>
        </p:nvGrpSpPr>
        <p:grpSpPr>
          <a:xfrm>
            <a:off x="6098" y="1370939"/>
            <a:ext cx="12185902" cy="1258621"/>
            <a:chOff x="0" y="0"/>
            <a:chExt cx="12185901" cy="1258619"/>
          </a:xfrm>
        </p:grpSpPr>
        <p:sp>
          <p:nvSpPr>
            <p:cNvPr id="118" name="Rectangle"/>
            <p:cNvSpPr/>
            <p:nvPr/>
          </p:nvSpPr>
          <p:spPr>
            <a:xfrm>
              <a:off x="0" y="0"/>
              <a:ext cx="12185902" cy="125862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19" name="I. Challenges in The Calling to Pastorship"/>
            <p:cNvSpPr txBox="1"/>
            <p:nvPr/>
          </p:nvSpPr>
          <p:spPr>
            <a:xfrm>
              <a:off x="45720" y="257619"/>
              <a:ext cx="12094462" cy="743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sz="5400">
                  <a:solidFill>
                    <a:srgbClr val="00B0F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gencyFB"/>
                  <a:ea typeface="AgencyFB"/>
                  <a:cs typeface="AgencyFB"/>
                  <a:sym typeface="AgencyFB"/>
                </a:defRPr>
              </a:pPr>
              <a:r>
                <a:t>I. </a:t>
              </a:r>
              <a:r>
                <a:t>Challenges</a:t>
              </a:r>
              <a:r>
                <a:t> in </a:t>
              </a:r>
              <a:r>
                <a:rPr u="sng">
                  <a:solidFill>
                    <a:srgbClr val="FFFFFF"/>
                  </a:solidFill>
                </a:rPr>
                <a:t>The Calling</a:t>
              </a:r>
              <a:r>
                <a:t> to Pastorship</a:t>
              </a:r>
            </a:p>
          </p:txBody>
        </p:sp>
      </p:grpSp>
      <p:sp>
        <p:nvSpPr>
          <p:cNvPr id="121" name="TextBox 6"/>
          <p:cNvSpPr txBox="1"/>
          <p:nvPr/>
        </p:nvSpPr>
        <p:spPr>
          <a:xfrm>
            <a:off x="4469553" y="2938767"/>
            <a:ext cx="7211061" cy="22758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This is a faithful saying:</a:t>
            </a:r>
          </a:p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 If a man </a:t>
            </a:r>
            <a:r>
              <a:rPr sz="4000">
                <a:solidFill>
                  <a:srgbClr val="FFFF00"/>
                </a:solidFill>
              </a:rPr>
              <a:t>DESIRES</a:t>
            </a:r>
            <a:r>
              <a:t> the position of a bishop, he </a:t>
            </a:r>
            <a:r>
              <a:rPr sz="4000">
                <a:solidFill>
                  <a:srgbClr val="FFFF00"/>
                </a:solidFill>
              </a:rPr>
              <a:t>DESIRES</a:t>
            </a:r>
            <a:r>
              <a:t> a good work.</a:t>
            </a:r>
          </a:p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1 Timothy 3:1 NKJV</a:t>
            </a:r>
          </a:p>
        </p:txBody>
      </p:sp>
      <p:sp>
        <p:nvSpPr>
          <p:cNvPr id="122" name="TextBox 7"/>
          <p:cNvSpPr txBox="1"/>
          <p:nvPr/>
        </p:nvSpPr>
        <p:spPr>
          <a:xfrm>
            <a:off x="600885" y="2986791"/>
            <a:ext cx="3587657" cy="1945641"/>
          </a:xfrm>
          <a:prstGeom prst="rect">
            <a:avLst/>
          </a:prstGeom>
          <a:ln w="127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Philippians 2:13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Ephesians 4:11-12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Corinthians 12:14-15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Psalm 37:3-5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Corinthians 9:16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24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6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29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1"/>
          <p:cNvSpPr txBox="1"/>
          <p:nvPr/>
        </p:nvSpPr>
        <p:spPr>
          <a:xfrm>
            <a:off x="381982" y="654160"/>
            <a:ext cx="8999468" cy="5493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I. Challenges in THE CALLING (cont.)</a:t>
            </a:r>
          </a:p>
        </p:txBody>
      </p:sp>
      <p:grpSp>
        <p:nvGrpSpPr>
          <p:cNvPr id="133" name="TextBox 11"/>
          <p:cNvGrpSpPr/>
          <p:nvPr/>
        </p:nvGrpSpPr>
        <p:grpSpPr>
          <a:xfrm>
            <a:off x="855406" y="1663617"/>
            <a:ext cx="10622772" cy="4678190"/>
            <a:chOff x="0" y="0"/>
            <a:chExt cx="10622770" cy="4678188"/>
          </a:xfrm>
        </p:grpSpPr>
        <p:sp>
          <p:nvSpPr>
            <p:cNvPr id="131" name="Rectangle"/>
            <p:cNvSpPr/>
            <p:nvPr/>
          </p:nvSpPr>
          <p:spPr>
            <a:xfrm>
              <a:off x="0" y="-1"/>
              <a:ext cx="10622771" cy="467819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32" name="Now for the third time I am ready to come to you.…"/>
            <p:cNvSpPr txBox="1"/>
            <p:nvPr/>
          </p:nvSpPr>
          <p:spPr>
            <a:xfrm>
              <a:off x="45720" y="64920"/>
              <a:ext cx="10531331" cy="4548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Now for the third time I am ready to come to you.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And I will not be burdensome to you;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FOR I DO NOT SEEK YOURS, </a:t>
              </a:r>
              <a:r>
                <a:rPr u="sng"/>
                <a:t>BUT</a:t>
              </a:r>
              <a:r>
                <a:t> </a:t>
              </a:r>
              <a:r>
                <a:rPr sz="4000" u="sng"/>
                <a:t>YOU</a:t>
              </a:r>
              <a:r>
                <a:rPr>
                  <a:solidFill>
                    <a:srgbClr val="FFFFFF"/>
                  </a:solidFill>
                </a:rPr>
                <a:t>.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For the children ought not to lay up for the parents,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but the parents for the children.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15 And I will very gladly spend and be spent for your souls; </a:t>
              </a:r>
              <a:r>
                <a:rPr>
                  <a:solidFill>
                    <a:srgbClr val="FFFF00"/>
                  </a:solidFill>
                </a:rPr>
                <a:t>though the more abundantly I love you, the less I am loved.</a:t>
              </a:r>
              <a:endParaRPr>
                <a:solidFill>
                  <a:srgbClr val="FFFF00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2 Corinthians 12:14-15 NKJ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35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6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8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40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TextBox 3"/>
          <p:cNvGrpSpPr/>
          <p:nvPr/>
        </p:nvGrpSpPr>
        <p:grpSpPr>
          <a:xfrm>
            <a:off x="6098" y="1370939"/>
            <a:ext cx="12185902" cy="1258621"/>
            <a:chOff x="0" y="0"/>
            <a:chExt cx="12185901" cy="1258619"/>
          </a:xfrm>
        </p:grpSpPr>
        <p:sp>
          <p:nvSpPr>
            <p:cNvPr id="141" name="Rectangle"/>
            <p:cNvSpPr/>
            <p:nvPr/>
          </p:nvSpPr>
          <p:spPr>
            <a:xfrm>
              <a:off x="0" y="0"/>
              <a:ext cx="12185902" cy="125862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42" name="II. Challenges in The Character for Pastorship"/>
            <p:cNvSpPr txBox="1"/>
            <p:nvPr/>
          </p:nvSpPr>
          <p:spPr>
            <a:xfrm>
              <a:off x="45720" y="257619"/>
              <a:ext cx="12094462" cy="743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sz="5400">
                  <a:solidFill>
                    <a:srgbClr val="00B0F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gencyFB"/>
                  <a:ea typeface="AgencyFB"/>
                  <a:cs typeface="AgencyFB"/>
                  <a:sym typeface="AgencyFB"/>
                </a:defRPr>
              </a:pPr>
              <a:r>
                <a:t>I</a:t>
              </a:r>
              <a:r>
                <a:t>I</a:t>
              </a:r>
              <a:r>
                <a:t>. Challenges i</a:t>
              </a:r>
              <a:r>
                <a:t>n </a:t>
              </a:r>
              <a:r>
                <a:rPr u="sng">
                  <a:solidFill>
                    <a:srgbClr val="FFFFFF"/>
                  </a:solidFill>
                </a:rPr>
                <a:t>The </a:t>
              </a:r>
              <a:r>
                <a:rPr u="sng">
                  <a:solidFill>
                    <a:srgbClr val="FFFFFF"/>
                  </a:solidFill>
                </a:rPr>
                <a:t>Character</a:t>
              </a:r>
              <a:r>
                <a:t> for Pastorship</a:t>
              </a:r>
            </a:p>
          </p:txBody>
        </p:sp>
      </p:grpSp>
      <p:sp>
        <p:nvSpPr>
          <p:cNvPr id="144" name="TextBox 2"/>
          <p:cNvSpPr txBox="1"/>
          <p:nvPr/>
        </p:nvSpPr>
        <p:spPr>
          <a:xfrm>
            <a:off x="4609160" y="2938767"/>
            <a:ext cx="6004561" cy="2504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And I will give you shepherds </a:t>
            </a:r>
            <a:r>
              <a:rPr>
                <a:solidFill>
                  <a:srgbClr val="FFFF00"/>
                </a:solidFill>
              </a:rPr>
              <a:t>according to MY HEART</a:t>
            </a:r>
            <a:r>
              <a:t>, </a:t>
            </a:r>
          </a:p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who will feed you with knowledge and understanding.</a:t>
            </a:r>
          </a:p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Jeremiah 3:15 NKJV</a:t>
            </a:r>
          </a:p>
        </p:txBody>
      </p:sp>
      <p:sp>
        <p:nvSpPr>
          <p:cNvPr id="145" name="TextBox 7"/>
          <p:cNvSpPr txBox="1"/>
          <p:nvPr/>
        </p:nvSpPr>
        <p:spPr>
          <a:xfrm>
            <a:off x="600885" y="2986791"/>
            <a:ext cx="3416577" cy="3050541"/>
          </a:xfrm>
          <a:prstGeom prst="rect">
            <a:avLst/>
          </a:prstGeom>
          <a:ln w="127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Timothy 3:1-13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Isaiah 11:2-3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Peter 5:2-4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Philippians 4:9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Corinthians 2:15-17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Corinthians 11:1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Ezekiel 34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James 3:1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47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8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9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0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52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0"/>
          <p:cNvSpPr txBox="1"/>
          <p:nvPr/>
        </p:nvSpPr>
        <p:spPr>
          <a:xfrm>
            <a:off x="381982" y="654160"/>
            <a:ext cx="8999468" cy="5493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II. Challenges in THE CHARACTER (cont.)</a:t>
            </a:r>
          </a:p>
        </p:txBody>
      </p:sp>
      <p:grpSp>
        <p:nvGrpSpPr>
          <p:cNvPr id="156" name="TextBox 11"/>
          <p:cNvGrpSpPr/>
          <p:nvPr/>
        </p:nvGrpSpPr>
        <p:grpSpPr>
          <a:xfrm>
            <a:off x="855406" y="1781662"/>
            <a:ext cx="10622772" cy="4463524"/>
            <a:chOff x="0" y="0"/>
            <a:chExt cx="10622770" cy="4463522"/>
          </a:xfrm>
        </p:grpSpPr>
        <p:sp>
          <p:nvSpPr>
            <p:cNvPr id="154" name="Rectangle"/>
            <p:cNvSpPr/>
            <p:nvPr/>
          </p:nvSpPr>
          <p:spPr>
            <a:xfrm>
              <a:off x="0" y="-1"/>
              <a:ext cx="10622771" cy="4463524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55" name="The Spirit of the Lord SHALL REST UPON HIM,…"/>
            <p:cNvSpPr txBox="1"/>
            <p:nvPr/>
          </p:nvSpPr>
          <p:spPr>
            <a:xfrm>
              <a:off x="45720" y="459237"/>
              <a:ext cx="10531331" cy="3545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Spirit of the Lord </a:t>
              </a:r>
              <a:r>
                <a:rPr sz="4000" u="sng"/>
                <a:t>SHALL </a:t>
              </a:r>
              <a:r>
                <a:rPr sz="4400" u="sng"/>
                <a:t>REST</a:t>
              </a:r>
              <a:r>
                <a:rPr sz="4000" u="sng"/>
                <a:t> UPON HIM</a:t>
              </a:r>
              <a:r>
                <a:rPr>
                  <a:solidFill>
                    <a:srgbClr val="FFFFFF"/>
                  </a:solidFill>
                </a:rPr>
                <a:t>,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Spirit of wisdom and understanding,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Spirit of counsel and might,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Spirit of knowledge and of the fear of the Lord.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3 His delight is in the fear of the Lord…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Isaiah 11:2-3 NKJ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58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9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63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TextBox 3"/>
          <p:cNvGrpSpPr/>
          <p:nvPr/>
        </p:nvGrpSpPr>
        <p:grpSpPr>
          <a:xfrm>
            <a:off x="6098" y="1370939"/>
            <a:ext cx="12185902" cy="1258621"/>
            <a:chOff x="0" y="0"/>
            <a:chExt cx="12185901" cy="1258619"/>
          </a:xfrm>
        </p:grpSpPr>
        <p:sp>
          <p:nvSpPr>
            <p:cNvPr id="164" name="Rectangle"/>
            <p:cNvSpPr/>
            <p:nvPr/>
          </p:nvSpPr>
          <p:spPr>
            <a:xfrm>
              <a:off x="0" y="0"/>
              <a:ext cx="12185902" cy="125862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65" name="III. Challenges in The Capacity for Pastorship"/>
            <p:cNvSpPr txBox="1"/>
            <p:nvPr/>
          </p:nvSpPr>
          <p:spPr>
            <a:xfrm>
              <a:off x="45720" y="257619"/>
              <a:ext cx="12094462" cy="743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sz="5400">
                  <a:solidFill>
                    <a:srgbClr val="00B0F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gencyFB"/>
                  <a:ea typeface="AgencyFB"/>
                  <a:cs typeface="AgencyFB"/>
                  <a:sym typeface="AgencyFB"/>
                </a:defRPr>
              </a:pPr>
              <a:r>
                <a:t>II</a:t>
              </a:r>
              <a:r>
                <a:t>I</a:t>
              </a:r>
              <a:r>
                <a:t>. Challenges in </a:t>
              </a:r>
              <a:r>
                <a:rPr u="sng">
                  <a:solidFill>
                    <a:srgbClr val="FFFFFF"/>
                  </a:solidFill>
                </a:rPr>
                <a:t>The Capacity</a:t>
              </a:r>
              <a:r>
                <a:t> for Pastorship</a:t>
              </a:r>
            </a:p>
          </p:txBody>
        </p:sp>
      </p:grpSp>
      <p:sp>
        <p:nvSpPr>
          <p:cNvPr id="167" name="TextBox 2"/>
          <p:cNvSpPr txBox="1"/>
          <p:nvPr/>
        </p:nvSpPr>
        <p:spPr>
          <a:xfrm>
            <a:off x="4522469" y="3085500"/>
            <a:ext cx="6004562" cy="2987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Not that we are sufficient of ourselves to think of anything as being from ourselves,</a:t>
            </a:r>
          </a:p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 but </a:t>
            </a:r>
            <a:r>
              <a:rPr>
                <a:solidFill>
                  <a:srgbClr val="FFFF00"/>
                </a:solidFill>
              </a:rPr>
              <a:t>our sufficiency is </a:t>
            </a:r>
            <a:r>
              <a:rPr u="sng">
                <a:solidFill>
                  <a:srgbClr val="FFFF00"/>
                </a:solidFill>
              </a:rPr>
              <a:t>FROM GOD</a:t>
            </a:r>
            <a:r>
              <a:t>,</a:t>
            </a:r>
          </a:p>
          <a:p>
            <a:pPr algn="ctr">
              <a:defRPr i="1" sz="32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2 Corinthians 3:5 NKJV</a:t>
            </a:r>
          </a:p>
        </p:txBody>
      </p:sp>
      <p:sp>
        <p:nvSpPr>
          <p:cNvPr id="168" name="TextBox 5"/>
          <p:cNvSpPr txBox="1"/>
          <p:nvPr/>
        </p:nvSpPr>
        <p:spPr>
          <a:xfrm>
            <a:off x="600885" y="2986791"/>
            <a:ext cx="2896399" cy="2682241"/>
          </a:xfrm>
          <a:prstGeom prst="rect">
            <a:avLst/>
          </a:prstGeom>
          <a:ln w="127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Timothy 3:10-15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Titus 1:5-9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Acts 20:25-29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Timothy 2:23-26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Peter 3:15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Timothy 2:15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Proverbs 27:23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