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embeddedFontLst>
    <p:embeddedFont>
      <p:font typeface="Aharoni" panose="02010803020104030203" pitchFamily="2" charset="-79"/>
      <p:bold r:id="rId13"/>
    </p:embeddedFont>
    <p:embeddedFont>
      <p:font typeface="Inter" panose="02000503000000020004" pitchFamily="2" charset="0"/>
      <p:regular r:id="rId14"/>
    </p:embeddedFont>
    <p:embeddedFont>
      <p:font typeface="Inter Bold" panose="02000503000000020004"/>
      <p:regular r:id="rId15"/>
      <p:bold r:id="rId1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36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240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64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C0C0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72525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D7F303-5B9F-3EA2-81AC-C137D6CBC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" y="-1"/>
            <a:ext cx="12186116" cy="68613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2407444"/>
            <a:ext cx="6296860" cy="10334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Iniciando un Ministerio de Inglés en Mi Iglesia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5233360" y="3688953"/>
            <a:ext cx="6906444" cy="264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Construyendo una sola iglesia en dos idiomas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33360" y="483592"/>
            <a:ext cx="6296860" cy="9302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Conclusión: Una misión, dos idiomas</a:t>
            </a:r>
            <a:endParaRPr lang="en-US" sz="2900" dirty="0"/>
          </a:p>
        </p:txBody>
      </p:sp>
      <p:sp>
        <p:nvSpPr>
          <p:cNvPr id="4" name="Text 1"/>
          <p:cNvSpPr/>
          <p:nvPr/>
        </p:nvSpPr>
        <p:spPr>
          <a:xfrm>
            <a:off x="5233360" y="1614785"/>
            <a:ext cx="6296860" cy="1508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futuro de muchas iglesias apostólicas hispanas depende de su capacidad para discipular a la próxima generación. Un ministerio en inglés no es simplemente una conveniencia — </a:t>
            </a:r>
            <a:r>
              <a:rPr lang="en-US" sz="115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 un esfuerzo misionero dentro de nuestra propia congregación.</a:t>
            </a:r>
            <a:endParaRPr lang="en-US" sz="1150" dirty="0"/>
          </a:p>
          <a:p>
            <a:pPr marL="0" indent="0" algn="l">
              <a:lnSpc>
                <a:spcPct val="127000"/>
              </a:lnSpc>
              <a:buNone/>
            </a:pPr>
            <a:r>
              <a:rPr lang="en-US" sz="11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objetivo no es reemplazar el ministerio en español ni crear una congregación competidora. El objetivo es </a:t>
            </a:r>
            <a:r>
              <a:rPr lang="en-US" sz="115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construir un puente entre generaciones</a:t>
            </a:r>
            <a:r>
              <a:rPr lang="en-US" sz="11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para que los niños, jóvenes, adultos jóvenes y futuras familias permanezcan conectados con la fe apostólica.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5233360" y="3273524"/>
            <a:ext cx="6296860" cy="542826"/>
          </a:xfrm>
          <a:prstGeom prst="roundRect">
            <a:avLst>
              <a:gd name="adj" fmla="val 11517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5388535" y="3428702"/>
            <a:ext cx="1860603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b="1" dirty="0" err="1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Fidelidad</a:t>
            </a:r>
            <a:r>
              <a:rPr lang="en-US" sz="14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Doctrinal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5233360" y="3950295"/>
            <a:ext cx="6296860" cy="542826"/>
          </a:xfrm>
          <a:prstGeom prst="roundRect">
            <a:avLst>
              <a:gd name="adj" fmla="val 11517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88535" y="4105473"/>
            <a:ext cx="1860603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Liderazgo saludable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5233360" y="4627066"/>
            <a:ext cx="6296860" cy="542826"/>
          </a:xfrm>
          <a:prstGeom prst="roundRect">
            <a:avLst>
              <a:gd name="adj" fmla="val 11517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5388535" y="4782245"/>
            <a:ext cx="2123129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Discipulado intencional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5233360" y="5303838"/>
            <a:ext cx="6296860" cy="542826"/>
          </a:xfrm>
          <a:prstGeom prst="roundRect">
            <a:avLst>
              <a:gd name="adj" fmla="val 11517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388535" y="5459016"/>
            <a:ext cx="2068957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Unidad inquebrantable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5456597" y="5997377"/>
            <a:ext cx="6683208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iglesia. Dos idiomas. Una misión: hacer discípulos de Jesucristo</a:t>
            </a:r>
            <a:r>
              <a:rPr lang="en-US" sz="11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1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CEFD3A-41D3-B333-2428-8DDE72463F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052" y="-1371600"/>
            <a:ext cx="548132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33360" y="1260574"/>
            <a:ext cx="6296860" cy="10334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Por qué el Ministerio en Inglés es Esencial</a:t>
            </a: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5233360" y="2542084"/>
            <a:ext cx="6296860" cy="1058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crecimiento futuro de </a:t>
            </a:r>
            <a:r>
              <a:rPr lang="en-US" sz="1300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nuestras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300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congregaciones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habla hispana depende de su capacidad para alcanzar y retener a la próxima generación. Los inmigrantes de primera </a:t>
            </a:r>
            <a:r>
              <a:rPr lang="en-US" sz="1300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generación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300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prefieren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el español, pero sus hijos y nietos se comunican, aprenden y adoran con mayor naturalidad en inglés.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5481401" y="3786584"/>
            <a:ext cx="604881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“Me he hecho todo a todos, para que de todos modos salve a algunos.” — 1 Corintios 9:22</a:t>
            </a:r>
            <a:endParaRPr lang="en-US" sz="1300" dirty="0"/>
          </a:p>
        </p:txBody>
      </p:sp>
      <p:sp>
        <p:nvSpPr>
          <p:cNvPr id="6" name="Shape 3"/>
          <p:cNvSpPr/>
          <p:nvPr/>
        </p:nvSpPr>
        <p:spPr>
          <a:xfrm>
            <a:off x="5233360" y="4501852"/>
            <a:ext cx="6296860" cy="909439"/>
          </a:xfrm>
          <a:prstGeom prst="roundRect">
            <a:avLst>
              <a:gd name="adj" fmla="val 7638"/>
            </a:avLst>
          </a:prstGeom>
          <a:solidFill>
            <a:srgbClr val="02234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655" y="4741565"/>
            <a:ext cx="206667" cy="16529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770617" y="4691955"/>
            <a:ext cx="559430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 no discipulamos intencionalmente a la próxima generación en inglés, otra iglesia lo hará eventualmente.</a:t>
            </a:r>
            <a:endParaRPr lang="en-US" sz="13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EF0430-9103-82B7-61F8-BD7FA0520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588" y="0"/>
            <a:ext cx="548132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503263"/>
            <a:ext cx="8381691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Una Iglesia, Una Misión — Dos Idiomas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661574" y="2350691"/>
            <a:ext cx="1086854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objetivo no es crear dos iglesias bajo un mismo techo, sino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 iglesia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con una sola doctrina, una sola visión y una sola misión expresada en dos idiomas.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661574" y="3065959"/>
            <a:ext cx="3512653" cy="2288679"/>
          </a:xfrm>
          <a:prstGeom prst="roundRect">
            <a:avLst>
              <a:gd name="adj" fmla="val 3035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33218" y="3237607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Modelo Bíblico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33218" y="3595291"/>
            <a:ext cx="3169364" cy="13230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Hechos 6: La iglesia de Jerusalén reconoció las necesidades de los grupos hebreo y helenista, ajustando la estructura sin comprometer la unidad ni la doctrina.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339521" y="3065959"/>
            <a:ext cx="3512653" cy="2288679"/>
          </a:xfrm>
          <a:prstGeom prst="roundRect">
            <a:avLst>
              <a:gd name="adj" fmla="val 3035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11165" y="3237607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Realidad Cultural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11165" y="3595291"/>
            <a:ext cx="3169364" cy="13230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cultura incluye el estilo de comunicación, la música, las ilustraciones, las relaciones y las experiencias de vida. El Evangelio nunca cambia — los métodos sí.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8017468" y="3065959"/>
            <a:ext cx="3512653" cy="2288679"/>
          </a:xfrm>
          <a:prstGeom prst="roundRect">
            <a:avLst>
              <a:gd name="adj" fmla="val 3035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8189112" y="3237607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Principio Apostólico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189112" y="3595291"/>
            <a:ext cx="3169364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Hechos 17:22–23: Pablo ajustó su presentación para conectarse con Atenas mientras predicaba el mismo Evangelio. El mensaje sigue siendo Apostólico; el método se vuelve culturalmente relevante.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325662"/>
            <a:ext cx="8287237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El Ministerio en Inglés Es Evangelismo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542515" y="2090440"/>
            <a:ext cx="5470686" cy="3441799"/>
          </a:xfrm>
          <a:prstGeom prst="roundRect">
            <a:avLst>
              <a:gd name="adj" fmla="val 3460"/>
            </a:avLst>
          </a:prstGeom>
          <a:solidFill>
            <a:srgbClr val="2B0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707809" y="2255738"/>
            <a:ext cx="2676954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Más Que Retención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07809" y="2679502"/>
            <a:ext cx="514009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Muchas iglesias ven el ministerio en inglés como una forma de conservar a sus hijos. Esa es solo la mitad de la misión.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955850" y="3543598"/>
            <a:ext cx="489205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"Id por todo el mundo y predicad el evangelio a toda criatura." — Marcos 16:15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303904" y="2255738"/>
            <a:ext cx="3826375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¿A Quiénes Podemos Alcanzar?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303904" y="2679502"/>
            <a:ext cx="5232567" cy="1231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Vecinos y compañeros de trabajo</a:t>
            </a:r>
            <a:endParaRPr lang="en-US" sz="13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Amigos de los jóvenes de la iglesia</a:t>
            </a:r>
            <a:endParaRPr lang="en-US" sz="13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Estudiantes universitarios</a:t>
            </a:r>
            <a:endParaRPr lang="en-US" sz="13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Jóvenes familias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303904" y="4060329"/>
            <a:ext cx="5232567" cy="13230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adultos jóvenes tienen muchas más probabilidades de invitar a sus amigos cuando el servicio es en inglés y el mensaje es relevante.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Juan 1:41–42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Andrés encontró a su propio hermano y lo llevó a Jesús — las personas naturalmente alcanzan a personas dentro de su propia cultura.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360" y="667147"/>
            <a:ext cx="5762778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El costo de no hacer nada</a:t>
            </a:r>
            <a:endParaRPr lang="en-US" sz="3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360" y="1431925"/>
            <a:ext cx="6296860" cy="27621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41689" y="3590939"/>
            <a:ext cx="951664" cy="17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 2</a:t>
            </a:r>
            <a:endParaRPr lang="en-US" sz="1050" dirty="0"/>
          </a:p>
        </p:txBody>
      </p:sp>
      <p:sp>
        <p:nvSpPr>
          <p:cNvPr id="6" name="Text 2"/>
          <p:cNvSpPr/>
          <p:nvPr/>
        </p:nvSpPr>
        <p:spPr>
          <a:xfrm>
            <a:off x="7141689" y="3809809"/>
            <a:ext cx="951664" cy="1363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8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Niños bilingües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10164900" y="3454619"/>
            <a:ext cx="951665" cy="17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 4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10164900" y="3673489"/>
            <a:ext cx="951665" cy="2726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8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Muchos se van a iglesias en inglés</a:t>
            </a:r>
            <a:endParaRPr lang="en-US" sz="850" dirty="0"/>
          </a:p>
        </p:txBody>
      </p:sp>
      <p:sp>
        <p:nvSpPr>
          <p:cNvPr id="9" name="Text 5"/>
          <p:cNvSpPr/>
          <p:nvPr/>
        </p:nvSpPr>
        <p:spPr>
          <a:xfrm>
            <a:off x="5663405" y="1680180"/>
            <a:ext cx="951664" cy="17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 1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5663405" y="1899050"/>
            <a:ext cx="951664" cy="2726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8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Inmigrantes de habla hispana</a:t>
            </a:r>
            <a:endParaRPr lang="en-US" sz="850" dirty="0"/>
          </a:p>
        </p:txBody>
      </p:sp>
      <p:sp>
        <p:nvSpPr>
          <p:cNvPr id="11" name="Text 7"/>
          <p:cNvSpPr/>
          <p:nvPr/>
        </p:nvSpPr>
        <p:spPr>
          <a:xfrm>
            <a:off x="8674498" y="1680180"/>
            <a:ext cx="951665" cy="17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 3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8674498" y="1899050"/>
            <a:ext cx="951665" cy="2726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85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Principalmente angloparlantes</a:t>
            </a:r>
            <a:endParaRPr lang="en-US" sz="850" dirty="0"/>
          </a:p>
        </p:txBody>
      </p:sp>
      <p:sp>
        <p:nvSpPr>
          <p:cNvPr id="13" name="Text 9"/>
          <p:cNvSpPr/>
          <p:nvPr/>
        </p:nvSpPr>
        <p:spPr>
          <a:xfrm>
            <a:off x="5481401" y="4380111"/>
            <a:ext cx="604881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"Se levantó después otra generación que no conocía al SEÑOR." — Jueces 2:10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5233360" y="5095379"/>
            <a:ext cx="6296860" cy="909439"/>
          </a:xfrm>
          <a:prstGeom prst="roundRect">
            <a:avLst>
              <a:gd name="adj" fmla="val 7638"/>
            </a:avLst>
          </a:prstGeom>
          <a:solidFill>
            <a:srgbClr val="4B3F0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655" y="5335091"/>
            <a:ext cx="206667" cy="16529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770617" y="5285482"/>
            <a:ext cx="5594309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Tristemente</a:t>
            </a: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3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demasiados</a:t>
            </a:r>
            <a:r>
              <a:rPr lang="en-US" sz="13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se van no por doctrina, sino porque no pueden entender el idioma, conectarse culturalmente o invitar a sus amigos.</a:t>
            </a:r>
            <a:endParaRPr lang="en-US" sz="1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CCD985-3F19-559C-4548-DC3A1F2800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21" y="-1272209"/>
            <a:ext cx="548132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361777"/>
            <a:ext cx="7791255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Una responsabilidad de discipulado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661574" y="2126555"/>
            <a:ext cx="10868547" cy="1426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44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"Cada iglesia está a solo una generación de la extinción."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661574" y="3800971"/>
            <a:ext cx="1086854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menos que la fe se transmita intencionalmente a la siguiente generación, no sobrevivirá. — Adaptado del principio presente a lo largo de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Salmo 78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909615" y="4516239"/>
            <a:ext cx="11230091" cy="264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"No las encubriremos a sus hijos, contando a la generación venidera las alabanzas del SEÑOR." — Salmo 78:4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61574" y="4966891"/>
            <a:ext cx="10868547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Esto replantea el ministerio en inglés no simplemente como una adaptación — sino como una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responsabilidad de discipulado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 una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oportunidad misionera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Para las iglesias apostólicas en Estados Unidos, ese es a menudo el argumento decisivo.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484485"/>
            <a:ext cx="7821714" cy="490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Estableciendo la Visión y el Liderazgo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661574" y="1348482"/>
            <a:ext cx="3490924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Primero se Establece la Visión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61574" y="1743273"/>
            <a:ext cx="5242588" cy="9806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Muchos ministerios en inglés fracasan porque comienzan como una reacción a un problema en lugar de una visión. El pastor debe responder: ¿Por qué estamos comenzando? ¿A quién estamos alcanzando? ¿Cómo se ve el éxito en cinco años?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293883" y="1348482"/>
            <a:ext cx="2896917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Estructura de Liderazgo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293883" y="1761927"/>
            <a:ext cx="314218" cy="196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6293883" y="2009775"/>
            <a:ext cx="5242588" cy="19050"/>
          </a:xfrm>
          <a:prstGeom prst="rect">
            <a:avLst/>
          </a:prstGeom>
          <a:solidFill>
            <a:srgbClr val="2B0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293883" y="2126357"/>
            <a:ext cx="196398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Pastor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293883" y="2638921"/>
            <a:ext cx="314218" cy="196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6293883" y="2886770"/>
            <a:ext cx="5242588" cy="19050"/>
          </a:xfrm>
          <a:prstGeom prst="rect">
            <a:avLst/>
          </a:prstGeom>
          <a:solidFill>
            <a:srgbClr val="2B0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293883" y="3003352"/>
            <a:ext cx="3036712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Director del Ministerio en Inglés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293883" y="3398143"/>
            <a:ext cx="5242588" cy="24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Bilingüe, leal a la visión, capaz de predicar en inglés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6293883" y="3910310"/>
            <a:ext cx="314218" cy="19635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293883" y="4158159"/>
            <a:ext cx="5242588" cy="19050"/>
          </a:xfrm>
          <a:prstGeom prst="rect">
            <a:avLst/>
          </a:prstGeom>
          <a:solidFill>
            <a:srgbClr val="2B0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293883" y="4274741"/>
            <a:ext cx="3327813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Equipo del Ministerio y Voluntarios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6293883" y="4669532"/>
            <a:ext cx="5242588" cy="24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Líneas claras de comunicación previenen futuros conflictos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61574" y="5368230"/>
            <a:ext cx="10868547" cy="837406"/>
          </a:xfrm>
          <a:prstGeom prst="roundRect">
            <a:avLst>
              <a:gd name="adj" fmla="val 7880"/>
            </a:avLst>
          </a:prstGeom>
          <a:solidFill>
            <a:srgbClr val="0A004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33" y="5592068"/>
            <a:ext cx="196349" cy="157063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1172042" y="5541764"/>
            <a:ext cx="10201020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elija a un líder simplemente porque habla inglés, es joven o está disponible. Elija carácter, competencia y una relación sólida con el pastor.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1270099"/>
            <a:ext cx="9679539" cy="5167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Construyendo el ministerio intencionalmente</a:t>
            </a:r>
            <a:endParaRPr lang="en-US" sz="3250" dirty="0"/>
          </a:p>
        </p:txBody>
      </p:sp>
      <p:sp>
        <p:nvSpPr>
          <p:cNvPr id="3" name="Shape 1"/>
          <p:cNvSpPr/>
          <p:nvPr/>
        </p:nvSpPr>
        <p:spPr>
          <a:xfrm>
            <a:off x="661574" y="2117527"/>
            <a:ext cx="5351626" cy="1520230"/>
          </a:xfrm>
          <a:prstGeom prst="roundRect">
            <a:avLst>
              <a:gd name="adj" fmla="val 4569"/>
            </a:avLst>
          </a:prstGeom>
          <a:solidFill>
            <a:srgbClr val="272525"/>
          </a:solidFill>
          <a:ln w="190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45918" y="2301875"/>
            <a:ext cx="2868045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Identidad, no independencia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45918" y="2659559"/>
            <a:ext cx="4982939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ministerio en inglés tiene su propio estilo y proceso de discipulado, pero sigue alineado en doctrina, visión, liderazgo y misión.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6178495" y="2117527"/>
            <a:ext cx="5351626" cy="1520230"/>
          </a:xfrm>
          <a:prstGeom prst="roundRect">
            <a:avLst>
              <a:gd name="adj" fmla="val 4569"/>
            </a:avLst>
          </a:prstGeom>
          <a:solidFill>
            <a:srgbClr val="272525"/>
          </a:solidFill>
          <a:ln w="190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362838" y="2301875"/>
            <a:ext cx="2384266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Estrategia de adoración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362838" y="2659559"/>
            <a:ext cx="4982939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3000"/>
              </a:lnSpc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servicios separados en </a:t>
            </a:r>
            <a:r>
              <a:rPr lang="en-US" sz="1300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inglés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300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producen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mejor comunicación, mayor sentido de pertenencia y más potencial de alcance, aunque requieren más líderes.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61574" y="3803055"/>
            <a:ext cx="5351626" cy="1784846"/>
          </a:xfrm>
          <a:prstGeom prst="roundRect">
            <a:avLst>
              <a:gd name="adj" fmla="val 3892"/>
            </a:avLst>
          </a:prstGeom>
          <a:solidFill>
            <a:srgbClr val="272525"/>
          </a:solidFill>
          <a:ln w="190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45918" y="3987403"/>
            <a:ext cx="3273343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Sistemas completos de la iglesia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45918" y="4345087"/>
            <a:ext cx="4982939" cy="1058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b="1" dirty="0">
                <a:solidFill>
                  <a:srgbClr val="E5E0DF"/>
                </a:solidFill>
                <a:latin typeface="Aharoni" panose="02010803020104030203" pitchFamily="2" charset="-79"/>
                <a:ea typeface="Inter" pitchFamily="34" charset="-122"/>
                <a:cs typeface="Aharoni" panose="02010803020104030203" pitchFamily="2" charset="-79"/>
              </a:rPr>
              <a:t>Construye una ruta completa en inglés: </a:t>
            </a:r>
            <a:r>
              <a:rPr lang="en-US" sz="1300" b="1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Evangelismo → Discipulado → Grupos pequeños.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285750" indent="-285750" algn="l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objetivo no es la asistencia, sino una congregación plenamente funcional que discipula.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6178495" y="3803055"/>
            <a:ext cx="5351626" cy="1784846"/>
          </a:xfrm>
          <a:prstGeom prst="roundRect">
            <a:avLst>
              <a:gd name="adj" fmla="val 3892"/>
            </a:avLst>
          </a:prstGeom>
          <a:solidFill>
            <a:srgbClr val="272525"/>
          </a:solidFill>
          <a:ln w="190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362838" y="3987403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Presencia visible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362838" y="4345087"/>
            <a:ext cx="4982939" cy="1058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300" dirty="0" err="1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Señales</a:t>
            </a:r>
            <a:r>
              <a:rPr lang="en-US" sz="13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 inglés, anuncios, sitio web, redes sociales, materiales de discipulado y estrategias de alcance. La congregación en inglés nunca debe sentirse como una idea secundaria.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523974"/>
            <a:ext cx="8334167" cy="490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Plan práctico de lanzamiento a 12 meses</a:t>
            </a:r>
            <a:endParaRPr lang="en-US" sz="3050" dirty="0"/>
          </a:p>
        </p:txBody>
      </p:sp>
      <p:sp>
        <p:nvSpPr>
          <p:cNvPr id="3" name="Shape 1"/>
          <p:cNvSpPr/>
          <p:nvPr/>
        </p:nvSpPr>
        <p:spPr>
          <a:xfrm>
            <a:off x="6086323" y="1313359"/>
            <a:ext cx="19050" cy="3847405"/>
          </a:xfrm>
          <a:prstGeom prst="roundRect">
            <a:avLst>
              <a:gd name="adj" fmla="val 346410"/>
            </a:avLst>
          </a:prstGeom>
          <a:solidFill>
            <a:schemeClr val="accent2"/>
          </a:solidFill>
          <a:ln w="25400">
            <a:solidFill>
              <a:schemeClr val="accent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466866" y="1480542"/>
            <a:ext cx="471277" cy="19050"/>
          </a:xfrm>
          <a:prstGeom prst="roundRect">
            <a:avLst>
              <a:gd name="adj" fmla="val 346410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919094" y="1313359"/>
            <a:ext cx="353508" cy="353516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977979" y="1342777"/>
            <a:ext cx="235639" cy="2945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3346267" y="1367334"/>
            <a:ext cx="196398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Meses 1–3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61574" y="1702395"/>
            <a:ext cx="4648679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Transmitir la visión, identificar liderazgo, capacitar voluntarios, encuestar a los miembros angloparlantes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253552" y="2407444"/>
            <a:ext cx="471277" cy="19050"/>
          </a:xfrm>
          <a:prstGeom prst="roundRect">
            <a:avLst>
              <a:gd name="adj" fmla="val 346410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919094" y="2240260"/>
            <a:ext cx="353508" cy="353516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977979" y="2269679"/>
            <a:ext cx="235639" cy="2945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6881442" y="2294235"/>
            <a:ext cx="196398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Meses 4–6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6881442" y="2629297"/>
            <a:ext cx="4648679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Lanzar estudios bíblicos en inglés, formar el equipo de ministerio, desarrollar materiales de discipulado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466866" y="3212108"/>
            <a:ext cx="471277" cy="19050"/>
          </a:xfrm>
          <a:prstGeom prst="roundRect">
            <a:avLst>
              <a:gd name="adj" fmla="val 346410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5919094" y="3044924"/>
            <a:ext cx="353508" cy="353516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5977979" y="3074343"/>
            <a:ext cx="235639" cy="2945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3346267" y="3098899"/>
            <a:ext cx="196398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Meses 7–9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61574" y="3433961"/>
            <a:ext cx="4648679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r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Comenzar servicios mensuales en inglés, desarrollar el equipo de adoración, iniciar esfuerzos de alcance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6253552" y="4016871"/>
            <a:ext cx="471277" cy="19050"/>
          </a:xfrm>
          <a:prstGeom prst="roundRect">
            <a:avLst>
              <a:gd name="adj" fmla="val 346410"/>
            </a:avLst>
          </a:prstGeom>
          <a:solidFill>
            <a:srgbClr val="2A199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5919094" y="3849688"/>
            <a:ext cx="353508" cy="353516"/>
          </a:xfrm>
          <a:prstGeom prst="roundRect">
            <a:avLst>
              <a:gd name="adj" fmla="val 18668"/>
            </a:avLst>
          </a:prstGeom>
          <a:solidFill>
            <a:srgbClr val="110080"/>
          </a:solidFill>
          <a:ln w="6350">
            <a:solidFill>
              <a:srgbClr val="2A199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5977979" y="3879106"/>
            <a:ext cx="235639" cy="29458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5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850" dirty="0"/>
          </a:p>
        </p:txBody>
      </p:sp>
      <p:sp>
        <p:nvSpPr>
          <p:cNvPr id="22" name="Text 20"/>
          <p:cNvSpPr/>
          <p:nvPr/>
        </p:nvSpPr>
        <p:spPr>
          <a:xfrm>
            <a:off x="6881442" y="3903663"/>
            <a:ext cx="196398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E5E0D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Meses 10–12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6881442" y="4238724"/>
            <a:ext cx="4648679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Lanzar un servicio semanal en inglés, establecer grupos pequeños, evaluar el progreso y hacer ajustes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61574" y="5328642"/>
            <a:ext cx="10868547" cy="837406"/>
          </a:xfrm>
          <a:prstGeom prst="roundRect">
            <a:avLst>
              <a:gd name="adj" fmla="val 7880"/>
            </a:avLst>
          </a:prstGeom>
          <a:solidFill>
            <a:srgbClr val="183A1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33" y="5552480"/>
            <a:ext cx="196349" cy="157063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1172042" y="5502176"/>
            <a:ext cx="10201020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Mantener una cultura de "Una sola iglesia" en todo momento: una doctrina, una visión, una estructura de liderazgo, compartidas entre ambos idiomas.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1019</Words>
  <Application>Microsoft Macintosh PowerPoint</Application>
  <PresentationFormat>Widescreen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Inter</vt:lpstr>
      <vt:lpstr>Inter Bold</vt:lpstr>
      <vt:lpstr>Arial</vt:lpstr>
      <vt:lpstr>Inter Light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Felipe Salazar</cp:lastModifiedBy>
  <cp:revision>2</cp:revision>
  <dcterms:created xsi:type="dcterms:W3CDTF">2026-06-09T13:33:49Z</dcterms:created>
  <dcterms:modified xsi:type="dcterms:W3CDTF">2026-06-09T13:47:41Z</dcterms:modified>
</cp:coreProperties>
</file>