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12192000"/>
  <p:embeddedFontLst>
    <p:embeddedFont>
      <p:font typeface="Inter" panose="02000503000000020004" pitchFamily="2" charset="0"/>
      <p:regular r:id="rId13"/>
    </p:embeddedFont>
    <p:embeddedFont>
      <p:font typeface="Inter Bold" panose="02000503000000020004"/>
      <p:regular r:id="rId14"/>
      <p:bold r:id="rId15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25" d="100"/>
          <a:sy n="125" d="100"/>
        </p:scale>
        <p:origin x="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08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C0C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72525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FC5219-F035-4334-29A4-7A84DA917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3360" y="2407444"/>
            <a:ext cx="6296860" cy="10334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Starting an English Ministry in My Church</a:t>
            </a:r>
            <a:endParaRPr lang="en-US" sz="3250" dirty="0"/>
          </a:p>
        </p:txBody>
      </p:sp>
      <p:sp>
        <p:nvSpPr>
          <p:cNvPr id="4" name="Text 1"/>
          <p:cNvSpPr/>
          <p:nvPr/>
        </p:nvSpPr>
        <p:spPr>
          <a:xfrm>
            <a:off x="5233360" y="3688953"/>
            <a:ext cx="6906444" cy="264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Building One Church in Two Languages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233360" y="483592"/>
            <a:ext cx="6296860" cy="9302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Conclusion: One Mission, Two Languages</a:t>
            </a:r>
            <a:endParaRPr lang="en-US" sz="2900" dirty="0"/>
          </a:p>
        </p:txBody>
      </p:sp>
      <p:sp>
        <p:nvSpPr>
          <p:cNvPr id="4" name="Text 1"/>
          <p:cNvSpPr/>
          <p:nvPr/>
        </p:nvSpPr>
        <p:spPr>
          <a:xfrm>
            <a:off x="5233360" y="1614785"/>
            <a:ext cx="6296860" cy="15080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7000"/>
              </a:lnSpc>
              <a:buNone/>
            </a:pPr>
            <a:r>
              <a:rPr lang="en-US" sz="115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future of many Hispanic Apostolic churches depends on their ability to disciple the next generation. An English ministry is not merely a convenience — </a:t>
            </a:r>
            <a:r>
              <a:rPr lang="en-US" sz="1150" b="1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 is a missionary effort within our own congregation.</a:t>
            </a:r>
            <a:endParaRPr lang="en-US" sz="1150" dirty="0"/>
          </a:p>
          <a:p>
            <a:pPr marL="0" indent="0" algn="l">
              <a:lnSpc>
                <a:spcPct val="127000"/>
              </a:lnSpc>
              <a:buNone/>
            </a:pPr>
            <a:r>
              <a:rPr lang="en-US" sz="115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goal is not to replace the Spanish ministry or create a competing congregation. The goal is to </a:t>
            </a:r>
            <a:r>
              <a:rPr lang="en-US" sz="1150" b="1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build a bridge between generations</a:t>
            </a:r>
            <a:r>
              <a:rPr lang="en-US" sz="115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so that children, youth, young adults, and future families remain connected to the Apostolic faith.</a:t>
            </a:r>
            <a:endParaRPr lang="en-US" sz="1150" dirty="0"/>
          </a:p>
        </p:txBody>
      </p:sp>
      <p:sp>
        <p:nvSpPr>
          <p:cNvPr id="5" name="Shape 2"/>
          <p:cNvSpPr/>
          <p:nvPr/>
        </p:nvSpPr>
        <p:spPr>
          <a:xfrm>
            <a:off x="5233360" y="3273524"/>
            <a:ext cx="6296860" cy="542826"/>
          </a:xfrm>
          <a:prstGeom prst="roundRect">
            <a:avLst>
              <a:gd name="adj" fmla="val 11517"/>
            </a:avLst>
          </a:prstGeom>
          <a:solidFill>
            <a:srgbClr val="110080"/>
          </a:solidFill>
          <a:ln w="63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5388535" y="3428702"/>
            <a:ext cx="1860603" cy="2324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Faithful Doctrine</a:t>
            </a:r>
            <a:endParaRPr lang="en-US" sz="1450" dirty="0"/>
          </a:p>
        </p:txBody>
      </p:sp>
      <p:sp>
        <p:nvSpPr>
          <p:cNvPr id="7" name="Shape 4"/>
          <p:cNvSpPr/>
          <p:nvPr/>
        </p:nvSpPr>
        <p:spPr>
          <a:xfrm>
            <a:off x="5233360" y="3950295"/>
            <a:ext cx="6296860" cy="542826"/>
          </a:xfrm>
          <a:prstGeom prst="roundRect">
            <a:avLst>
              <a:gd name="adj" fmla="val 11517"/>
            </a:avLst>
          </a:prstGeom>
          <a:solidFill>
            <a:srgbClr val="110080"/>
          </a:solidFill>
          <a:ln w="63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388535" y="4105473"/>
            <a:ext cx="1860603" cy="2324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Healthy Leadership</a:t>
            </a:r>
            <a:endParaRPr lang="en-US" sz="1450" dirty="0"/>
          </a:p>
        </p:txBody>
      </p:sp>
      <p:sp>
        <p:nvSpPr>
          <p:cNvPr id="9" name="Shape 6"/>
          <p:cNvSpPr/>
          <p:nvPr/>
        </p:nvSpPr>
        <p:spPr>
          <a:xfrm>
            <a:off x="5233360" y="4627066"/>
            <a:ext cx="6296860" cy="542826"/>
          </a:xfrm>
          <a:prstGeom prst="roundRect">
            <a:avLst>
              <a:gd name="adj" fmla="val 11517"/>
            </a:avLst>
          </a:prstGeom>
          <a:solidFill>
            <a:srgbClr val="110080"/>
          </a:solidFill>
          <a:ln w="63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5388535" y="4782245"/>
            <a:ext cx="2126998" cy="2324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Intentional Discipleship</a:t>
            </a:r>
            <a:endParaRPr lang="en-US" sz="1450" dirty="0"/>
          </a:p>
        </p:txBody>
      </p:sp>
      <p:sp>
        <p:nvSpPr>
          <p:cNvPr id="11" name="Shape 8"/>
          <p:cNvSpPr/>
          <p:nvPr/>
        </p:nvSpPr>
        <p:spPr>
          <a:xfrm>
            <a:off x="5233360" y="5303838"/>
            <a:ext cx="6296860" cy="542826"/>
          </a:xfrm>
          <a:prstGeom prst="roundRect">
            <a:avLst>
              <a:gd name="adj" fmla="val 11517"/>
            </a:avLst>
          </a:prstGeom>
          <a:solidFill>
            <a:srgbClr val="110080"/>
          </a:solidFill>
          <a:ln w="63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5388535" y="5459016"/>
            <a:ext cx="1860603" cy="2324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Unwavering Unity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5456597" y="5997377"/>
            <a:ext cx="6683208" cy="226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7000"/>
              </a:lnSpc>
              <a:buNone/>
            </a:pPr>
            <a:r>
              <a:rPr lang="en-US" sz="115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One church. Two languages. One mission: making disciples of Jesus Christ.</a:t>
            </a:r>
            <a:endParaRPr lang="en-US" sz="11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E9C23F-744E-B834-FF1D-DE412835DA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052" y="-1371600"/>
            <a:ext cx="548132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233360" y="1260574"/>
            <a:ext cx="6296860" cy="10334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Why English Ministry Is Essential</a:t>
            </a:r>
            <a:endParaRPr lang="en-US" sz="3250" dirty="0"/>
          </a:p>
        </p:txBody>
      </p:sp>
      <p:sp>
        <p:nvSpPr>
          <p:cNvPr id="4" name="Text 1"/>
          <p:cNvSpPr/>
          <p:nvPr/>
        </p:nvSpPr>
        <p:spPr>
          <a:xfrm>
            <a:off x="5233360" y="2542084"/>
            <a:ext cx="6296860" cy="10584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future growth of many Spanish-speaking congregations depends on their ability to reach and retain the next generation. First-generation immigrants often prefer Spanish — but their children and grandchildren communicate, learn, and worship more naturally in English.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5481401" y="3786584"/>
            <a:ext cx="6048819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"I am made all things to all men, that I might by all means save some." — 1 Corinthians 9:22</a:t>
            </a:r>
            <a:endParaRPr lang="en-US" sz="1300" dirty="0"/>
          </a:p>
        </p:txBody>
      </p:sp>
      <p:sp>
        <p:nvSpPr>
          <p:cNvPr id="6" name="Shape 3"/>
          <p:cNvSpPr/>
          <p:nvPr/>
        </p:nvSpPr>
        <p:spPr>
          <a:xfrm>
            <a:off x="5233360" y="4501852"/>
            <a:ext cx="6296860" cy="909439"/>
          </a:xfrm>
          <a:prstGeom prst="roundRect">
            <a:avLst>
              <a:gd name="adj" fmla="val 7638"/>
            </a:avLst>
          </a:prstGeom>
          <a:solidFill>
            <a:srgbClr val="02234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655" y="4741565"/>
            <a:ext cx="206667" cy="16529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770617" y="4691955"/>
            <a:ext cx="5594309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If we do not intentionally disciple the next generation in English, another church eventually will.</a:t>
            </a:r>
            <a:endParaRPr lang="en-US" sz="13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DD8B0A-6510-3B30-AF1B-F91299BFEF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588" y="0"/>
            <a:ext cx="548132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574" y="1635621"/>
            <a:ext cx="9521488" cy="516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One Church, One Mission — Two Languages</a:t>
            </a:r>
            <a:endParaRPr lang="en-US" sz="3250" dirty="0"/>
          </a:p>
        </p:txBody>
      </p:sp>
      <p:sp>
        <p:nvSpPr>
          <p:cNvPr id="3" name="Text 1"/>
          <p:cNvSpPr/>
          <p:nvPr/>
        </p:nvSpPr>
        <p:spPr>
          <a:xfrm>
            <a:off x="661574" y="2483048"/>
            <a:ext cx="10868547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goal is not to create two churches under one roof, but </a:t>
            </a:r>
            <a:r>
              <a:rPr lang="en-US" sz="1300" b="1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one church</a:t>
            </a: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with one doctrine, one vision, and one mission expressed in two languages.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661574" y="3198316"/>
            <a:ext cx="3512653" cy="2024063"/>
          </a:xfrm>
          <a:prstGeom prst="roundRect">
            <a:avLst>
              <a:gd name="adj" fmla="val 3432"/>
            </a:avLst>
          </a:prstGeom>
          <a:solidFill>
            <a:srgbClr val="110080"/>
          </a:solidFill>
          <a:ln w="63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33218" y="3369965"/>
            <a:ext cx="2067369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Biblical Model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833218" y="3727648"/>
            <a:ext cx="3169364" cy="10584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Acts 6: The Jerusalem church recognized the needs of Hebrew and Hellenist groups — adjusting structure without compromising unity or doctrine.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4339521" y="3198316"/>
            <a:ext cx="3512653" cy="2024063"/>
          </a:xfrm>
          <a:prstGeom prst="roundRect">
            <a:avLst>
              <a:gd name="adj" fmla="val 3432"/>
            </a:avLst>
          </a:prstGeom>
          <a:solidFill>
            <a:srgbClr val="110080"/>
          </a:solidFill>
          <a:ln w="63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511165" y="3369965"/>
            <a:ext cx="2067369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Cultural Reality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511165" y="3727648"/>
            <a:ext cx="3169364" cy="10584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Culture includes communication style, music, illustrations, relationships, and life experiences. The Gospel never changes — methods often do.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8017468" y="3198316"/>
            <a:ext cx="3512653" cy="2024063"/>
          </a:xfrm>
          <a:prstGeom prst="roundRect">
            <a:avLst>
              <a:gd name="adj" fmla="val 3432"/>
            </a:avLst>
          </a:prstGeom>
          <a:solidFill>
            <a:srgbClr val="110080"/>
          </a:solidFill>
          <a:ln w="63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8189112" y="3369965"/>
            <a:ext cx="2067369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Apostolic Principle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8189112" y="3727648"/>
            <a:ext cx="3169364" cy="132308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Acts 17:22–23: Paul adjusted his presentation to connect with Athens while preaching the same Gospel. The message stays Apostolic; the method becomes culturally relevant.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574" y="1458020"/>
            <a:ext cx="6739860" cy="516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English Ministry Is Evangelism</a:t>
            </a:r>
            <a:endParaRPr lang="en-US" sz="3250" dirty="0"/>
          </a:p>
        </p:txBody>
      </p:sp>
      <p:sp>
        <p:nvSpPr>
          <p:cNvPr id="3" name="Shape 1"/>
          <p:cNvSpPr/>
          <p:nvPr/>
        </p:nvSpPr>
        <p:spPr>
          <a:xfrm>
            <a:off x="542515" y="2222798"/>
            <a:ext cx="5470686" cy="3177183"/>
          </a:xfrm>
          <a:prstGeom prst="roundRect">
            <a:avLst>
              <a:gd name="adj" fmla="val 3748"/>
            </a:avLst>
          </a:prstGeom>
          <a:solidFill>
            <a:srgbClr val="2B0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707809" y="2388096"/>
            <a:ext cx="2713168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More Than Retention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707809" y="2811859"/>
            <a:ext cx="5140097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Many churches view English ministry as a way to keep their children. That is only half the mission.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955850" y="3675955"/>
            <a:ext cx="4892057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"Go ye into all the world, and preach the gospel to every creature." — Mark 16:15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6303904" y="2388096"/>
            <a:ext cx="2699278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Who Can We Reach?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303904" y="2811859"/>
            <a:ext cx="5232567" cy="12319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Neighbors and co-workers</a:t>
            </a:r>
            <a:endParaRPr lang="en-US" sz="130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Friends of church youth</a:t>
            </a:r>
            <a:endParaRPr lang="en-US" sz="130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College students</a:t>
            </a:r>
            <a:endParaRPr lang="en-US" sz="130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Young families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6303904" y="4192687"/>
            <a:ext cx="5232567" cy="10584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Young adults are far more likely to invite friends when the service is in English and the message is relatable. </a:t>
            </a:r>
            <a:r>
              <a:rPr lang="en-US" sz="1300" b="1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John 1:41–42</a:t>
            </a: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Andrew found his own brother and brought him to Jesus — people naturally reach people within their own culture.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233360" y="667147"/>
            <a:ext cx="5933232" cy="516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The Cost of Doing Nothing</a:t>
            </a:r>
            <a:endParaRPr lang="en-US" sz="32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360" y="1431925"/>
            <a:ext cx="6296860" cy="27621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141689" y="3590939"/>
            <a:ext cx="951664" cy="17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Gen 2</a:t>
            </a:r>
            <a:endParaRPr lang="en-US" sz="1050" dirty="0"/>
          </a:p>
        </p:txBody>
      </p:sp>
      <p:sp>
        <p:nvSpPr>
          <p:cNvPr id="6" name="Text 2"/>
          <p:cNvSpPr/>
          <p:nvPr/>
        </p:nvSpPr>
        <p:spPr>
          <a:xfrm>
            <a:off x="7141689" y="3809809"/>
            <a:ext cx="951664" cy="136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85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Bilingual children</a:t>
            </a:r>
            <a:endParaRPr lang="en-US" sz="850" dirty="0"/>
          </a:p>
        </p:txBody>
      </p:sp>
      <p:sp>
        <p:nvSpPr>
          <p:cNvPr id="7" name="Text 3"/>
          <p:cNvSpPr/>
          <p:nvPr/>
        </p:nvSpPr>
        <p:spPr>
          <a:xfrm>
            <a:off x="10164900" y="3454619"/>
            <a:ext cx="951665" cy="17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Gen 4</a:t>
            </a:r>
            <a:endParaRPr lang="en-US" sz="1050" dirty="0"/>
          </a:p>
        </p:txBody>
      </p:sp>
      <p:sp>
        <p:nvSpPr>
          <p:cNvPr id="8" name="Text 4"/>
          <p:cNvSpPr/>
          <p:nvPr/>
        </p:nvSpPr>
        <p:spPr>
          <a:xfrm>
            <a:off x="10164900" y="3673489"/>
            <a:ext cx="951665" cy="2726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85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Many leave for English churches</a:t>
            </a:r>
            <a:endParaRPr lang="en-US" sz="850" dirty="0"/>
          </a:p>
        </p:txBody>
      </p:sp>
      <p:sp>
        <p:nvSpPr>
          <p:cNvPr id="9" name="Text 5"/>
          <p:cNvSpPr/>
          <p:nvPr/>
        </p:nvSpPr>
        <p:spPr>
          <a:xfrm>
            <a:off x="5663405" y="1680180"/>
            <a:ext cx="951664" cy="17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Gen 1</a:t>
            </a:r>
            <a:endParaRPr lang="en-US" sz="1050" dirty="0"/>
          </a:p>
        </p:txBody>
      </p:sp>
      <p:sp>
        <p:nvSpPr>
          <p:cNvPr id="10" name="Text 6"/>
          <p:cNvSpPr/>
          <p:nvPr/>
        </p:nvSpPr>
        <p:spPr>
          <a:xfrm>
            <a:off x="5663405" y="1899050"/>
            <a:ext cx="951664" cy="2726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85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Spanish-speaking immigrants</a:t>
            </a:r>
            <a:endParaRPr lang="en-US" sz="850" dirty="0"/>
          </a:p>
        </p:txBody>
      </p:sp>
      <p:sp>
        <p:nvSpPr>
          <p:cNvPr id="11" name="Text 7"/>
          <p:cNvSpPr/>
          <p:nvPr/>
        </p:nvSpPr>
        <p:spPr>
          <a:xfrm>
            <a:off x="8674498" y="1680180"/>
            <a:ext cx="951665" cy="17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Gen 3</a:t>
            </a:r>
            <a:endParaRPr lang="en-US" sz="1050" dirty="0"/>
          </a:p>
        </p:txBody>
      </p:sp>
      <p:sp>
        <p:nvSpPr>
          <p:cNvPr id="12" name="Text 8"/>
          <p:cNvSpPr/>
          <p:nvPr/>
        </p:nvSpPr>
        <p:spPr>
          <a:xfrm>
            <a:off x="8674498" y="1899050"/>
            <a:ext cx="951665" cy="2726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85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Primarily English-speaking</a:t>
            </a:r>
            <a:endParaRPr lang="en-US" sz="850" dirty="0"/>
          </a:p>
        </p:txBody>
      </p:sp>
      <p:sp>
        <p:nvSpPr>
          <p:cNvPr id="13" name="Text 9"/>
          <p:cNvSpPr/>
          <p:nvPr/>
        </p:nvSpPr>
        <p:spPr>
          <a:xfrm>
            <a:off x="5481401" y="4380111"/>
            <a:ext cx="6048819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"There arose another generation after them, which knew not the LORD." — Judges 2:10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5233360" y="5095379"/>
            <a:ext cx="6296860" cy="909439"/>
          </a:xfrm>
          <a:prstGeom prst="roundRect">
            <a:avLst>
              <a:gd name="adj" fmla="val 7638"/>
            </a:avLst>
          </a:prstGeom>
          <a:solidFill>
            <a:srgbClr val="4B3F0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655" y="5335091"/>
            <a:ext cx="206667" cy="165298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5770617" y="5285482"/>
            <a:ext cx="5594309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They often leave not over doctrine — but because they cannot understand the language, connect culturally, or invite their friends.</a:t>
            </a:r>
            <a:endParaRPr lang="en-US" sz="13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431B4C5-B06D-06D7-5B86-D109AA8539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121" y="-1272209"/>
            <a:ext cx="548132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574" y="1494135"/>
            <a:ext cx="6457689" cy="516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 Discipleship Responsibility</a:t>
            </a:r>
            <a:endParaRPr lang="en-US" sz="3250" dirty="0"/>
          </a:p>
        </p:txBody>
      </p:sp>
      <p:sp>
        <p:nvSpPr>
          <p:cNvPr id="3" name="Text 1"/>
          <p:cNvSpPr/>
          <p:nvPr/>
        </p:nvSpPr>
        <p:spPr>
          <a:xfrm>
            <a:off x="661574" y="2258913"/>
            <a:ext cx="10868547" cy="14263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44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"Every church is only one generation away from extinction."</a:t>
            </a:r>
            <a:endParaRPr lang="en-US" sz="4450" dirty="0"/>
          </a:p>
        </p:txBody>
      </p:sp>
      <p:sp>
        <p:nvSpPr>
          <p:cNvPr id="4" name="Text 2"/>
          <p:cNvSpPr/>
          <p:nvPr/>
        </p:nvSpPr>
        <p:spPr>
          <a:xfrm>
            <a:off x="661574" y="3933329"/>
            <a:ext cx="11478132" cy="264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Unless the faith is intentionally transferred to the next generation, it will not survive. — Adapted from the principle throughout </a:t>
            </a:r>
            <a:r>
              <a:rPr lang="en-US" sz="1300" b="1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Psalm 78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909615" y="4383980"/>
            <a:ext cx="11230091" cy="264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"We will not hide them from their children, shewing to the generation to come the praises of the LORD." — Psalm 78:4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61574" y="4834632"/>
            <a:ext cx="10868547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reframes English ministry not merely as accommodation — but as both a </a:t>
            </a:r>
            <a:r>
              <a:rPr lang="en-US" sz="1300" b="1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discipleship responsibility</a:t>
            </a: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and a </a:t>
            </a:r>
            <a:r>
              <a:rPr lang="en-US" sz="1300" b="1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missionary opportunity</a:t>
            </a: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For Apostolic churches in America, that is often the decisive argument.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574" y="484485"/>
            <a:ext cx="7585282" cy="490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0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Establishing the Vision &amp; Leadership</a:t>
            </a:r>
            <a:endParaRPr lang="en-US" sz="3050" dirty="0"/>
          </a:p>
        </p:txBody>
      </p:sp>
      <p:sp>
        <p:nvSpPr>
          <p:cNvPr id="3" name="Text 1"/>
          <p:cNvSpPr/>
          <p:nvPr/>
        </p:nvSpPr>
        <p:spPr>
          <a:xfrm>
            <a:off x="661574" y="1348482"/>
            <a:ext cx="2573571" cy="245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Cast the Vision First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661574" y="1743273"/>
            <a:ext cx="5242588" cy="9806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2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Many English ministries fail because they begin as a reaction to a problem rather than a vision. The pastor must answer: Why are we starting? Who are we reaching? What does success look like in five years?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6293883" y="1348482"/>
            <a:ext cx="2634390" cy="245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Leadership Structure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6293883" y="1761927"/>
            <a:ext cx="314218" cy="1963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E5E0DF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01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6293883" y="2009775"/>
            <a:ext cx="5242588" cy="19050"/>
          </a:xfrm>
          <a:prstGeom prst="rect">
            <a:avLst/>
          </a:prstGeom>
          <a:solidFill>
            <a:srgbClr val="2B0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293883" y="2126357"/>
            <a:ext cx="1963986" cy="245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Pastor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293883" y="2638921"/>
            <a:ext cx="314218" cy="1963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E5E0DF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02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6293883" y="2886770"/>
            <a:ext cx="5242588" cy="19050"/>
          </a:xfrm>
          <a:prstGeom prst="rect">
            <a:avLst/>
          </a:prstGeom>
          <a:solidFill>
            <a:srgbClr val="2B0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293883" y="3003352"/>
            <a:ext cx="2364919" cy="245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English Ministry Director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6293883" y="3398143"/>
            <a:ext cx="5242588" cy="2451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2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Bilingual, loyal to vision, able to preach in English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6293883" y="3910310"/>
            <a:ext cx="314218" cy="1963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E5E0DF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03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6293883" y="4158159"/>
            <a:ext cx="5242588" cy="19050"/>
          </a:xfrm>
          <a:prstGeom prst="rect">
            <a:avLst/>
          </a:prstGeom>
          <a:solidFill>
            <a:srgbClr val="2B0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6293883" y="4274741"/>
            <a:ext cx="2640542" cy="245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Ministry Team &amp; Volunteers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6293883" y="4669532"/>
            <a:ext cx="5242588" cy="2451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2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Clear lines of communication prevent future conflict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661574" y="5368230"/>
            <a:ext cx="10868547" cy="837406"/>
          </a:xfrm>
          <a:prstGeom prst="roundRect">
            <a:avLst>
              <a:gd name="adj" fmla="val 7880"/>
            </a:avLst>
          </a:prstGeom>
          <a:solidFill>
            <a:srgbClr val="0A004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33" y="5592068"/>
            <a:ext cx="196349" cy="157063"/>
          </a:xfrm>
          <a:prstGeom prst="rect">
            <a:avLst/>
          </a:prstGeom>
        </p:spPr>
      </p:pic>
      <p:sp>
        <p:nvSpPr>
          <p:cNvPr id="19" name="Text 16"/>
          <p:cNvSpPr/>
          <p:nvPr/>
        </p:nvSpPr>
        <p:spPr>
          <a:xfrm>
            <a:off x="1172042" y="5541764"/>
            <a:ext cx="10201020" cy="4903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 not choose a leader simply because they speak English, are young, or are available. Choose character, competence, and a strong relationship with the pastor.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574" y="1402358"/>
            <a:ext cx="7395184" cy="516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Building the Ministry Intentionally</a:t>
            </a:r>
            <a:endParaRPr lang="en-US" sz="3250" dirty="0"/>
          </a:p>
        </p:txBody>
      </p:sp>
      <p:sp>
        <p:nvSpPr>
          <p:cNvPr id="3" name="Shape 1"/>
          <p:cNvSpPr/>
          <p:nvPr/>
        </p:nvSpPr>
        <p:spPr>
          <a:xfrm>
            <a:off x="661574" y="2249785"/>
            <a:ext cx="5351626" cy="1520230"/>
          </a:xfrm>
          <a:prstGeom prst="roundRect">
            <a:avLst>
              <a:gd name="adj" fmla="val 4569"/>
            </a:avLst>
          </a:prstGeom>
          <a:solidFill>
            <a:srgbClr val="272525"/>
          </a:solidFill>
          <a:ln w="190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845918" y="2434134"/>
            <a:ext cx="2737873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Identity, Not Independence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845918" y="2791817"/>
            <a:ext cx="4982939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English ministry has its own style and discipleship process — but remains aligned in doctrine, vision, leadership, and mission.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6178495" y="2249785"/>
            <a:ext cx="5351626" cy="1520230"/>
          </a:xfrm>
          <a:prstGeom prst="roundRect">
            <a:avLst>
              <a:gd name="adj" fmla="val 4569"/>
            </a:avLst>
          </a:prstGeom>
          <a:solidFill>
            <a:srgbClr val="272525"/>
          </a:solidFill>
          <a:ln w="190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6362838" y="2434134"/>
            <a:ext cx="2067369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Worship Strategy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362838" y="2791817"/>
            <a:ext cx="4982939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Separate English services typically yield better communication, stronger ownership, and greater outreach potential — though they require more leaders.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661574" y="3935313"/>
            <a:ext cx="5351626" cy="1520230"/>
          </a:xfrm>
          <a:prstGeom prst="roundRect">
            <a:avLst>
              <a:gd name="adj" fmla="val 4569"/>
            </a:avLst>
          </a:prstGeom>
          <a:solidFill>
            <a:srgbClr val="272525"/>
          </a:solidFill>
          <a:ln w="190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845918" y="4119662"/>
            <a:ext cx="2069155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Full Church Systems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45918" y="4477345"/>
            <a:ext cx="4982939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Build a complete pathway in English: </a:t>
            </a:r>
            <a:r>
              <a:rPr lang="en-US" sz="1300" b="1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Evangelism → Discipleship → Small Groups.</a:t>
            </a: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The goal is not attendance — it is a fully functional, discipling congregation.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6178495" y="3935313"/>
            <a:ext cx="5351626" cy="1520230"/>
          </a:xfrm>
          <a:prstGeom prst="roundRect">
            <a:avLst>
              <a:gd name="adj" fmla="val 4569"/>
            </a:avLst>
          </a:prstGeom>
          <a:solidFill>
            <a:srgbClr val="272525"/>
          </a:solidFill>
          <a:ln w="190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6362838" y="4119662"/>
            <a:ext cx="2067369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Visible Presence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362838" y="4477345"/>
            <a:ext cx="4982939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English signage, announcements, website, social media, discipleship materials, and outreach strategies. The English congregation must never feel like an afterthought.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574" y="455414"/>
            <a:ext cx="6984528" cy="516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Practical 12-Month Launch Plan</a:t>
            </a:r>
            <a:endParaRPr lang="en-US" sz="3250" dirty="0"/>
          </a:p>
        </p:txBody>
      </p:sp>
      <p:sp>
        <p:nvSpPr>
          <p:cNvPr id="3" name="Shape 1"/>
          <p:cNvSpPr/>
          <p:nvPr/>
        </p:nvSpPr>
        <p:spPr>
          <a:xfrm>
            <a:off x="6086323" y="1302841"/>
            <a:ext cx="19050" cy="4082852"/>
          </a:xfrm>
          <a:prstGeom prst="roundRect">
            <a:avLst>
              <a:gd name="adj" fmla="val 364642"/>
            </a:avLst>
          </a:prstGeom>
          <a:solidFill>
            <a:srgbClr val="2A199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5432785" y="1479352"/>
            <a:ext cx="496081" cy="19050"/>
          </a:xfrm>
          <a:prstGeom prst="roundRect">
            <a:avLst>
              <a:gd name="adj" fmla="val 364642"/>
            </a:avLst>
          </a:prstGeom>
          <a:solidFill>
            <a:srgbClr val="2A199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909817" y="1302841"/>
            <a:ext cx="372061" cy="372070"/>
          </a:xfrm>
          <a:prstGeom prst="roundRect">
            <a:avLst>
              <a:gd name="adj" fmla="val 18670"/>
            </a:avLst>
          </a:prstGeom>
          <a:solidFill>
            <a:srgbClr val="110080"/>
          </a:solidFill>
          <a:ln w="63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971827" y="1333847"/>
            <a:ext cx="248041" cy="31005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95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1950" dirty="0"/>
          </a:p>
        </p:txBody>
      </p:sp>
      <p:sp>
        <p:nvSpPr>
          <p:cNvPr id="7" name="Text 5"/>
          <p:cNvSpPr/>
          <p:nvPr/>
        </p:nvSpPr>
        <p:spPr>
          <a:xfrm>
            <a:off x="3201610" y="1359694"/>
            <a:ext cx="2067369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Months 1–3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61574" y="1717377"/>
            <a:ext cx="4607405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r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Cast vision, identify leadership, train volunteers, survey English-speaking members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6262828" y="2471539"/>
            <a:ext cx="496081" cy="19050"/>
          </a:xfrm>
          <a:prstGeom prst="roundRect">
            <a:avLst>
              <a:gd name="adj" fmla="val 364642"/>
            </a:avLst>
          </a:prstGeom>
          <a:solidFill>
            <a:srgbClr val="2A199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5909817" y="2295029"/>
            <a:ext cx="372061" cy="372070"/>
          </a:xfrm>
          <a:prstGeom prst="roundRect">
            <a:avLst>
              <a:gd name="adj" fmla="val 18670"/>
            </a:avLst>
          </a:prstGeom>
          <a:solidFill>
            <a:srgbClr val="110080"/>
          </a:solidFill>
          <a:ln w="63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971827" y="2326035"/>
            <a:ext cx="248041" cy="31005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95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1950" dirty="0"/>
          </a:p>
        </p:txBody>
      </p:sp>
      <p:sp>
        <p:nvSpPr>
          <p:cNvPr id="12" name="Text 10"/>
          <p:cNvSpPr/>
          <p:nvPr/>
        </p:nvSpPr>
        <p:spPr>
          <a:xfrm>
            <a:off x="6922716" y="2351881"/>
            <a:ext cx="2067369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Months 4–6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922716" y="2709565"/>
            <a:ext cx="4607405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Launch English Bible studies, form ministry team, develop discipleship materials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5432785" y="3326805"/>
            <a:ext cx="496081" cy="19050"/>
          </a:xfrm>
          <a:prstGeom prst="roundRect">
            <a:avLst>
              <a:gd name="adj" fmla="val 364642"/>
            </a:avLst>
          </a:prstGeom>
          <a:solidFill>
            <a:srgbClr val="2A199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5909817" y="3150295"/>
            <a:ext cx="372061" cy="372070"/>
          </a:xfrm>
          <a:prstGeom prst="roundRect">
            <a:avLst>
              <a:gd name="adj" fmla="val 18670"/>
            </a:avLst>
          </a:prstGeom>
          <a:solidFill>
            <a:srgbClr val="110080"/>
          </a:solidFill>
          <a:ln w="63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5971827" y="3181300"/>
            <a:ext cx="248041" cy="31005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95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1950" dirty="0"/>
          </a:p>
        </p:txBody>
      </p:sp>
      <p:sp>
        <p:nvSpPr>
          <p:cNvPr id="17" name="Text 15"/>
          <p:cNvSpPr/>
          <p:nvPr/>
        </p:nvSpPr>
        <p:spPr>
          <a:xfrm>
            <a:off x="3201610" y="3207147"/>
            <a:ext cx="2067369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Months 7–9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61574" y="3564830"/>
            <a:ext cx="4607405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r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Begin monthly English services, develop worship team, start outreach efforts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262828" y="4182170"/>
            <a:ext cx="496081" cy="19050"/>
          </a:xfrm>
          <a:prstGeom prst="roundRect">
            <a:avLst>
              <a:gd name="adj" fmla="val 364642"/>
            </a:avLst>
          </a:prstGeom>
          <a:solidFill>
            <a:srgbClr val="2A199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5909817" y="4005659"/>
            <a:ext cx="372061" cy="372070"/>
          </a:xfrm>
          <a:prstGeom prst="roundRect">
            <a:avLst>
              <a:gd name="adj" fmla="val 18670"/>
            </a:avLst>
          </a:prstGeom>
          <a:solidFill>
            <a:srgbClr val="110080"/>
          </a:solidFill>
          <a:ln w="63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5971827" y="4036665"/>
            <a:ext cx="248041" cy="31005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95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1950" dirty="0"/>
          </a:p>
        </p:txBody>
      </p:sp>
      <p:sp>
        <p:nvSpPr>
          <p:cNvPr id="22" name="Text 20"/>
          <p:cNvSpPr/>
          <p:nvPr/>
        </p:nvSpPr>
        <p:spPr>
          <a:xfrm>
            <a:off x="6922716" y="4062512"/>
            <a:ext cx="2067369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Months 10–12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922716" y="4420195"/>
            <a:ext cx="4607405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Launch weekly English service, establish small groups, evaluate progress and adjust</a:t>
            </a:r>
            <a:endParaRPr lang="en-US" sz="1300" dirty="0"/>
          </a:p>
        </p:txBody>
      </p:sp>
      <p:sp>
        <p:nvSpPr>
          <p:cNvPr id="24" name="Shape 22"/>
          <p:cNvSpPr/>
          <p:nvPr/>
        </p:nvSpPr>
        <p:spPr>
          <a:xfrm>
            <a:off x="661574" y="5571728"/>
            <a:ext cx="10868547" cy="644823"/>
          </a:xfrm>
          <a:prstGeom prst="roundRect">
            <a:avLst>
              <a:gd name="adj" fmla="val 10773"/>
            </a:avLst>
          </a:prstGeom>
          <a:solidFill>
            <a:srgbClr val="183A1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68" y="5811441"/>
            <a:ext cx="206667" cy="165298"/>
          </a:xfrm>
          <a:prstGeom prst="rect">
            <a:avLst/>
          </a:prstGeom>
        </p:spPr>
      </p:pic>
      <p:sp>
        <p:nvSpPr>
          <p:cNvPr id="26" name="Text 23"/>
          <p:cNvSpPr/>
          <p:nvPr/>
        </p:nvSpPr>
        <p:spPr>
          <a:xfrm>
            <a:off x="1198830" y="5761831"/>
            <a:ext cx="10775581" cy="264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Maintain a "One Church" culture throughout: one doctrine, one vision, one leadership structure — shared across both languages.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922</Words>
  <Application>Microsoft Macintosh PowerPoint</Application>
  <PresentationFormat>Widescreen</PresentationFormat>
  <Paragraphs>94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Inter</vt:lpstr>
      <vt:lpstr>Inter Bold</vt:lpstr>
      <vt:lpstr>Arial</vt:lpstr>
      <vt:lpstr>Inter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Felipe Salazar</cp:lastModifiedBy>
  <cp:revision>2</cp:revision>
  <dcterms:created xsi:type="dcterms:W3CDTF">2026-06-09T13:24:39Z</dcterms:created>
  <dcterms:modified xsi:type="dcterms:W3CDTF">2026-06-09T13:50:35Z</dcterms:modified>
</cp:coreProperties>
</file>