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76" r:id="rId6"/>
    <p:sldId id="261" r:id="rId7"/>
    <p:sldId id="262" r:id="rId8"/>
    <p:sldId id="263" r:id="rId9"/>
    <p:sldId id="264" r:id="rId10"/>
    <p:sldId id="265" r:id="rId11"/>
    <p:sldId id="277" r:id="rId12"/>
    <p:sldId id="267" r:id="rId13"/>
    <p:sldId id="268" r:id="rId14"/>
    <p:sldId id="278" r:id="rId15"/>
    <p:sldId id="270" r:id="rId16"/>
    <p:sldId id="279" r:id="rId17"/>
    <p:sldId id="280" r:id="rId18"/>
    <p:sldId id="266" r:id="rId19"/>
    <p:sldId id="274" r:id="rId20"/>
    <p:sldId id="275" r:id="rId21"/>
  </p:sldIdLst>
  <p:sldSz cx="12192000" cy="6858000"/>
  <p:notesSz cx="6858000" cy="12192000"/>
  <p:embeddedFontLst>
    <p:embeddedFont>
      <p:font typeface="Inter" panose="02000503000000020004" pitchFamily="2" charset="0"/>
      <p:regular r:id="rId23"/>
    </p:embeddedFont>
    <p:embeddedFont>
      <p:font typeface="Inter Bold" panose="02000503000000020004"/>
      <p:regular r:id="rId24"/>
      <p:bold r:id="rId2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4610"/>
  </p:normalViewPr>
  <p:slideViewPr>
    <p:cSldViewPr snapToGrid="0" snapToObjects="1">
      <p:cViewPr varScale="1">
        <p:scale>
          <a:sx n="100" d="100"/>
          <a:sy n="100" d="100"/>
        </p:scale>
        <p:origin x="184"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59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en-US"/>
          </a:p>
        </p:txBody>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50122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From a classical Apostolic Pentecostal perspective, the period from approximately A.D. 100–400 is often viewed as a time when the Church gradually moved away from certain aspects of apostolic doctrine and practice. </a:t>
            </a:r>
          </a:p>
          <a:p>
            <a:endParaRPr lang="en-US" dirty="0"/>
          </a:p>
          <a:p>
            <a:r>
              <a:rPr lang="en-US" dirty="0"/>
              <a:t>It is important to note that historians from Catholic, Orthodox, and most Protestant traditions would not necessarily describe these developments as "deviations"; many would see them as legitimate doctrinal development. However, from an Apostolic perspective, they represent the beginning of a departure from the simplicity of the apostolic faith.</a:t>
            </a:r>
          </a:p>
          <a:p>
            <a:endParaRPr lang="en-US" dirty="0"/>
          </a:p>
          <a:p>
            <a:r>
              <a:rPr lang="en-US" dirty="0"/>
              <a:t>The Apostolic argument is generally not that the entire Church suddenly fell into apostasy. Rather, the argument is that certain seeds of change began appearing during the era of the Apostolic Fathers and became more pronounced in the following centuries.</a:t>
            </a:r>
          </a:p>
          <a:p>
            <a:endParaRPr lang="en-US" b="1" dirty="0"/>
          </a:p>
          <a:p>
            <a:r>
              <a:rPr lang="en-US" b="1" dirty="0"/>
              <a:t>I. The Shift from Apostolic Authority to Episcopal Authority</a:t>
            </a:r>
          </a:p>
          <a:p>
            <a:r>
              <a:rPr lang="en-US" b="1" dirty="0"/>
              <a:t>New Testament Pattern</a:t>
            </a:r>
          </a:p>
          <a:p>
            <a:r>
              <a:rPr lang="en-US" dirty="0"/>
              <a:t>The Apostolic Church was built upon:</a:t>
            </a:r>
          </a:p>
          <a:p>
            <a:r>
              <a:rPr lang="en-US" dirty="0"/>
              <a:t>Christ as the cornerstone </a:t>
            </a:r>
          </a:p>
          <a:p>
            <a:r>
              <a:rPr lang="en-US" dirty="0"/>
              <a:t>Apostles as foundational witnesses </a:t>
            </a:r>
          </a:p>
          <a:p>
            <a:r>
              <a:rPr lang="en-US" dirty="0"/>
              <a:t>Local elders and bishops </a:t>
            </a:r>
          </a:p>
          <a:p>
            <a:r>
              <a:rPr lang="en-US" dirty="0"/>
              <a:t>Ephesians 2:20</a:t>
            </a:r>
          </a:p>
          <a:p>
            <a:endParaRPr lang="en-US" dirty="0"/>
          </a:p>
          <a:p>
            <a:r>
              <a:rPr lang="en-US" dirty="0"/>
              <a:t>The Apostolic concern is that after the death of the apostles, increasing authority became concentrated in regional bishops rather than remaining anchored primarily in apostolic doctrine.</a:t>
            </a:r>
          </a:p>
          <a:p>
            <a:endParaRPr lang="en-US" b="1" dirty="0"/>
          </a:p>
          <a:p>
            <a:r>
              <a:rPr lang="en-US" b="1" dirty="0"/>
              <a:t>Example</a:t>
            </a:r>
          </a:p>
          <a:p>
            <a:r>
              <a:rPr lang="en-US" dirty="0"/>
              <a:t>Ignatius of Antioch (c. 110 A.D.) strongly emphasized obedience to the bishop.</a:t>
            </a:r>
          </a:p>
          <a:p>
            <a:r>
              <a:rPr lang="en-US" dirty="0"/>
              <a:t>He wrote repeatedly:</a:t>
            </a:r>
          </a:p>
          <a:p>
            <a:r>
              <a:rPr lang="en-US" dirty="0"/>
              <a:t>Follow the bishop as Jesus Christ follows the Father.</a:t>
            </a:r>
          </a:p>
          <a:p>
            <a:endParaRPr lang="en-US" b="1" dirty="0"/>
          </a:p>
          <a:p>
            <a:r>
              <a:rPr lang="en-US" b="1" dirty="0"/>
              <a:t>Apostolic Critique</a:t>
            </a:r>
          </a:p>
          <a:p>
            <a:r>
              <a:rPr lang="en-US" dirty="0"/>
              <a:t>While respecting church leadership, Apostolics often argue that the New Testament emphasizes submission to apostolic teaching more than submission to a singular ecclesiastical office.</a:t>
            </a:r>
          </a:p>
          <a:p>
            <a:r>
              <a:rPr lang="en-US" dirty="0"/>
              <a:t>The concern is that authority gradually shifted from:</a:t>
            </a:r>
          </a:p>
          <a:p>
            <a:endParaRPr lang="en-US" b="1" dirty="0"/>
          </a:p>
          <a:p>
            <a:r>
              <a:rPr lang="en-US" b="1" dirty="0"/>
              <a:t>Apostolic Doctrine → Church Office</a:t>
            </a:r>
            <a:endParaRPr lang="en-US" dirty="0"/>
          </a:p>
          <a:p>
            <a:r>
              <a:rPr lang="en-US" dirty="0"/>
              <a:t>rather than</a:t>
            </a:r>
          </a:p>
          <a:p>
            <a:r>
              <a:rPr lang="en-US" b="1" dirty="0"/>
              <a:t>Church Office → Apostolic Doctrine</a:t>
            </a:r>
            <a:endParaRPr lang="en-US" dirty="0"/>
          </a:p>
          <a:p>
            <a:br>
              <a:rPr lang="en-US" dirty="0"/>
            </a:br>
            <a:endParaRPr lang="en-US" dirty="0"/>
          </a:p>
          <a:p>
            <a:r>
              <a:rPr lang="en-US" b="1" dirty="0"/>
              <a:t>II. The Decline of the Name of Jesus in Baptism</a:t>
            </a:r>
          </a:p>
          <a:p>
            <a:r>
              <a:rPr lang="en-US" b="1" dirty="0"/>
              <a:t>New Testament Pattern</a:t>
            </a:r>
          </a:p>
          <a:p>
            <a:r>
              <a:rPr lang="en-US" dirty="0"/>
              <a:t>The book of Acts repeatedly records baptism in the name of Jesus Christ.</a:t>
            </a:r>
          </a:p>
          <a:p>
            <a:r>
              <a:rPr lang="en-US" dirty="0"/>
              <a:t>Examples:</a:t>
            </a:r>
          </a:p>
          <a:p>
            <a:r>
              <a:rPr lang="en-US" dirty="0"/>
              <a:t>Acts 2:38 </a:t>
            </a:r>
          </a:p>
          <a:p>
            <a:r>
              <a:rPr lang="en-US" dirty="0"/>
              <a:t>Acts 8:16 </a:t>
            </a:r>
          </a:p>
          <a:p>
            <a:r>
              <a:rPr lang="en-US" dirty="0"/>
              <a:t>Acts 10:48 </a:t>
            </a:r>
          </a:p>
          <a:p>
            <a:r>
              <a:rPr lang="en-US" dirty="0"/>
              <a:t>Acts 19:5 </a:t>
            </a:r>
          </a:p>
          <a:p>
            <a:r>
              <a:rPr lang="en-US" dirty="0"/>
              <a:t>From an Apostolic perspective, this establishes the apostolic baptismal formula.</a:t>
            </a:r>
          </a:p>
          <a:p>
            <a:r>
              <a:rPr lang="en-US" b="1" dirty="0"/>
              <a:t>Historical Development</a:t>
            </a:r>
          </a:p>
          <a:p>
            <a:r>
              <a:rPr lang="en-US" dirty="0"/>
              <a:t>By the late second and third centuries, increasing evidence appears for the use of the Trinitarian formula:</a:t>
            </a:r>
          </a:p>
          <a:p>
            <a:r>
              <a:rPr lang="en-US" dirty="0"/>
              <a:t>"Father, Son, and Holy Spirit."</a:t>
            </a:r>
          </a:p>
          <a:p>
            <a:r>
              <a:rPr lang="en-US" b="1" dirty="0"/>
              <a:t>Apostolic Critique</a:t>
            </a:r>
          </a:p>
          <a:p>
            <a:r>
              <a:rPr lang="en-US" dirty="0"/>
              <a:t>Apostolics argue that this reflects a departure from apostolic practice.</a:t>
            </a:r>
          </a:p>
          <a:p>
            <a:r>
              <a:rPr lang="en-US" dirty="0"/>
              <a:t>The question asked is:</a:t>
            </a:r>
          </a:p>
          <a:p>
            <a:r>
              <a:rPr lang="en-US" dirty="0"/>
              <a:t>Why would the Church move away from the actual baptismal practice recorded in Acts?</a:t>
            </a:r>
          </a:p>
          <a:p>
            <a:r>
              <a:rPr lang="en-US" dirty="0"/>
              <a:t>Many Apostolic scholars see this as one of the earliest and most significant departures.</a:t>
            </a:r>
          </a:p>
          <a:p>
            <a:br>
              <a:rPr lang="en-US" dirty="0"/>
            </a:br>
            <a:endParaRPr lang="en-US" dirty="0"/>
          </a:p>
          <a:p>
            <a:r>
              <a:rPr lang="en-US" b="1" dirty="0"/>
              <a:t>III. The Emergence of Trinitarian Theology</a:t>
            </a:r>
          </a:p>
          <a:p>
            <a:r>
              <a:rPr lang="en-US" dirty="0"/>
              <a:t>This is perhaps the most significant issue from an Apostolic perspective.</a:t>
            </a:r>
          </a:p>
          <a:p>
            <a:r>
              <a:rPr lang="en-US" b="1" dirty="0"/>
              <a:t>New Testament View</a:t>
            </a:r>
          </a:p>
          <a:p>
            <a:r>
              <a:rPr lang="en-US" dirty="0"/>
              <a:t>Apostolics maintain that:</a:t>
            </a:r>
          </a:p>
          <a:p>
            <a:r>
              <a:rPr lang="en-US" dirty="0"/>
              <a:t>God is absolutely one. </a:t>
            </a:r>
          </a:p>
          <a:p>
            <a:r>
              <a:rPr lang="en-US" dirty="0"/>
              <a:t>Jesus is the full manifestation of that one God. </a:t>
            </a:r>
          </a:p>
          <a:p>
            <a:r>
              <a:rPr lang="en-US" dirty="0"/>
              <a:t>Father, Son, and Holy Spirit describe manifestations, relationships, or roles of the one God. </a:t>
            </a:r>
          </a:p>
          <a:p>
            <a:r>
              <a:rPr lang="en-US" dirty="0"/>
              <a:t>Key texts:</a:t>
            </a:r>
          </a:p>
          <a:p>
            <a:r>
              <a:rPr lang="en-US" dirty="0"/>
              <a:t>Deuteronomy 6:4 </a:t>
            </a:r>
          </a:p>
          <a:p>
            <a:r>
              <a:rPr lang="en-US" dirty="0"/>
              <a:t>Isaiah 9:6 </a:t>
            </a:r>
          </a:p>
          <a:p>
            <a:r>
              <a:rPr lang="en-US" dirty="0"/>
              <a:t>John 14:9 </a:t>
            </a:r>
          </a:p>
          <a:p>
            <a:r>
              <a:rPr lang="en-US" dirty="0"/>
              <a:t>Colossians 2:9 </a:t>
            </a:r>
          </a:p>
          <a:p>
            <a:r>
              <a:rPr lang="en-US" b="1" dirty="0"/>
              <a:t>Historical Development</a:t>
            </a:r>
          </a:p>
          <a:p>
            <a:r>
              <a:rPr lang="en-US" dirty="0"/>
              <a:t>Second- and third-century theologians increasingly began speaking of:</a:t>
            </a:r>
          </a:p>
          <a:p>
            <a:r>
              <a:rPr lang="en-US" dirty="0"/>
              <a:t>distinct persons, </a:t>
            </a:r>
          </a:p>
          <a:p>
            <a:r>
              <a:rPr lang="en-US" dirty="0"/>
              <a:t>eternal distinctions, </a:t>
            </a:r>
          </a:p>
          <a:p>
            <a:r>
              <a:rPr lang="en-US" dirty="0"/>
              <a:t>triadic formulations. </a:t>
            </a:r>
          </a:p>
          <a:p>
            <a:r>
              <a:rPr lang="en-US" dirty="0"/>
              <a:t>Examples include:</a:t>
            </a:r>
          </a:p>
          <a:p>
            <a:r>
              <a:rPr lang="en-US" dirty="0"/>
              <a:t>Justin Martyr</a:t>
            </a:r>
          </a:p>
          <a:p>
            <a:r>
              <a:rPr lang="en-US" dirty="0"/>
              <a:t>Tertullian</a:t>
            </a:r>
          </a:p>
          <a:p>
            <a:r>
              <a:rPr lang="en-US" dirty="0"/>
              <a:t>Tertullian is generally credited with introducing the Latin term:</a:t>
            </a:r>
          </a:p>
          <a:p>
            <a:r>
              <a:rPr lang="en-US" dirty="0"/>
              <a:t>Trinitas (Trinity)</a:t>
            </a:r>
          </a:p>
          <a:p>
            <a:r>
              <a:rPr lang="en-US" dirty="0"/>
              <a:t>around A.D. 200.</a:t>
            </a:r>
          </a:p>
          <a:p>
            <a:r>
              <a:rPr lang="en-US" b="1" dirty="0"/>
              <a:t>Apostolic Critique</a:t>
            </a:r>
          </a:p>
          <a:p>
            <a:r>
              <a:rPr lang="en-US" dirty="0"/>
              <a:t>From an Apostolic viewpoint:</a:t>
            </a:r>
          </a:p>
          <a:p>
            <a:r>
              <a:rPr lang="en-US" dirty="0"/>
              <a:t>The terminology of three divine persons cannot be found in Scripture.</a:t>
            </a:r>
          </a:p>
          <a:p>
            <a:r>
              <a:rPr lang="en-US" dirty="0"/>
              <a:t>The concern is that Greek philosophical categories increasingly influenced theological language.</a:t>
            </a:r>
          </a:p>
          <a:p>
            <a:r>
              <a:rPr lang="en-US" dirty="0"/>
              <a:t>The Apostolic argument is:</a:t>
            </a:r>
          </a:p>
          <a:p>
            <a:r>
              <a:rPr lang="en-US" dirty="0"/>
              <a:t>The Church moved from biblical language to metaphysical language.</a:t>
            </a:r>
          </a:p>
          <a:p>
            <a:br>
              <a:rPr lang="en-US" dirty="0"/>
            </a:br>
            <a:endParaRPr lang="en-US" dirty="0"/>
          </a:p>
          <a:p>
            <a:r>
              <a:rPr lang="en-US" b="1" dirty="0"/>
              <a:t>IV. The Influence of Greek Philosophy</a:t>
            </a:r>
          </a:p>
          <a:p>
            <a:r>
              <a:rPr lang="en-US" dirty="0"/>
              <a:t>Many Apostolic scholars identify this as a major turning point.</a:t>
            </a:r>
          </a:p>
          <a:p>
            <a:r>
              <a:rPr lang="en-US" b="1" dirty="0"/>
              <a:t>Apostolic Christianity</a:t>
            </a:r>
          </a:p>
          <a:p>
            <a:r>
              <a:rPr lang="en-US" dirty="0"/>
              <a:t>The apostles spoke primarily in:</a:t>
            </a:r>
          </a:p>
          <a:p>
            <a:r>
              <a:rPr lang="en-US" dirty="0"/>
              <a:t>Hebrew categories </a:t>
            </a:r>
          </a:p>
          <a:p>
            <a:r>
              <a:rPr lang="en-US" dirty="0"/>
              <a:t>Old Testament concepts </a:t>
            </a:r>
          </a:p>
          <a:p>
            <a:r>
              <a:rPr lang="en-US" dirty="0"/>
              <a:t>Covenant language </a:t>
            </a:r>
          </a:p>
          <a:p>
            <a:r>
              <a:rPr lang="en-US" b="1" dirty="0"/>
              <a:t>Later Christianity</a:t>
            </a:r>
          </a:p>
          <a:p>
            <a:r>
              <a:rPr lang="en-US" dirty="0"/>
              <a:t>Theologians increasingly employed:</a:t>
            </a:r>
          </a:p>
          <a:p>
            <a:r>
              <a:rPr lang="en-US" dirty="0"/>
              <a:t>Platonic thought </a:t>
            </a:r>
          </a:p>
          <a:p>
            <a:r>
              <a:rPr lang="en-US" dirty="0"/>
              <a:t>Aristotelian categories </a:t>
            </a:r>
          </a:p>
          <a:p>
            <a:r>
              <a:rPr lang="en-US" dirty="0"/>
              <a:t>Greek metaphysics </a:t>
            </a:r>
          </a:p>
          <a:p>
            <a:r>
              <a:rPr lang="en-US" dirty="0"/>
              <a:t>Questions shifted from:</a:t>
            </a:r>
          </a:p>
          <a:p>
            <a:r>
              <a:rPr lang="en-US" dirty="0"/>
              <a:t>Who is Jesus?</a:t>
            </a:r>
          </a:p>
          <a:p>
            <a:r>
              <a:rPr lang="en-US" dirty="0"/>
              <a:t>to</a:t>
            </a:r>
          </a:p>
          <a:p>
            <a:r>
              <a:rPr lang="en-US" dirty="0"/>
              <a:t>How do divine substances relate to one another?</a:t>
            </a:r>
          </a:p>
          <a:p>
            <a:r>
              <a:rPr lang="en-US" b="1" dirty="0"/>
              <a:t>Apostolic Concern</a:t>
            </a:r>
          </a:p>
          <a:p>
            <a:r>
              <a:rPr lang="en-US" dirty="0"/>
              <a:t>The Church began answering biblical questions with philosophical categories that Scripture itself never uses.</a:t>
            </a:r>
          </a:p>
          <a:p>
            <a:br>
              <a:rPr lang="en-US" dirty="0"/>
            </a:br>
            <a:endParaRPr lang="en-US" dirty="0"/>
          </a:p>
          <a:p>
            <a:r>
              <a:rPr lang="en-US" b="1" dirty="0"/>
              <a:t>V. The Diminishing Expectation of Spiritual Gifts</a:t>
            </a:r>
          </a:p>
          <a:p>
            <a:r>
              <a:rPr lang="en-US" b="1" dirty="0"/>
              <a:t>New Testament Pattern</a:t>
            </a:r>
          </a:p>
          <a:p>
            <a:r>
              <a:rPr lang="en-US" dirty="0"/>
              <a:t>The Apostolic Church expected:</a:t>
            </a:r>
          </a:p>
          <a:p>
            <a:r>
              <a:rPr lang="en-US" dirty="0"/>
              <a:t>tongues </a:t>
            </a:r>
          </a:p>
          <a:p>
            <a:r>
              <a:rPr lang="en-US" dirty="0"/>
              <a:t>prophecy </a:t>
            </a:r>
          </a:p>
          <a:p>
            <a:r>
              <a:rPr lang="en-US" dirty="0"/>
              <a:t>healing </a:t>
            </a:r>
          </a:p>
          <a:p>
            <a:r>
              <a:rPr lang="en-US" dirty="0"/>
              <a:t>miracles </a:t>
            </a:r>
          </a:p>
          <a:p>
            <a:r>
              <a:rPr lang="en-US" dirty="0"/>
              <a:t>as normal aspects of church life.</a:t>
            </a:r>
          </a:p>
          <a:p>
            <a:r>
              <a:rPr lang="en-US" dirty="0"/>
              <a:t>1 Corinthians 12–14</a:t>
            </a:r>
          </a:p>
          <a:p>
            <a:r>
              <a:rPr lang="en-US" dirty="0"/>
              <a:t>Acts</a:t>
            </a:r>
          </a:p>
          <a:p>
            <a:r>
              <a:rPr lang="en-US" dirty="0"/>
              <a:t>Mark 16</a:t>
            </a:r>
          </a:p>
          <a:p>
            <a:r>
              <a:rPr lang="en-US" b="1" dirty="0"/>
              <a:t>Historical Development</a:t>
            </a:r>
          </a:p>
          <a:p>
            <a:r>
              <a:rPr lang="en-US" dirty="0"/>
              <a:t>While gifts continued in some places, many church leaders began viewing extraordinary manifestations as increasingly uncommon.</a:t>
            </a:r>
          </a:p>
          <a:p>
            <a:r>
              <a:rPr lang="en-US" b="1" dirty="0"/>
              <a:t>Apostolic Critique</a:t>
            </a:r>
          </a:p>
          <a:p>
            <a:r>
              <a:rPr lang="en-US" dirty="0"/>
              <a:t>Apostolics argue that the Church gradually exchanged supernatural expectation for institutional stability.</a:t>
            </a:r>
          </a:p>
          <a:p>
            <a:br>
              <a:rPr lang="en-US" dirty="0"/>
            </a:br>
            <a:endParaRPr lang="en-US" dirty="0"/>
          </a:p>
          <a:p>
            <a:r>
              <a:rPr lang="en-US" b="1" dirty="0"/>
              <a:t>VI. Clergy-Laity Distinctions</a:t>
            </a:r>
          </a:p>
          <a:p>
            <a:r>
              <a:rPr lang="en-US" b="1" dirty="0"/>
              <a:t>New Testament Pattern</a:t>
            </a:r>
          </a:p>
          <a:p>
            <a:r>
              <a:rPr lang="en-US" dirty="0"/>
              <a:t>The New Testament teaches leadership roles while maintaining the priesthood of believers.</a:t>
            </a:r>
          </a:p>
          <a:p>
            <a:r>
              <a:rPr lang="en-US" b="1" dirty="0"/>
              <a:t>Historical Development</a:t>
            </a:r>
          </a:p>
          <a:p>
            <a:r>
              <a:rPr lang="en-US" dirty="0"/>
              <a:t>A stronger distinction emerged between:</a:t>
            </a:r>
          </a:p>
          <a:p>
            <a:r>
              <a:rPr lang="en-US" dirty="0"/>
              <a:t>clergy </a:t>
            </a:r>
          </a:p>
          <a:p>
            <a:r>
              <a:rPr lang="en-US" dirty="0"/>
              <a:t>ordinary believers </a:t>
            </a:r>
          </a:p>
          <a:p>
            <a:r>
              <a:rPr lang="en-US" b="1" dirty="0"/>
              <a:t>Apostolic Concern</a:t>
            </a:r>
          </a:p>
          <a:p>
            <a:r>
              <a:rPr lang="en-US" dirty="0"/>
              <a:t>Ministry became increasingly professionalized and centralized.</a:t>
            </a:r>
          </a:p>
          <a:p>
            <a:r>
              <a:rPr lang="en-US" dirty="0"/>
              <a:t>The active participation seen in Acts and Corinthians diminished.</a:t>
            </a:r>
          </a:p>
          <a:p>
            <a:br>
              <a:rPr lang="en-US" dirty="0"/>
            </a:br>
            <a:endParaRPr lang="en-US" dirty="0"/>
          </a:p>
          <a:p>
            <a:r>
              <a:rPr lang="en-US" b="1" dirty="0"/>
              <a:t>VII. Sacramentalism</a:t>
            </a:r>
          </a:p>
          <a:p>
            <a:r>
              <a:rPr lang="en-US" b="1" dirty="0"/>
              <a:t>New Testament Pattern</a:t>
            </a:r>
          </a:p>
          <a:p>
            <a:r>
              <a:rPr lang="en-US" dirty="0"/>
              <a:t>The Apostolic emphasis is:</a:t>
            </a:r>
          </a:p>
          <a:p>
            <a:r>
              <a:rPr lang="en-US" dirty="0"/>
              <a:t>Faith, repentance, baptism, and Spirit baptism.</a:t>
            </a:r>
          </a:p>
          <a:p>
            <a:r>
              <a:rPr lang="en-US" b="1" dirty="0"/>
              <a:t>Historical Development</a:t>
            </a:r>
          </a:p>
          <a:p>
            <a:r>
              <a:rPr lang="en-US" dirty="0"/>
              <a:t>Greater emphasis developed on:</a:t>
            </a:r>
          </a:p>
          <a:p>
            <a:r>
              <a:rPr lang="en-US" dirty="0"/>
              <a:t>sacramental systems, </a:t>
            </a:r>
          </a:p>
          <a:p>
            <a:r>
              <a:rPr lang="en-US" dirty="0"/>
              <a:t>priestly mediation, </a:t>
            </a:r>
          </a:p>
          <a:p>
            <a:r>
              <a:rPr lang="en-US" dirty="0"/>
              <a:t>ecclesiastical administration of grace. </a:t>
            </a:r>
          </a:p>
          <a:p>
            <a:r>
              <a:rPr lang="en-US" b="1" dirty="0"/>
              <a:t>Apostolic Concern</a:t>
            </a:r>
          </a:p>
          <a:p>
            <a:r>
              <a:rPr lang="en-US" dirty="0"/>
              <a:t>Relationship with Christ became increasingly mediated through institutional structures.</a:t>
            </a:r>
          </a:p>
          <a:p>
            <a:br>
              <a:rPr lang="en-US" dirty="0"/>
            </a:br>
            <a:endParaRPr lang="en-US" dirty="0"/>
          </a:p>
          <a:p>
            <a:r>
              <a:rPr lang="en-US" b="1" dirty="0"/>
              <a:t>VIII. Infant Baptism</a:t>
            </a:r>
          </a:p>
          <a:p>
            <a:r>
              <a:rPr lang="en-US" dirty="0"/>
              <a:t>Evidence begins appearing in the second and third centuries.</a:t>
            </a:r>
          </a:p>
          <a:p>
            <a:r>
              <a:rPr lang="en-US" b="1" dirty="0"/>
              <a:t>Apostolic Concern</a:t>
            </a:r>
          </a:p>
          <a:p>
            <a:r>
              <a:rPr lang="en-US" dirty="0"/>
              <a:t>Every New Testament baptism follows:</a:t>
            </a:r>
          </a:p>
          <a:p>
            <a:r>
              <a:rPr lang="en-US" dirty="0"/>
              <a:t>Faith </a:t>
            </a:r>
          </a:p>
          <a:p>
            <a:r>
              <a:rPr lang="en-US" dirty="0"/>
              <a:t>Repentance </a:t>
            </a:r>
          </a:p>
          <a:p>
            <a:r>
              <a:rPr lang="en-US" dirty="0"/>
              <a:t>Baptism </a:t>
            </a:r>
          </a:p>
          <a:p>
            <a:r>
              <a:rPr lang="en-US" dirty="0"/>
              <a:t>Infants cannot exercise personal faith or repentance.</a:t>
            </a:r>
          </a:p>
          <a:p>
            <a:r>
              <a:rPr lang="en-US" dirty="0"/>
              <a:t>Therefore many Apostolics view infant baptism as a post-apostolic innovation.</a:t>
            </a:r>
          </a:p>
          <a:p>
            <a:br>
              <a:rPr lang="en-US" dirty="0"/>
            </a:br>
            <a:endParaRPr lang="en-US" dirty="0"/>
          </a:p>
          <a:p>
            <a:r>
              <a:rPr lang="en-US" b="1" dirty="0"/>
              <a:t>IX. Allegorical Interpretation of Scripture</a:t>
            </a:r>
          </a:p>
          <a:p>
            <a:r>
              <a:rPr lang="en-US" dirty="0"/>
              <a:t>Especially in places like Alexandria, theologians such as Origen increasingly employed allegorical interpretation.</a:t>
            </a:r>
          </a:p>
          <a:p>
            <a:r>
              <a:rPr lang="en-US" b="1" dirty="0"/>
              <a:t>Apostolic Concern</a:t>
            </a:r>
          </a:p>
          <a:p>
            <a:r>
              <a:rPr lang="en-US" dirty="0"/>
              <a:t>While symbolism has a place, excessive </a:t>
            </a:r>
            <a:r>
              <a:rPr lang="en-US" dirty="0" err="1"/>
              <a:t>allegorization</a:t>
            </a:r>
            <a:r>
              <a:rPr lang="en-US" dirty="0"/>
              <a:t> can obscure the plain meaning of Scripture.</a:t>
            </a:r>
          </a:p>
          <a:p>
            <a:br>
              <a:rPr lang="en-US" dirty="0"/>
            </a:br>
            <a:endParaRPr lang="en-US" dirty="0"/>
          </a:p>
          <a:p>
            <a:r>
              <a:rPr lang="en-US" b="1" dirty="0"/>
              <a:t>X. The Constantinian Shift (Fourth Century)</a:t>
            </a:r>
          </a:p>
          <a:p>
            <a:r>
              <a:rPr lang="en-US" dirty="0"/>
              <a:t>The conversion of Constantine the Great and the subsequent alliance of church and empire dramatically changed Christianity.</a:t>
            </a:r>
          </a:p>
          <a:p>
            <a:r>
              <a:rPr lang="en-US" b="1" dirty="0"/>
              <a:t>Before Constantine</a:t>
            </a:r>
          </a:p>
          <a:p>
            <a:r>
              <a:rPr lang="en-US" dirty="0"/>
              <a:t>The Church was:</a:t>
            </a:r>
          </a:p>
          <a:p>
            <a:r>
              <a:rPr lang="en-US" dirty="0"/>
              <a:t>persecuted, </a:t>
            </a:r>
          </a:p>
          <a:p>
            <a:r>
              <a:rPr lang="en-US" dirty="0"/>
              <a:t>marginalized, </a:t>
            </a:r>
          </a:p>
          <a:p>
            <a:r>
              <a:rPr lang="en-US" dirty="0"/>
              <a:t>dependent upon spiritual vitality. </a:t>
            </a:r>
          </a:p>
          <a:p>
            <a:r>
              <a:rPr lang="en-US" b="1" dirty="0"/>
              <a:t>After Constantine</a:t>
            </a:r>
          </a:p>
          <a:p>
            <a:r>
              <a:rPr lang="en-US" dirty="0"/>
              <a:t>The Church became:</a:t>
            </a:r>
          </a:p>
          <a:p>
            <a:r>
              <a:rPr lang="en-US" dirty="0"/>
              <a:t>politically influential, </a:t>
            </a:r>
          </a:p>
          <a:p>
            <a:r>
              <a:rPr lang="en-US" dirty="0"/>
              <a:t>institutionally powerful, </a:t>
            </a:r>
          </a:p>
          <a:p>
            <a:r>
              <a:rPr lang="en-US" dirty="0"/>
              <a:t>socially accepted. </a:t>
            </a:r>
          </a:p>
          <a:p>
            <a:r>
              <a:rPr lang="en-US" b="1" dirty="0"/>
              <a:t>Apostolic Critique</a:t>
            </a:r>
          </a:p>
          <a:p>
            <a:r>
              <a:rPr lang="en-US" dirty="0"/>
              <a:t>Many Apostolic writers view this as one of the greatest turning points in church history.</a:t>
            </a:r>
          </a:p>
          <a:p>
            <a:r>
              <a:rPr lang="en-US" dirty="0"/>
              <a:t>The concern is that Christianity moved from:</a:t>
            </a:r>
          </a:p>
          <a:p>
            <a:r>
              <a:rPr lang="en-US" b="1" dirty="0"/>
              <a:t>Cross-centered discipleship</a:t>
            </a:r>
            <a:endParaRPr lang="en-US" dirty="0"/>
          </a:p>
          <a:p>
            <a:r>
              <a:rPr lang="en-US" dirty="0"/>
              <a:t>to</a:t>
            </a:r>
          </a:p>
          <a:p>
            <a:r>
              <a:rPr lang="en-US" b="1" dirty="0"/>
              <a:t>Institutional Christianity.</a:t>
            </a:r>
            <a:endParaRPr lang="en-US" dirty="0"/>
          </a:p>
          <a:p>
            <a:br>
              <a:rPr lang="en-US" dirty="0"/>
            </a:br>
            <a:endParaRPr lang="en-US" dirty="0"/>
          </a:p>
          <a:p>
            <a:r>
              <a:rPr lang="en-US" b="1" dirty="0"/>
              <a:t>The Apostolic Summary</a:t>
            </a:r>
          </a:p>
          <a:p>
            <a:r>
              <a:rPr lang="en-US" dirty="0"/>
              <a:t>From an Apostolic Pentecostal perspective, the fundamental concern is not merely that practices changed. The deeper concern is that the Church gradually shifted its center of gravity:</a:t>
            </a:r>
          </a:p>
          <a:p>
            <a:r>
              <a:rPr lang="en-US" b="1" dirty="0"/>
              <a:t>Apostolic Era</a:t>
            </a:r>
          </a:p>
          <a:p>
            <a:r>
              <a:rPr lang="en-US" dirty="0"/>
              <a:t>Scripture </a:t>
            </a:r>
          </a:p>
          <a:p>
            <a:r>
              <a:rPr lang="en-US" dirty="0"/>
              <a:t>Apostolic teaching </a:t>
            </a:r>
          </a:p>
          <a:p>
            <a:r>
              <a:rPr lang="en-US" dirty="0"/>
              <a:t>Jesus' Name baptism </a:t>
            </a:r>
          </a:p>
          <a:p>
            <a:r>
              <a:rPr lang="en-US" dirty="0"/>
              <a:t>Biblical monotheism </a:t>
            </a:r>
          </a:p>
          <a:p>
            <a:r>
              <a:rPr lang="en-US" dirty="0"/>
              <a:t>Spirit-filled experience </a:t>
            </a:r>
          </a:p>
          <a:p>
            <a:r>
              <a:rPr lang="en-US" dirty="0"/>
              <a:t>Evangelistic mission </a:t>
            </a:r>
          </a:p>
          <a:p>
            <a:r>
              <a:rPr lang="en-US" b="1" dirty="0"/>
              <a:t>Post-Apostolic Development</a:t>
            </a:r>
          </a:p>
          <a:p>
            <a:r>
              <a:rPr lang="en-US" dirty="0"/>
              <a:t>Ecclesiastical authority </a:t>
            </a:r>
          </a:p>
          <a:p>
            <a:r>
              <a:rPr lang="en-US" dirty="0"/>
              <a:t>Creeds and councils </a:t>
            </a:r>
          </a:p>
          <a:p>
            <a:r>
              <a:rPr lang="en-US" dirty="0"/>
              <a:t>Trinitarian formulations </a:t>
            </a:r>
          </a:p>
          <a:p>
            <a:r>
              <a:rPr lang="en-US" dirty="0"/>
              <a:t>Sacramental systems </a:t>
            </a:r>
          </a:p>
          <a:p>
            <a:r>
              <a:rPr lang="en-US" dirty="0"/>
              <a:t>Philosophical theology </a:t>
            </a:r>
          </a:p>
          <a:p>
            <a:r>
              <a:rPr lang="en-US" dirty="0"/>
              <a:t>Institutional structures </a:t>
            </a:r>
          </a:p>
          <a:p>
            <a:r>
              <a:rPr lang="en-US" dirty="0"/>
              <a:t>The Apostolic movement therefore sees itself not as introducing new doctrines, but as participating in a restoration of the original apostolic faith described in Acts 2:42:</a:t>
            </a:r>
          </a:p>
          <a:p>
            <a:r>
              <a:rPr lang="en-US" dirty="0"/>
              <a:t>"And they continued </a:t>
            </a:r>
            <a:r>
              <a:rPr lang="en-US" dirty="0" err="1"/>
              <a:t>stedfastly</a:t>
            </a:r>
            <a:r>
              <a:rPr lang="en-US" dirty="0"/>
              <a:t> in the apostles' doctrine and fellowship, and in breaking of bread, and in prayers."</a:t>
            </a:r>
          </a:p>
          <a:p>
            <a:r>
              <a:rPr lang="en-US" dirty="0"/>
              <a:t>The heart of the Apostolic claim is that genuine Christian unity is ultimately found not in returning to the fourth century, nor to the Reformation, nor to modern denominationalism, but in returning to the doctrine and practice of the apostles themselves.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6F4F4"/>
          </a:solidFill>
          <a:ln/>
        </p:spPr>
        <p:txBody>
          <a:bodyPr/>
          <a:lstStyle/>
          <a:p>
            <a:endParaRPr lang="en-US"/>
          </a:p>
        </p:txBody>
      </p:sp>
      <p:sp>
        <p:nvSpPr>
          <p:cNvPr id="3" name="Shape 1"/>
          <p:cNvSpPr/>
          <p:nvPr/>
        </p:nvSpPr>
        <p:spPr>
          <a:xfrm>
            <a:off x="0" y="0"/>
            <a:ext cx="12191695" cy="6858000"/>
          </a:xfrm>
          <a:prstGeom prst="rect">
            <a:avLst/>
          </a:prstGeom>
          <a:solidFill>
            <a:srgbClr val="000000"/>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master 2">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6F4F4"/>
          </a:solidFill>
          <a:ln/>
        </p:spPr>
      </p:sp>
      <p:sp>
        <p:nvSpPr>
          <p:cNvPr id="3" name="Shape 1"/>
          <p:cNvSpPr/>
          <p:nvPr/>
        </p:nvSpPr>
        <p:spPr>
          <a:xfrm>
            <a:off x="0" y="0"/>
            <a:ext cx="12191695" cy="68580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61068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D7ECC-229C-3DB1-FD07-9E174611A237}"/>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 0"/>
          <p:cNvSpPr/>
          <p:nvPr/>
        </p:nvSpPr>
        <p:spPr>
          <a:xfrm>
            <a:off x="5252560" y="2272883"/>
            <a:ext cx="3460564" cy="254298"/>
          </a:xfrm>
          <a:prstGeom prst="rect">
            <a:avLst/>
          </a:prstGeom>
          <a:noFill/>
          <a:ln/>
        </p:spPr>
        <p:txBody>
          <a:bodyPr wrap="none" lIns="0" tIns="0" rIns="0" bIns="0" rtlCol="0" anchor="t"/>
          <a:lstStyle/>
          <a:p>
            <a:pPr marL="0" indent="0" algn="l">
              <a:lnSpc>
                <a:spcPct val="104000"/>
              </a:lnSpc>
              <a:buNone/>
            </a:pPr>
            <a:r>
              <a:rPr lang="en-US" sz="4800" b="1" dirty="0">
                <a:solidFill>
                  <a:srgbClr val="FFFFFF"/>
                </a:solidFill>
                <a:latin typeface="Inter Bold" pitchFamily="34" charset="0"/>
                <a:ea typeface="Inter Bold" pitchFamily="34" charset="-122"/>
                <a:cs typeface="Inter Bold" pitchFamily="34" charset="-120"/>
              </a:rPr>
              <a:t>Apostolic Doctrine</a:t>
            </a:r>
            <a:endParaRPr lang="en-US" sz="4800" dirty="0"/>
          </a:p>
        </p:txBody>
      </p:sp>
      <p:sp>
        <p:nvSpPr>
          <p:cNvPr id="4" name="Text 1"/>
          <p:cNvSpPr/>
          <p:nvPr/>
        </p:nvSpPr>
        <p:spPr>
          <a:xfrm>
            <a:off x="5324316" y="2985254"/>
            <a:ext cx="9610088" cy="125115"/>
          </a:xfrm>
          <a:prstGeom prst="rect">
            <a:avLst/>
          </a:prstGeom>
          <a:noFill/>
          <a:ln/>
        </p:spPr>
        <p:txBody>
          <a:bodyPr wrap="none" lIns="0" tIns="0" rIns="0" bIns="0" rtlCol="0" anchor="t"/>
          <a:lstStyle/>
          <a:p>
            <a:pPr marL="0" indent="0" algn="l">
              <a:lnSpc>
                <a:spcPct val="103000"/>
              </a:lnSpc>
              <a:buNone/>
            </a:pPr>
            <a:r>
              <a:rPr lang="en-US" sz="1600" dirty="0">
                <a:solidFill>
                  <a:srgbClr val="FFFFFF"/>
                </a:solidFill>
                <a:latin typeface="Inter" pitchFamily="34" charset="0"/>
                <a:ea typeface="Inter" pitchFamily="34" charset="-122"/>
                <a:cs typeface="Inter" pitchFamily="34" charset="-120"/>
              </a:rPr>
              <a:t>Pastoral Formation School – Bishop Felipe A. Salazar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1574" y="1822549"/>
            <a:ext cx="5968553"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Historical Development of the Doctrine</a:t>
            </a:r>
            <a:endParaRPr lang="en-US" sz="2200" dirty="0"/>
          </a:p>
        </p:txBody>
      </p:sp>
      <p:sp>
        <p:nvSpPr>
          <p:cNvPr id="3" name="Text 1"/>
          <p:cNvSpPr/>
          <p:nvPr/>
        </p:nvSpPr>
        <p:spPr>
          <a:xfrm>
            <a:off x="1608356" y="2356495"/>
            <a:ext cx="4384565" cy="354409"/>
          </a:xfrm>
          <a:prstGeom prst="rect">
            <a:avLst/>
          </a:prstGeom>
          <a:noFill/>
          <a:ln/>
        </p:spPr>
        <p:txBody>
          <a:bodyPr wrap="none" lIns="0" tIns="0" rIns="0" bIns="0" rtlCol="0" anchor="t"/>
          <a:lstStyle/>
          <a:p>
            <a:pPr marL="0" indent="0" algn="r">
              <a:lnSpc>
                <a:spcPct val="104000"/>
              </a:lnSpc>
              <a:buNone/>
            </a:pPr>
            <a:r>
              <a:rPr lang="en-US" sz="3200" b="1" dirty="0">
                <a:solidFill>
                  <a:srgbClr val="FFC000"/>
                </a:solidFill>
                <a:latin typeface="Inter Bold" pitchFamily="34" charset="0"/>
                <a:ea typeface="Inter Bold" pitchFamily="34" charset="-122"/>
                <a:cs typeface="Inter Bold" pitchFamily="34" charset="-120"/>
              </a:rPr>
              <a:t>Modern Era (1900–Present</a:t>
            </a:r>
            <a:r>
              <a:rPr lang="en-US" sz="2200" b="1" dirty="0">
                <a:solidFill>
                  <a:srgbClr val="FFFFFF"/>
                </a:solidFill>
                <a:latin typeface="Inter Bold" pitchFamily="34" charset="0"/>
                <a:ea typeface="Inter Bold" pitchFamily="34" charset="-122"/>
                <a:cs typeface="Inter Bold" pitchFamily="34" charset="-120"/>
              </a:rPr>
              <a:t>)</a:t>
            </a:r>
            <a:endParaRPr lang="en-US" sz="2200" dirty="0"/>
          </a:p>
        </p:txBody>
      </p:sp>
      <p:sp>
        <p:nvSpPr>
          <p:cNvPr id="4" name="Text 2"/>
          <p:cNvSpPr/>
          <p:nvPr/>
        </p:nvSpPr>
        <p:spPr>
          <a:xfrm>
            <a:off x="661574" y="2890441"/>
            <a:ext cx="10868547" cy="3129359"/>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The Pentecostal movement (Azusa Street, 1906) once again emphasizes the doctrine of the Holy Spirit</a:t>
            </a:r>
            <a:endParaRPr lang="en-US" sz="1600" dirty="0"/>
          </a:p>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The Fundamentalist movement (1910s) publishes </a:t>
            </a:r>
            <a:r>
              <a:rPr lang="en-US" sz="1600" i="1" dirty="0">
                <a:solidFill>
                  <a:srgbClr val="FFFFFF"/>
                </a:solidFill>
                <a:latin typeface="Inter" pitchFamily="34" charset="0"/>
                <a:ea typeface="Inter" pitchFamily="34" charset="-122"/>
                <a:cs typeface="Inter" pitchFamily="34" charset="-120"/>
              </a:rPr>
              <a:t>The Fundamentals</a:t>
            </a:r>
            <a:r>
              <a:rPr lang="en-US" sz="1600" dirty="0">
                <a:solidFill>
                  <a:srgbClr val="FFFFFF"/>
                </a:solidFill>
                <a:latin typeface="Inter" pitchFamily="34" charset="0"/>
                <a:ea typeface="Inter" pitchFamily="34" charset="-122"/>
                <a:cs typeface="Inter" pitchFamily="34" charset="-120"/>
              </a:rPr>
              <a:t> to defend essential doctrines against liberalism</a:t>
            </a:r>
            <a:endParaRPr lang="en-US" sz="1600" dirty="0"/>
          </a:p>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In 1978, more than 300 evangelical scholars and leaders sign the Chicago Statement on Biblical Inerrancy</a:t>
            </a:r>
            <a:endParaRPr lang="en-US" sz="1600" dirty="0"/>
          </a:p>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This statement affirms that the Bible is completely true in all that it teaches, without error in the original manuscripts</a:t>
            </a:r>
            <a:endParaRPr lang="en-US" sz="1600" dirty="0"/>
          </a:p>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It was a direct response to Enlightenment rationalism, which had reduced the Bible to a merely human book</a:t>
            </a:r>
            <a:endParaRPr lang="en-US" sz="1600" dirty="0"/>
          </a:p>
          <a:p>
            <a:pPr marL="342900" indent="-342900" algn="l">
              <a:lnSpc>
                <a:spcPct val="133000"/>
              </a:lnSpc>
              <a:buSzPct val="100000"/>
              <a:buChar char="•"/>
            </a:pPr>
            <a:r>
              <a:rPr lang="en-US" sz="1600" dirty="0">
                <a:solidFill>
                  <a:srgbClr val="FFFFFF"/>
                </a:solidFill>
                <a:latin typeface="Inter" pitchFamily="34" charset="0"/>
                <a:ea typeface="Inter" pitchFamily="34" charset="-122"/>
                <a:cs typeface="Inter" pitchFamily="34" charset="-120"/>
              </a:rPr>
              <a:t>Apostolic theology is explained more clearly</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207F53C-1F6D-DEAF-40BC-178323729A6D}"/>
              </a:ext>
            </a:extLst>
          </p:cNvPr>
          <p:cNvSpPr txBox="1"/>
          <p:nvPr/>
        </p:nvSpPr>
        <p:spPr>
          <a:xfrm>
            <a:off x="1524001" y="382386"/>
            <a:ext cx="9144000" cy="1200329"/>
          </a:xfrm>
          <a:prstGeom prst="rect">
            <a:avLst/>
          </a:prstGeom>
          <a:solidFill>
            <a:schemeClr val="accent1"/>
          </a:solidFill>
        </p:spPr>
        <p:txBody>
          <a:bodyPr wrap="square" rtlCol="0">
            <a:spAutoFit/>
          </a:bodyPr>
          <a:lstStyle/>
          <a:p>
            <a:r>
              <a:rPr lang="en-US" dirty="0"/>
              <a:t>.</a:t>
            </a:r>
          </a:p>
          <a:p>
            <a:endParaRPr lang="en-US" dirty="0"/>
          </a:p>
          <a:p>
            <a:endParaRPr lang="en-US" dirty="0"/>
          </a:p>
          <a:p>
            <a:endParaRPr lang="en-US" dirty="0"/>
          </a:p>
        </p:txBody>
      </p:sp>
      <p:sp>
        <p:nvSpPr>
          <p:cNvPr id="2" name="Title 1"/>
          <p:cNvSpPr>
            <a:spLocks noGrp="1"/>
          </p:cNvSpPr>
          <p:nvPr>
            <p:ph type="title"/>
          </p:nvPr>
        </p:nvSpPr>
        <p:spPr>
          <a:xfrm>
            <a:off x="1524001" y="629634"/>
            <a:ext cx="9144001" cy="679129"/>
          </a:xfrm>
          <a:solidFill>
            <a:schemeClr val="accent1"/>
          </a:solidFill>
        </p:spPr>
        <p:txBody>
          <a:bodyPr>
            <a:noAutofit/>
          </a:bodyPr>
          <a:lstStyle/>
          <a:p>
            <a:r>
              <a:rPr lang="en-US" sz="3200" dirty="0">
                <a:solidFill>
                  <a:srgbClr val="FFC000"/>
                </a:solidFill>
                <a:latin typeface="Arial Rounded MT Bold" panose="020F0704030504030204" pitchFamily="34" charset="77"/>
              </a:rPr>
              <a:t>The Restoration of Apostolic Truth </a:t>
            </a:r>
            <a:endParaRPr sz="3200" dirty="0">
              <a:solidFill>
                <a:srgbClr val="FFC000"/>
              </a:solidFill>
              <a:latin typeface="Arial Rounded MT Bold" panose="020F0704030504030204" pitchFamily="34" charset="77"/>
            </a:endParaRPr>
          </a:p>
        </p:txBody>
      </p:sp>
      <p:sp>
        <p:nvSpPr>
          <p:cNvPr id="3" name="Rectangle 2"/>
          <p:cNvSpPr/>
          <p:nvPr/>
        </p:nvSpPr>
        <p:spPr>
          <a:xfrm>
            <a:off x="2090058" y="3787006"/>
            <a:ext cx="8120743" cy="104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 name="Oval 3"/>
          <p:cNvSpPr/>
          <p:nvPr/>
        </p:nvSpPr>
        <p:spPr>
          <a:xfrm>
            <a:off x="2394858" y="3514434"/>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5" name="TextBox 4"/>
          <p:cNvSpPr txBox="1"/>
          <p:nvPr/>
        </p:nvSpPr>
        <p:spPr>
          <a:xfrm>
            <a:off x="1550825" y="2526626"/>
            <a:ext cx="2397712" cy="923330"/>
          </a:xfrm>
          <a:prstGeom prst="rect">
            <a:avLst/>
          </a:prstGeom>
          <a:noFill/>
        </p:spPr>
        <p:txBody>
          <a:bodyPr wrap="square">
            <a:spAutoFit/>
          </a:bodyPr>
          <a:lstStyle/>
          <a:p>
            <a:pPr algn="ctr"/>
            <a:r>
              <a:rPr lang="es-ES_tradnl" b="1" dirty="0">
                <a:solidFill>
                  <a:srgbClr val="0070C0"/>
                </a:solidFill>
              </a:rPr>
              <a:t>Apostolic Era</a:t>
            </a:r>
          </a:p>
          <a:p>
            <a:pPr algn="ctr"/>
            <a:r>
              <a:rPr lang="es-ES_tradnl" b="1" dirty="0">
                <a:solidFill>
                  <a:srgbClr val="0070C0"/>
                </a:solidFill>
              </a:rPr>
              <a:t>30-100</a:t>
            </a:r>
          </a:p>
          <a:p>
            <a:pPr algn="ctr"/>
            <a:r>
              <a:rPr lang="es-ES_tradnl" noProof="1"/>
              <a:t>Apostolic Foundations </a:t>
            </a:r>
          </a:p>
        </p:txBody>
      </p:sp>
      <p:sp>
        <p:nvSpPr>
          <p:cNvPr id="6" name="Oval 5"/>
          <p:cNvSpPr/>
          <p:nvPr/>
        </p:nvSpPr>
        <p:spPr>
          <a:xfrm>
            <a:off x="3677196" y="4113152"/>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7" name="TextBox 6"/>
          <p:cNvSpPr txBox="1"/>
          <p:nvPr/>
        </p:nvSpPr>
        <p:spPr>
          <a:xfrm>
            <a:off x="2675770" y="4355795"/>
            <a:ext cx="2296783" cy="1200329"/>
          </a:xfrm>
          <a:prstGeom prst="rect">
            <a:avLst/>
          </a:prstGeom>
          <a:noFill/>
        </p:spPr>
        <p:txBody>
          <a:bodyPr wrap="none">
            <a:spAutoFit/>
          </a:bodyPr>
          <a:lstStyle/>
          <a:p>
            <a:pPr algn="ctr"/>
            <a:r>
              <a:rPr lang="es-ES_tradnl" b="1" noProof="1">
                <a:solidFill>
                  <a:srgbClr val="0070C0"/>
                </a:solidFill>
              </a:rPr>
              <a:t>Church Fathers </a:t>
            </a:r>
          </a:p>
          <a:p>
            <a:pPr algn="ctr"/>
            <a:r>
              <a:rPr lang="es-ES_tradnl" b="1" noProof="1">
                <a:solidFill>
                  <a:srgbClr val="0070C0"/>
                </a:solidFill>
              </a:rPr>
              <a:t>100-400</a:t>
            </a:r>
          </a:p>
          <a:p>
            <a:pPr algn="ctr"/>
            <a:r>
              <a:rPr lang="es-ES_tradnl" noProof="1"/>
              <a:t>Gradual Development </a:t>
            </a:r>
          </a:p>
          <a:p>
            <a:pPr algn="ctr"/>
            <a:r>
              <a:rPr lang="es-ES_tradnl" noProof="1"/>
              <a:t>and diviation </a:t>
            </a:r>
          </a:p>
        </p:txBody>
      </p:sp>
      <p:sp>
        <p:nvSpPr>
          <p:cNvPr id="9" name="TextBox 8"/>
          <p:cNvSpPr txBox="1"/>
          <p:nvPr/>
        </p:nvSpPr>
        <p:spPr>
          <a:xfrm>
            <a:off x="4133665" y="2585339"/>
            <a:ext cx="2939331" cy="923330"/>
          </a:xfrm>
          <a:prstGeom prst="rect">
            <a:avLst/>
          </a:prstGeom>
          <a:noFill/>
        </p:spPr>
        <p:txBody>
          <a:bodyPr wrap="none">
            <a:spAutoFit/>
          </a:bodyPr>
          <a:lstStyle/>
          <a:p>
            <a:pPr algn="ctr"/>
            <a:r>
              <a:rPr lang="es-ES_tradnl" b="1" noProof="1">
                <a:solidFill>
                  <a:srgbClr val="0070C0"/>
                </a:solidFill>
              </a:rPr>
              <a:t>Era Medieval</a:t>
            </a:r>
          </a:p>
          <a:p>
            <a:pPr algn="ctr"/>
            <a:r>
              <a:rPr lang="es-ES_tradnl" b="1" noProof="1">
                <a:solidFill>
                  <a:srgbClr val="0070C0"/>
                </a:solidFill>
              </a:rPr>
              <a:t>400-1500</a:t>
            </a:r>
          </a:p>
          <a:p>
            <a:pPr algn="ctr"/>
            <a:r>
              <a:rPr lang="es-ES_tradnl" noProof="1"/>
              <a:t>Darkening of Apostolic Truths</a:t>
            </a:r>
          </a:p>
        </p:txBody>
      </p:sp>
      <p:sp>
        <p:nvSpPr>
          <p:cNvPr id="10" name="Oval 9"/>
          <p:cNvSpPr/>
          <p:nvPr/>
        </p:nvSpPr>
        <p:spPr>
          <a:xfrm>
            <a:off x="7455105" y="4192666"/>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11" name="TextBox 10"/>
          <p:cNvSpPr txBox="1"/>
          <p:nvPr/>
        </p:nvSpPr>
        <p:spPr>
          <a:xfrm>
            <a:off x="6463163" y="4348909"/>
            <a:ext cx="2126416" cy="2031325"/>
          </a:xfrm>
          <a:prstGeom prst="rect">
            <a:avLst/>
          </a:prstGeom>
          <a:noFill/>
        </p:spPr>
        <p:txBody>
          <a:bodyPr wrap="none">
            <a:spAutoFit/>
          </a:bodyPr>
          <a:lstStyle/>
          <a:p>
            <a:pPr algn="ctr"/>
            <a:r>
              <a:rPr lang="es-ES_tradnl" b="1" noProof="1">
                <a:solidFill>
                  <a:srgbClr val="0070C0"/>
                </a:solidFill>
              </a:rPr>
              <a:t>Partial Reformation</a:t>
            </a:r>
          </a:p>
          <a:p>
            <a:pPr algn="ctr"/>
            <a:r>
              <a:rPr lang="es-ES_tradnl" b="1" noProof="1">
                <a:solidFill>
                  <a:srgbClr val="0070C0"/>
                </a:solidFill>
              </a:rPr>
              <a:t>1517-1700</a:t>
            </a:r>
          </a:p>
          <a:p>
            <a:pPr algn="ctr"/>
            <a:r>
              <a:rPr lang="es-ES_tradnl" noProof="1"/>
              <a:t>Partial Recovery</a:t>
            </a:r>
          </a:p>
          <a:p>
            <a:pPr algn="ctr"/>
            <a:r>
              <a:rPr lang="es-ES_tradnl" b="1" noProof="1">
                <a:solidFill>
                  <a:srgbClr val="0070C0"/>
                </a:solidFill>
              </a:rPr>
              <a:t>Revivals</a:t>
            </a:r>
          </a:p>
          <a:p>
            <a:pPr algn="ctr"/>
            <a:r>
              <a:rPr lang="es-ES_tradnl" b="1" noProof="1">
                <a:solidFill>
                  <a:srgbClr val="0070C0"/>
                </a:solidFill>
              </a:rPr>
              <a:t>1700-1900</a:t>
            </a:r>
          </a:p>
          <a:p>
            <a:pPr algn="ctr"/>
            <a:r>
              <a:rPr lang="es-ES_tradnl" noProof="1"/>
              <a:t>Partial Recovery</a:t>
            </a:r>
          </a:p>
          <a:p>
            <a:pPr algn="ctr"/>
            <a:endParaRPr lang="es-ES_tradnl" noProof="1"/>
          </a:p>
        </p:txBody>
      </p:sp>
      <p:sp>
        <p:nvSpPr>
          <p:cNvPr id="12" name="Oval 11"/>
          <p:cNvSpPr/>
          <p:nvPr/>
        </p:nvSpPr>
        <p:spPr>
          <a:xfrm>
            <a:off x="9069978" y="3514434"/>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13" name="TextBox 12"/>
          <p:cNvSpPr txBox="1"/>
          <p:nvPr/>
        </p:nvSpPr>
        <p:spPr>
          <a:xfrm>
            <a:off x="7885806" y="2245889"/>
            <a:ext cx="2422778" cy="1754326"/>
          </a:xfrm>
          <a:prstGeom prst="rect">
            <a:avLst/>
          </a:prstGeom>
          <a:noFill/>
        </p:spPr>
        <p:txBody>
          <a:bodyPr wrap="none">
            <a:spAutoFit/>
          </a:bodyPr>
          <a:lstStyle/>
          <a:p>
            <a:pPr algn="ctr"/>
            <a:r>
              <a:rPr lang="es-ES_tradnl" b="1" noProof="1">
                <a:solidFill>
                  <a:srgbClr val="0070C0"/>
                </a:solidFill>
              </a:rPr>
              <a:t>Apostolic Restauration</a:t>
            </a:r>
          </a:p>
          <a:p>
            <a:pPr algn="ctr"/>
            <a:r>
              <a:rPr lang="es-ES_tradnl" b="1" noProof="1">
                <a:solidFill>
                  <a:srgbClr val="0070C0"/>
                </a:solidFill>
              </a:rPr>
              <a:t>1901-Presente</a:t>
            </a:r>
          </a:p>
          <a:p>
            <a:pPr algn="ctr"/>
            <a:r>
              <a:rPr lang="es-ES_tradnl" noProof="1"/>
              <a:t>Restoration of Doctrine </a:t>
            </a:r>
          </a:p>
          <a:p>
            <a:pPr algn="ctr"/>
            <a:r>
              <a:rPr lang="es-ES_tradnl" noProof="1"/>
              <a:t>and Practice </a:t>
            </a:r>
          </a:p>
          <a:p>
            <a:pPr algn="ctr"/>
            <a:endParaRPr lang="es-ES_tradnl" noProof="1"/>
          </a:p>
          <a:p>
            <a:pPr algn="ctr"/>
            <a:endParaRPr lang="es-ES_tradnl" noProof="1"/>
          </a:p>
        </p:txBody>
      </p:sp>
      <p:sp>
        <p:nvSpPr>
          <p:cNvPr id="14" name="TextBox 13"/>
          <p:cNvSpPr txBox="1"/>
          <p:nvPr/>
        </p:nvSpPr>
        <p:spPr>
          <a:xfrm>
            <a:off x="2496251" y="6389560"/>
            <a:ext cx="915635" cy="369332"/>
          </a:xfrm>
          <a:prstGeom prst="rect">
            <a:avLst/>
          </a:prstGeom>
          <a:noFill/>
        </p:spPr>
        <p:txBody>
          <a:bodyPr wrap="none">
            <a:spAutoFit/>
          </a:bodyPr>
          <a:lstStyle/>
          <a:p>
            <a:r>
              <a:rPr dirty="0"/>
              <a:t>→ → →</a:t>
            </a:r>
          </a:p>
        </p:txBody>
      </p:sp>
      <p:sp>
        <p:nvSpPr>
          <p:cNvPr id="15" name="Rectangle 14">
            <a:extLst>
              <a:ext uri="{FF2B5EF4-FFF2-40B4-BE49-F238E27FC236}">
                <a16:creationId xmlns:a16="http://schemas.microsoft.com/office/drawing/2014/main" id="{FE8E15E8-6F35-7552-1680-CD1F077A390C}"/>
              </a:ext>
            </a:extLst>
          </p:cNvPr>
          <p:cNvSpPr/>
          <p:nvPr/>
        </p:nvSpPr>
        <p:spPr>
          <a:xfrm>
            <a:off x="2090057" y="3962863"/>
            <a:ext cx="8120743" cy="104524"/>
          </a:xfrm>
          <a:prstGeom prst="rect">
            <a:avLst/>
          </a:prstGeom>
          <a:gradFill>
            <a:gsLst>
              <a:gs pos="91000">
                <a:srgbClr val="C8C18C"/>
              </a:gs>
              <a:gs pos="0">
                <a:srgbClr val="FFC000"/>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solidFill>
                <a:srgbClr val="FFC000"/>
              </a:solidFill>
            </a:endParaRPr>
          </a:p>
        </p:txBody>
      </p:sp>
      <p:cxnSp>
        <p:nvCxnSpPr>
          <p:cNvPr id="22" name="Straight Connector 21">
            <a:extLst>
              <a:ext uri="{FF2B5EF4-FFF2-40B4-BE49-F238E27FC236}">
                <a16:creationId xmlns:a16="http://schemas.microsoft.com/office/drawing/2014/main" id="{4518FF1C-0866-E69F-8F1A-8912D20CB875}"/>
              </a:ext>
            </a:extLst>
          </p:cNvPr>
          <p:cNvCxnSpPr>
            <a:cxnSpLocks/>
            <a:stCxn id="43" idx="5"/>
            <a:endCxn id="61" idx="5"/>
          </p:cNvCxnSpPr>
          <p:nvPr/>
        </p:nvCxnSpPr>
        <p:spPr>
          <a:xfrm>
            <a:off x="3283360" y="4967926"/>
            <a:ext cx="1663901" cy="1476974"/>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56AC65-0CA7-4AB6-01C2-C2BEF489472C}"/>
              </a:ext>
            </a:extLst>
          </p:cNvPr>
          <p:cNvCxnSpPr>
            <a:cxnSpLocks/>
            <a:stCxn id="43" idx="1"/>
            <a:endCxn id="41" idx="2"/>
          </p:cNvCxnSpPr>
          <p:nvPr/>
        </p:nvCxnSpPr>
        <p:spPr>
          <a:xfrm flipH="1" flipV="1">
            <a:off x="2396077" y="4035273"/>
            <a:ext cx="730274" cy="768301"/>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F26458-C02D-A176-C191-E4FC0BDF395E}"/>
              </a:ext>
            </a:extLst>
          </p:cNvPr>
          <p:cNvCxnSpPr>
            <a:cxnSpLocks/>
            <a:stCxn id="44" idx="7"/>
            <a:endCxn id="42" idx="3"/>
          </p:cNvCxnSpPr>
          <p:nvPr/>
        </p:nvCxnSpPr>
        <p:spPr>
          <a:xfrm flipV="1">
            <a:off x="7474293" y="4878588"/>
            <a:ext cx="713460" cy="144338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A148BB-5EB1-4EB0-29C0-4E38D66F368E}"/>
              </a:ext>
            </a:extLst>
          </p:cNvPr>
          <p:cNvCxnSpPr>
            <a:cxnSpLocks/>
            <a:stCxn id="53" idx="2"/>
            <a:endCxn id="42" idx="7"/>
          </p:cNvCxnSpPr>
          <p:nvPr/>
        </p:nvCxnSpPr>
        <p:spPr>
          <a:xfrm flipH="1">
            <a:off x="8344761" y="4015126"/>
            <a:ext cx="689584" cy="69910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91B5261-74AB-EE3A-2155-54659D3A7B78}"/>
              </a:ext>
            </a:extLst>
          </p:cNvPr>
          <p:cNvSpPr/>
          <p:nvPr/>
        </p:nvSpPr>
        <p:spPr>
          <a:xfrm>
            <a:off x="5477122" y="3526394"/>
            <a:ext cx="222044" cy="2324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1" name="Oval 40">
            <a:extLst>
              <a:ext uri="{FF2B5EF4-FFF2-40B4-BE49-F238E27FC236}">
                <a16:creationId xmlns:a16="http://schemas.microsoft.com/office/drawing/2014/main" id="{AFEEA15E-E8D9-7F10-CA16-DEABE3DF916B}"/>
              </a:ext>
            </a:extLst>
          </p:cNvPr>
          <p:cNvSpPr/>
          <p:nvPr/>
        </p:nvSpPr>
        <p:spPr>
          <a:xfrm>
            <a:off x="2396077" y="3919057"/>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2" name="Oval 41">
            <a:extLst>
              <a:ext uri="{FF2B5EF4-FFF2-40B4-BE49-F238E27FC236}">
                <a16:creationId xmlns:a16="http://schemas.microsoft.com/office/drawing/2014/main" id="{CAB4EDFC-4FA8-A6F2-22AF-42AE9BF4E5E5}"/>
              </a:ext>
            </a:extLst>
          </p:cNvPr>
          <p:cNvSpPr/>
          <p:nvPr/>
        </p:nvSpPr>
        <p:spPr>
          <a:xfrm>
            <a:off x="8155235" y="4680196"/>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3" name="Oval 42">
            <a:extLst>
              <a:ext uri="{FF2B5EF4-FFF2-40B4-BE49-F238E27FC236}">
                <a16:creationId xmlns:a16="http://schemas.microsoft.com/office/drawing/2014/main" id="{50F5FD6F-5A49-8356-29E8-A1CB2F1CC297}"/>
              </a:ext>
            </a:extLst>
          </p:cNvPr>
          <p:cNvSpPr/>
          <p:nvPr/>
        </p:nvSpPr>
        <p:spPr>
          <a:xfrm>
            <a:off x="3093833" y="4769535"/>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44" name="Oval 43">
            <a:extLst>
              <a:ext uri="{FF2B5EF4-FFF2-40B4-BE49-F238E27FC236}">
                <a16:creationId xmlns:a16="http://schemas.microsoft.com/office/drawing/2014/main" id="{C655857B-6AE7-231A-239D-D48F9ECD612D}"/>
              </a:ext>
            </a:extLst>
          </p:cNvPr>
          <p:cNvSpPr/>
          <p:nvPr/>
        </p:nvSpPr>
        <p:spPr>
          <a:xfrm>
            <a:off x="7284767" y="6287934"/>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53" name="Oval 52">
            <a:extLst>
              <a:ext uri="{FF2B5EF4-FFF2-40B4-BE49-F238E27FC236}">
                <a16:creationId xmlns:a16="http://schemas.microsoft.com/office/drawing/2014/main" id="{6BFB7B1D-DCC9-E162-6437-EA37FC47505F}"/>
              </a:ext>
            </a:extLst>
          </p:cNvPr>
          <p:cNvSpPr/>
          <p:nvPr/>
        </p:nvSpPr>
        <p:spPr>
          <a:xfrm>
            <a:off x="9034345" y="3898910"/>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sp>
        <p:nvSpPr>
          <p:cNvPr id="61" name="Oval 60">
            <a:extLst>
              <a:ext uri="{FF2B5EF4-FFF2-40B4-BE49-F238E27FC236}">
                <a16:creationId xmlns:a16="http://schemas.microsoft.com/office/drawing/2014/main" id="{8C03F840-46BB-33FF-98C4-51A5E70EEC00}"/>
              </a:ext>
            </a:extLst>
          </p:cNvPr>
          <p:cNvSpPr/>
          <p:nvPr/>
        </p:nvSpPr>
        <p:spPr>
          <a:xfrm>
            <a:off x="4757734" y="6246509"/>
            <a:ext cx="222044" cy="232431"/>
          </a:xfrm>
          <a:prstGeom prst="ellipse">
            <a:avLst/>
          </a:prstGeom>
          <a:solidFill>
            <a:schemeClr val="accent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noProof="1"/>
          </a:p>
        </p:txBody>
      </p:sp>
      <p:cxnSp>
        <p:nvCxnSpPr>
          <p:cNvPr id="65" name="Straight Connector 64">
            <a:extLst>
              <a:ext uri="{FF2B5EF4-FFF2-40B4-BE49-F238E27FC236}">
                <a16:creationId xmlns:a16="http://schemas.microsoft.com/office/drawing/2014/main" id="{D8F8032A-F3BD-1215-1505-C65B7D8A3EB4}"/>
              </a:ext>
            </a:extLst>
          </p:cNvPr>
          <p:cNvCxnSpPr>
            <a:cxnSpLocks/>
            <a:stCxn id="44" idx="2"/>
          </p:cNvCxnSpPr>
          <p:nvPr/>
        </p:nvCxnSpPr>
        <p:spPr>
          <a:xfrm flipH="1" flipV="1">
            <a:off x="4927789" y="6382387"/>
            <a:ext cx="2356979" cy="21763"/>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1432" y="539055"/>
            <a:ext cx="6766748" cy="457696"/>
          </a:xfrm>
          <a:prstGeom prst="rect">
            <a:avLst/>
          </a:prstGeom>
          <a:noFill/>
          <a:ln/>
        </p:spPr>
        <p:txBody>
          <a:bodyPr wrap="none" lIns="0" tIns="0" rIns="0" bIns="0" rtlCol="0" anchor="t"/>
          <a:lstStyle/>
          <a:p>
            <a:pPr marL="0" indent="0" algn="l">
              <a:lnSpc>
                <a:spcPct val="104000"/>
              </a:lnSpc>
              <a:buNone/>
            </a:pPr>
            <a:r>
              <a:rPr lang="en-US" sz="2850" b="1" dirty="0">
                <a:solidFill>
                  <a:srgbClr val="FFC000"/>
                </a:solidFill>
                <a:latin typeface="Inter Bold" pitchFamily="34" charset="0"/>
                <a:ea typeface="Inter Bold" pitchFamily="34" charset="-122"/>
                <a:cs typeface="Inter Bold" pitchFamily="34" charset="-120"/>
              </a:rPr>
              <a:t>Different Perspectives on Doctrine</a:t>
            </a:r>
            <a:endParaRPr lang="en-US" sz="2850" dirty="0">
              <a:solidFill>
                <a:srgbClr val="FFC000"/>
              </a:solidFill>
            </a:endParaRPr>
          </a:p>
        </p:txBody>
      </p:sp>
      <p:sp>
        <p:nvSpPr>
          <p:cNvPr id="3" name="Text 1"/>
          <p:cNvSpPr/>
          <p:nvPr/>
        </p:nvSpPr>
        <p:spPr>
          <a:xfrm>
            <a:off x="831432" y="1067693"/>
            <a:ext cx="7582504" cy="457696"/>
          </a:xfrm>
          <a:prstGeom prst="rect">
            <a:avLst/>
          </a:prstGeom>
          <a:noFill/>
          <a:ln/>
        </p:spPr>
        <p:txBody>
          <a:bodyPr wrap="none" lIns="0" tIns="0" rIns="0" bIns="0" rtlCol="0" anchor="t"/>
          <a:lstStyle/>
          <a:p>
            <a:pPr marL="0" indent="0" algn="l">
              <a:lnSpc>
                <a:spcPct val="104000"/>
              </a:lnSpc>
              <a:buNone/>
            </a:pPr>
            <a:r>
              <a:rPr lang="en-US" sz="2850" b="1" dirty="0">
                <a:solidFill>
                  <a:srgbClr val="FFC000"/>
                </a:solidFill>
                <a:latin typeface="Inter Bold" pitchFamily="34" charset="0"/>
                <a:ea typeface="Inter Bold" pitchFamily="34" charset="-122"/>
                <a:cs typeface="Inter Bold" pitchFamily="34" charset="-120"/>
              </a:rPr>
              <a:t>1. Conservative / Orthodox Perspective</a:t>
            </a:r>
            <a:endParaRPr lang="en-US" sz="2850" dirty="0">
              <a:solidFill>
                <a:srgbClr val="FFC000"/>
              </a:solidFill>
            </a:endParaRPr>
          </a:p>
        </p:txBody>
      </p:sp>
      <p:sp>
        <p:nvSpPr>
          <p:cNvPr id="4" name="Text 2"/>
          <p:cNvSpPr/>
          <p:nvPr/>
        </p:nvSpPr>
        <p:spPr>
          <a:xfrm>
            <a:off x="1217512" y="1440061"/>
            <a:ext cx="11138415" cy="694629"/>
          </a:xfrm>
          <a:prstGeom prst="rect">
            <a:avLst/>
          </a:prstGeom>
          <a:noFill/>
          <a:ln/>
        </p:spPr>
        <p:txBody>
          <a:bodyPr wrap="none" lIns="0" tIns="0" rIns="0" bIns="0" rtlCol="0" anchor="t"/>
          <a:lstStyle/>
          <a:p>
            <a:pPr algn="l">
              <a:lnSpc>
                <a:spcPct val="131000"/>
              </a:lnSpc>
              <a:buSzPct val="100000"/>
            </a:pPr>
            <a:r>
              <a:rPr lang="en-US" sz="2400" dirty="0">
                <a:solidFill>
                  <a:srgbClr val="FFFFFF"/>
                </a:solidFill>
                <a:ea typeface="Inter" pitchFamily="34" charset="-122"/>
                <a:cs typeface="Inter" pitchFamily="34" charset="-120"/>
              </a:rPr>
              <a:t>a. Doctrine is objective, revealed, and unchanging</a:t>
            </a:r>
            <a:r>
              <a:rPr lang="en-US" sz="2800" dirty="0">
                <a:solidFill>
                  <a:srgbClr val="FFFFFF"/>
                </a:solidFill>
                <a:latin typeface="Inter" pitchFamily="34" charset="0"/>
                <a:ea typeface="Inter" pitchFamily="34" charset="-122"/>
                <a:cs typeface="Inter" pitchFamily="34" charset="-120"/>
              </a:rPr>
              <a:t>.</a:t>
            </a:r>
            <a:endParaRPr lang="en-US" sz="2800" dirty="0"/>
          </a:p>
        </p:txBody>
      </p:sp>
      <p:sp>
        <p:nvSpPr>
          <p:cNvPr id="5" name="Text 3"/>
          <p:cNvSpPr/>
          <p:nvPr/>
        </p:nvSpPr>
        <p:spPr>
          <a:xfrm>
            <a:off x="1217512" y="2059929"/>
            <a:ext cx="6675271" cy="343297"/>
          </a:xfrm>
          <a:prstGeom prst="rect">
            <a:avLst/>
          </a:prstGeom>
          <a:noFill/>
          <a:ln/>
        </p:spPr>
        <p:txBody>
          <a:bodyPr wrap="none" lIns="0" tIns="0" rIns="0" bIns="0" rtlCol="0" anchor="t"/>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b. Biblical truth does not change with culture.</a:t>
            </a:r>
            <a:endParaRPr lang="en-US" sz="2150" dirty="0"/>
          </a:p>
        </p:txBody>
      </p:sp>
      <p:sp>
        <p:nvSpPr>
          <p:cNvPr id="6" name="Text 4"/>
          <p:cNvSpPr/>
          <p:nvPr/>
        </p:nvSpPr>
        <p:spPr>
          <a:xfrm>
            <a:off x="1234649" y="2699057"/>
            <a:ext cx="9925595" cy="343297"/>
          </a:xfrm>
          <a:prstGeom prst="rect">
            <a:avLst/>
          </a:prstGeom>
          <a:noFill/>
          <a:ln/>
        </p:spPr>
        <p:txBody>
          <a:bodyPr wrap="none" lIns="0" tIns="0" rIns="0" bIns="0" rtlCol="0" anchor="t"/>
          <a:lstStyle/>
          <a:p>
            <a:pPr marL="0" indent="0" algn="l">
              <a:lnSpc>
                <a:spcPct val="104000"/>
              </a:lnSpc>
              <a:buNone/>
            </a:pPr>
            <a:r>
              <a:rPr lang="en-US" b="1" dirty="0">
                <a:solidFill>
                  <a:srgbClr val="FFFFFF"/>
                </a:solidFill>
                <a:latin typeface="Inter Bold" pitchFamily="34" charset="0"/>
                <a:ea typeface="Inter Bold" pitchFamily="34" charset="-122"/>
                <a:cs typeface="Inter Bold" pitchFamily="34" charset="-120"/>
              </a:rPr>
              <a:t>R. C. Sproul: "If doctrine does not matter, God does not matter either."</a:t>
            </a:r>
            <a:endParaRPr lang="en-US" dirty="0"/>
          </a:p>
        </p:txBody>
      </p:sp>
      <p:sp>
        <p:nvSpPr>
          <p:cNvPr id="7" name="Text 5"/>
          <p:cNvSpPr/>
          <p:nvPr/>
        </p:nvSpPr>
        <p:spPr>
          <a:xfrm>
            <a:off x="1136224" y="3377405"/>
            <a:ext cx="10528830" cy="686594"/>
          </a:xfrm>
          <a:prstGeom prst="rect">
            <a:avLst/>
          </a:prstGeom>
          <a:noFill/>
          <a:ln/>
        </p:spPr>
        <p:txBody>
          <a:bodyPr wrap="square" lIns="0" tIns="0" rIns="0" bIns="0" rtlCol="0" anchor="t">
            <a:normAutofit/>
          </a:bodyPr>
          <a:lstStyle/>
          <a:p>
            <a:pPr marL="0" indent="0" algn="l">
              <a:lnSpc>
                <a:spcPct val="104000"/>
              </a:lnSpc>
              <a:buNone/>
            </a:pPr>
            <a:r>
              <a:rPr lang="en-US" b="1" dirty="0">
                <a:solidFill>
                  <a:srgbClr val="FFFFFF"/>
                </a:solidFill>
                <a:latin typeface="Inter Bold" pitchFamily="34" charset="0"/>
                <a:ea typeface="Inter Bold" pitchFamily="34" charset="-122"/>
                <a:cs typeface="Inter Bold" pitchFamily="34" charset="-120"/>
              </a:rPr>
              <a:t>Jude 1:3 "Contend earnestly for the faith that was once for all delivered to the saints."</a:t>
            </a:r>
            <a:endParaRPr lang="en-US" dirty="0"/>
          </a:p>
        </p:txBody>
      </p:sp>
      <p:sp>
        <p:nvSpPr>
          <p:cNvPr id="8" name="Text 6"/>
          <p:cNvSpPr/>
          <p:nvPr/>
        </p:nvSpPr>
        <p:spPr>
          <a:xfrm>
            <a:off x="831432" y="3931841"/>
            <a:ext cx="7181869" cy="457696"/>
          </a:xfrm>
          <a:prstGeom prst="rect">
            <a:avLst/>
          </a:prstGeom>
          <a:noFill/>
          <a:ln/>
        </p:spPr>
        <p:txBody>
          <a:bodyPr wrap="none" lIns="0" tIns="0" rIns="0" bIns="0" rtlCol="0" anchor="t"/>
          <a:lstStyle/>
          <a:p>
            <a:pPr marL="0" indent="0" algn="l">
              <a:lnSpc>
                <a:spcPct val="104000"/>
              </a:lnSpc>
              <a:buNone/>
            </a:pPr>
            <a:r>
              <a:rPr lang="en-US" sz="2850" b="1" dirty="0">
                <a:solidFill>
                  <a:srgbClr val="FFC000"/>
                </a:solidFill>
                <a:latin typeface="Inter Bold" pitchFamily="34" charset="0"/>
                <a:ea typeface="Inter Bold" pitchFamily="34" charset="-122"/>
                <a:cs typeface="Inter Bold" pitchFamily="34" charset="-120"/>
              </a:rPr>
              <a:t>2. Neo-Orthodox Perspective (Barth)</a:t>
            </a:r>
            <a:endParaRPr lang="en-US" sz="2850" dirty="0">
              <a:solidFill>
                <a:srgbClr val="FFC000"/>
              </a:solidFill>
            </a:endParaRPr>
          </a:p>
        </p:txBody>
      </p:sp>
      <p:sp>
        <p:nvSpPr>
          <p:cNvPr id="9" name="Text 7"/>
          <p:cNvSpPr/>
          <p:nvPr/>
        </p:nvSpPr>
        <p:spPr>
          <a:xfrm>
            <a:off x="1217512" y="4460478"/>
            <a:ext cx="8031358" cy="343297"/>
          </a:xfrm>
          <a:prstGeom prst="rect">
            <a:avLst/>
          </a:prstGeom>
          <a:noFill/>
          <a:ln/>
        </p:spPr>
        <p:txBody>
          <a:bodyPr wrap="none" lIns="0" tIns="0" rIns="0" bIns="0" rtlCol="0" anchor="t"/>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a. Doctrine arises from an encounter with God in Christ.</a:t>
            </a:r>
            <a:endParaRPr lang="en-US" sz="2150" dirty="0"/>
          </a:p>
        </p:txBody>
      </p:sp>
      <p:sp>
        <p:nvSpPr>
          <p:cNvPr id="10" name="Text 8"/>
          <p:cNvSpPr/>
          <p:nvPr/>
        </p:nvSpPr>
        <p:spPr>
          <a:xfrm>
            <a:off x="1217512" y="4874716"/>
            <a:ext cx="10528830" cy="686594"/>
          </a:xfrm>
          <a:prstGeom prst="rect">
            <a:avLst/>
          </a:prstGeom>
          <a:noFill/>
          <a:ln/>
        </p:spPr>
        <p:txBody>
          <a:bodyPr wrap="square" lIns="0" tIns="0" rIns="0" bIns="0" rtlCol="0" anchor="t">
            <a:normAutofit/>
          </a:bodyPr>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b. The Bible bears witness to the Word of God, but it is not the Word of God itself.</a:t>
            </a:r>
            <a:endParaRPr lang="en-US" sz="2150" dirty="0"/>
          </a:p>
        </p:txBody>
      </p:sp>
      <p:sp>
        <p:nvSpPr>
          <p:cNvPr id="11" name="Text 9"/>
          <p:cNvSpPr/>
          <p:nvPr/>
        </p:nvSpPr>
        <p:spPr>
          <a:xfrm>
            <a:off x="1217512" y="5632252"/>
            <a:ext cx="10528830" cy="686594"/>
          </a:xfrm>
          <a:prstGeom prst="rect">
            <a:avLst/>
          </a:prstGeom>
          <a:noFill/>
          <a:ln/>
        </p:spPr>
        <p:txBody>
          <a:bodyPr wrap="square" lIns="0" tIns="0" rIns="0" bIns="0" rtlCol="0" anchor="t">
            <a:normAutofit/>
          </a:bodyPr>
          <a:lstStyle/>
          <a:p>
            <a:pPr marL="0" indent="0" algn="l">
              <a:lnSpc>
                <a:spcPct val="104000"/>
              </a:lnSpc>
              <a:buNone/>
            </a:pPr>
            <a:r>
              <a:rPr lang="en-US" sz="2150" b="1" dirty="0">
                <a:solidFill>
                  <a:srgbClr val="FFFFFF"/>
                </a:solidFill>
                <a:latin typeface="Inter Bold" pitchFamily="34" charset="0"/>
                <a:ea typeface="Inter Bold" pitchFamily="34" charset="-122"/>
                <a:cs typeface="Inter Bold" pitchFamily="34" charset="-120"/>
              </a:rPr>
              <a:t>c. It gives greater importance to personal experience of revelation than to doctrinal formulations themselves.</a:t>
            </a:r>
            <a:endParaRPr lang="en-US" sz="21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1340809" y="468511"/>
            <a:ext cx="5892454" cy="392708"/>
          </a:xfrm>
          <a:prstGeom prst="rect">
            <a:avLst/>
          </a:prstGeom>
          <a:noFill/>
          <a:ln/>
        </p:spPr>
        <p:txBody>
          <a:bodyPr wrap="none" lIns="0" tIns="0" rIns="0" bIns="0" rtlCol="0" anchor="t"/>
          <a:lstStyle/>
          <a:p>
            <a:pPr marL="0" indent="0" algn="l">
              <a:lnSpc>
                <a:spcPct val="104000"/>
              </a:lnSpc>
              <a:buNone/>
            </a:pPr>
            <a:r>
              <a:rPr lang="en-US" sz="2450" b="1" dirty="0">
                <a:solidFill>
                  <a:srgbClr val="FFC000"/>
                </a:solidFill>
                <a:latin typeface="Inter Bold" pitchFamily="34" charset="0"/>
                <a:ea typeface="Inter Bold" pitchFamily="34" charset="-122"/>
                <a:cs typeface="Inter Bold" pitchFamily="34" charset="-120"/>
              </a:rPr>
              <a:t>Different Perspectives on Doctrine</a:t>
            </a:r>
            <a:endParaRPr lang="en-US" sz="2450" dirty="0">
              <a:solidFill>
                <a:srgbClr val="FFC000"/>
              </a:solidFill>
            </a:endParaRPr>
          </a:p>
        </p:txBody>
      </p:sp>
      <p:sp>
        <p:nvSpPr>
          <p:cNvPr id="3" name="Text 1"/>
          <p:cNvSpPr/>
          <p:nvPr/>
        </p:nvSpPr>
        <p:spPr>
          <a:xfrm>
            <a:off x="1340809" y="1058372"/>
            <a:ext cx="7706624" cy="392708"/>
          </a:xfrm>
          <a:prstGeom prst="rect">
            <a:avLst/>
          </a:prstGeom>
          <a:noFill/>
          <a:ln/>
        </p:spPr>
        <p:txBody>
          <a:bodyPr wrap="none" lIns="0" tIns="0" rIns="0" bIns="0" rtlCol="0" anchor="t"/>
          <a:lstStyle/>
          <a:p>
            <a:pPr marL="0" indent="0" algn="l">
              <a:lnSpc>
                <a:spcPct val="104000"/>
              </a:lnSpc>
              <a:buNone/>
            </a:pPr>
            <a:r>
              <a:rPr lang="en-US" sz="2450" b="1" dirty="0">
                <a:solidFill>
                  <a:srgbClr val="FFC000"/>
                </a:solidFill>
                <a:latin typeface="Inter Bold" pitchFamily="34" charset="0"/>
                <a:ea typeface="Inter Bold" pitchFamily="34" charset="-122"/>
                <a:cs typeface="Inter Bold" pitchFamily="34" charset="-120"/>
              </a:rPr>
              <a:t>3. Postmodern / Emergent Church Perspective</a:t>
            </a:r>
            <a:endParaRPr lang="en-US" sz="2450" dirty="0">
              <a:solidFill>
                <a:srgbClr val="FFC000"/>
              </a:solidFill>
            </a:endParaRPr>
          </a:p>
        </p:txBody>
      </p:sp>
      <p:sp>
        <p:nvSpPr>
          <p:cNvPr id="4" name="Text 2"/>
          <p:cNvSpPr/>
          <p:nvPr/>
        </p:nvSpPr>
        <p:spPr>
          <a:xfrm>
            <a:off x="1586134" y="1503269"/>
            <a:ext cx="9509978" cy="588963"/>
          </a:xfrm>
          <a:prstGeom prst="rect">
            <a:avLst/>
          </a:prstGeom>
          <a:noFill/>
          <a:ln/>
        </p:spPr>
        <p:txBody>
          <a:bodyPr wrap="square" lIns="0" tIns="0" rIns="0" bIns="0" rtlCol="0" anchor="t">
            <a:normAutofit/>
          </a:bodyPr>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a. Doctrine is seen as a story shared by the community, rather than as absolute truth.</a:t>
            </a:r>
            <a:endParaRPr lang="en-US" sz="1400" dirty="0"/>
          </a:p>
        </p:txBody>
      </p:sp>
      <p:sp>
        <p:nvSpPr>
          <p:cNvPr id="5" name="Text 3"/>
          <p:cNvSpPr/>
          <p:nvPr/>
        </p:nvSpPr>
        <p:spPr>
          <a:xfrm>
            <a:off x="1586134" y="1845742"/>
            <a:ext cx="7527637" cy="294481"/>
          </a:xfrm>
          <a:prstGeom prst="rect">
            <a:avLst/>
          </a:prstGeom>
          <a:noFill/>
          <a:ln/>
        </p:spPr>
        <p:txBody>
          <a:bodyPr wrap="none" lIns="0" tIns="0" rIns="0" bIns="0" rtlCol="0" anchor="t"/>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b. Brian McLaren proposes more conversation than dogmas.</a:t>
            </a:r>
            <a:endParaRPr lang="en-US" sz="1400" dirty="0"/>
          </a:p>
        </p:txBody>
      </p:sp>
      <p:sp>
        <p:nvSpPr>
          <p:cNvPr id="6" name="Text 4"/>
          <p:cNvSpPr/>
          <p:nvPr/>
        </p:nvSpPr>
        <p:spPr>
          <a:xfrm>
            <a:off x="1586134" y="2210261"/>
            <a:ext cx="9509978" cy="588963"/>
          </a:xfrm>
          <a:prstGeom prst="rect">
            <a:avLst/>
          </a:prstGeom>
          <a:noFill/>
          <a:ln/>
        </p:spPr>
        <p:txBody>
          <a:bodyPr wrap="square" lIns="0" tIns="0" rIns="0" bIns="0" rtlCol="0" anchor="t">
            <a:normAutofit/>
          </a:bodyPr>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c. The danger: this perspective threatens to erase the boundaries of orthodox doctrine.</a:t>
            </a:r>
            <a:endParaRPr lang="en-US" sz="1400" dirty="0"/>
          </a:p>
        </p:txBody>
      </p:sp>
      <p:sp>
        <p:nvSpPr>
          <p:cNvPr id="7" name="Text 5"/>
          <p:cNvSpPr/>
          <p:nvPr/>
        </p:nvSpPr>
        <p:spPr>
          <a:xfrm>
            <a:off x="1340809" y="2942673"/>
            <a:ext cx="6242588" cy="392708"/>
          </a:xfrm>
          <a:prstGeom prst="rect">
            <a:avLst/>
          </a:prstGeom>
          <a:noFill/>
          <a:ln/>
        </p:spPr>
        <p:txBody>
          <a:bodyPr wrap="none" lIns="0" tIns="0" rIns="0" bIns="0" rtlCol="0" anchor="t"/>
          <a:lstStyle/>
          <a:p>
            <a:pPr marL="0" indent="0" algn="l">
              <a:lnSpc>
                <a:spcPct val="104000"/>
              </a:lnSpc>
              <a:buNone/>
            </a:pPr>
            <a:r>
              <a:rPr lang="en-US" sz="2450" b="1" dirty="0">
                <a:solidFill>
                  <a:srgbClr val="FFC000"/>
                </a:solidFill>
                <a:latin typeface="Inter Bold" pitchFamily="34" charset="0"/>
                <a:ea typeface="Inter Bold" pitchFamily="34" charset="-122"/>
                <a:cs typeface="Inter Bold" pitchFamily="34" charset="-120"/>
              </a:rPr>
              <a:t>4. Apostolic Pentecostal Perspective</a:t>
            </a:r>
            <a:endParaRPr lang="en-US" sz="2450" dirty="0">
              <a:solidFill>
                <a:srgbClr val="FFC000"/>
              </a:solidFill>
            </a:endParaRPr>
          </a:p>
        </p:txBody>
      </p:sp>
      <p:sp>
        <p:nvSpPr>
          <p:cNvPr id="8" name="Text 6"/>
          <p:cNvSpPr/>
          <p:nvPr/>
        </p:nvSpPr>
        <p:spPr>
          <a:xfrm>
            <a:off x="1641891" y="3387570"/>
            <a:ext cx="9124523" cy="294481"/>
          </a:xfrm>
          <a:prstGeom prst="rect">
            <a:avLst/>
          </a:prstGeom>
          <a:noFill/>
          <a:ln/>
        </p:spPr>
        <p:txBody>
          <a:bodyPr wrap="none" lIns="0" tIns="0" rIns="0" bIns="0" rtlCol="0" anchor="t"/>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a. Doctrine is revealed by God, written, preserved, permanent, and saving.</a:t>
            </a:r>
            <a:endParaRPr lang="en-US" sz="1400" dirty="0"/>
          </a:p>
        </p:txBody>
      </p:sp>
      <p:sp>
        <p:nvSpPr>
          <p:cNvPr id="9" name="Text 7"/>
          <p:cNvSpPr/>
          <p:nvPr/>
        </p:nvSpPr>
        <p:spPr>
          <a:xfrm>
            <a:off x="1641891" y="3734240"/>
            <a:ext cx="8748692" cy="294481"/>
          </a:xfrm>
          <a:prstGeom prst="rect">
            <a:avLst/>
          </a:prstGeom>
          <a:noFill/>
          <a:ln/>
        </p:spPr>
        <p:txBody>
          <a:bodyPr wrap="none" lIns="0" tIns="0" rIns="0" bIns="0" rtlCol="0" anchor="t"/>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b. The Scriptures and the Holy Spirit work together in perfect harmony.</a:t>
            </a:r>
            <a:endParaRPr lang="en-US" sz="1400" dirty="0"/>
          </a:p>
        </p:txBody>
      </p:sp>
      <p:sp>
        <p:nvSpPr>
          <p:cNvPr id="10" name="Text 8"/>
          <p:cNvSpPr/>
          <p:nvPr/>
        </p:nvSpPr>
        <p:spPr>
          <a:xfrm>
            <a:off x="1255843" y="4379942"/>
            <a:ext cx="10192864" cy="588963"/>
          </a:xfrm>
          <a:prstGeom prst="rect">
            <a:avLst/>
          </a:prstGeom>
          <a:noFill/>
          <a:ln/>
        </p:spPr>
        <p:txBody>
          <a:bodyPr wrap="square" lIns="0" tIns="0" rIns="0" bIns="0" rtlCol="0" anchor="t">
            <a:normAutofit/>
          </a:bodyPr>
          <a:lstStyle/>
          <a:p>
            <a:pPr marL="0" indent="0" algn="l">
              <a:lnSpc>
                <a:spcPct val="104000"/>
              </a:lnSpc>
              <a:buNone/>
            </a:pPr>
            <a:r>
              <a:rPr lang="en-US" b="1" dirty="0">
                <a:solidFill>
                  <a:srgbClr val="FFFFFF"/>
                </a:solidFill>
                <a:ea typeface="Inter Bold" pitchFamily="34" charset="-122"/>
                <a:cs typeface="Inter Bold" pitchFamily="34" charset="-120"/>
              </a:rPr>
              <a:t>John 16:13 "But when He, the Spirit of truth, comes, He will guide you into all truth."</a:t>
            </a:r>
            <a:endParaRPr lang="en-US" b="1" dirty="0"/>
          </a:p>
        </p:txBody>
      </p:sp>
      <p:sp>
        <p:nvSpPr>
          <p:cNvPr id="11" name="Text 9"/>
          <p:cNvSpPr/>
          <p:nvPr/>
        </p:nvSpPr>
        <p:spPr>
          <a:xfrm>
            <a:off x="1340809" y="5112354"/>
            <a:ext cx="3751962" cy="392708"/>
          </a:xfrm>
          <a:prstGeom prst="rect">
            <a:avLst/>
          </a:prstGeom>
          <a:noFill/>
          <a:ln/>
        </p:spPr>
        <p:txBody>
          <a:bodyPr wrap="none" lIns="0" tIns="0" rIns="0" bIns="0" rtlCol="0" anchor="t"/>
          <a:lstStyle/>
          <a:p>
            <a:pPr marL="0" indent="0" algn="l">
              <a:lnSpc>
                <a:spcPct val="104000"/>
              </a:lnSpc>
              <a:buNone/>
            </a:pPr>
            <a:r>
              <a:rPr lang="en-US" sz="2450" b="1" dirty="0">
                <a:solidFill>
                  <a:srgbClr val="FFC000"/>
                </a:solidFill>
                <a:latin typeface="Inter Bold" pitchFamily="34" charset="0"/>
                <a:ea typeface="Inter Bold" pitchFamily="34" charset="-122"/>
                <a:cs typeface="Inter Bold" pitchFamily="34" charset="-120"/>
              </a:rPr>
              <a:t>Apostolic Statement</a:t>
            </a:r>
            <a:endParaRPr lang="en-US" sz="2450" dirty="0">
              <a:solidFill>
                <a:srgbClr val="FFC000"/>
              </a:solidFill>
            </a:endParaRPr>
          </a:p>
        </p:txBody>
      </p:sp>
      <p:sp>
        <p:nvSpPr>
          <p:cNvPr id="12" name="Text 10"/>
          <p:cNvSpPr/>
          <p:nvPr/>
        </p:nvSpPr>
        <p:spPr>
          <a:xfrm>
            <a:off x="1597286" y="5557251"/>
            <a:ext cx="9509978" cy="1177925"/>
          </a:xfrm>
          <a:prstGeom prst="rect">
            <a:avLst/>
          </a:prstGeom>
          <a:noFill/>
          <a:ln/>
        </p:spPr>
        <p:txBody>
          <a:bodyPr wrap="square" lIns="0" tIns="0" rIns="0" bIns="0" rtlCol="0" anchor="t">
            <a:normAutofit/>
          </a:bodyPr>
          <a:lstStyle/>
          <a:p>
            <a:pPr marL="0" indent="0" algn="l">
              <a:lnSpc>
                <a:spcPct val="104000"/>
              </a:lnSpc>
              <a:buNone/>
            </a:pPr>
            <a:r>
              <a:rPr lang="en-US" sz="1400" b="1" dirty="0">
                <a:solidFill>
                  <a:srgbClr val="FFFFFF"/>
                </a:solidFill>
                <a:latin typeface="Inter Bold" pitchFamily="34" charset="0"/>
                <a:ea typeface="Inter Bold" pitchFamily="34" charset="-122"/>
                <a:cs typeface="Inter Bold" pitchFamily="34" charset="-120"/>
              </a:rPr>
              <a:t>Doctrine is not a human construction nor a mere community interpretation. It is the truth revealed by God, preserved in the Scriptures, and illuminated by the Holy Spirit to lead the Church into all truth and all salvation. (Acts 2:42; John 16:13; Jude 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2140594" y="1886395"/>
            <a:ext cx="2312135" cy="570535"/>
          </a:xfrm>
          <a:prstGeom prst="rect">
            <a:avLst/>
          </a:prstGeom>
          <a:noFill/>
          <a:ln/>
        </p:spPr>
        <p:txBody>
          <a:bodyPr wrap="square" lIns="0" tIns="0" rIns="0" bIns="0" rtlCol="0" anchor="t">
            <a:normAutofit/>
          </a:bodyPr>
          <a:lstStyle/>
          <a:p>
            <a:pPr>
              <a:lnSpc>
                <a:spcPct val="117000"/>
              </a:lnSpc>
              <a:spcAft>
                <a:spcPts val="900"/>
              </a:spcAft>
            </a:pPr>
            <a:r>
              <a:rPr lang="en-US" sz="1400" b="1" dirty="0">
                <a:solidFill>
                  <a:srgbClr val="FFC000"/>
                </a:solidFill>
                <a:latin typeface="Inter" pitchFamily="34" charset="0"/>
                <a:ea typeface="Inter" pitchFamily="34" charset="-122"/>
                <a:cs typeface="Inter" pitchFamily="34" charset="-120"/>
              </a:rPr>
              <a:t>The Moral Law and the Nature of God</a:t>
            </a:r>
            <a:endParaRPr lang="en-US" sz="1400" dirty="0">
              <a:solidFill>
                <a:srgbClr val="FFC000"/>
              </a:solidFill>
            </a:endParaRPr>
          </a:p>
        </p:txBody>
      </p:sp>
      <p:sp>
        <p:nvSpPr>
          <p:cNvPr id="6" name="Text 3"/>
          <p:cNvSpPr/>
          <p:nvPr/>
        </p:nvSpPr>
        <p:spPr>
          <a:xfrm>
            <a:off x="2140594" y="2531343"/>
            <a:ext cx="2312136" cy="3047822"/>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400" dirty="0">
                <a:solidFill>
                  <a:srgbClr val="FFFFFF"/>
                </a:solidFill>
                <a:latin typeface="Inter" pitchFamily="34" charset="0"/>
                <a:ea typeface="Inter" pitchFamily="34" charset="-122"/>
                <a:cs typeface="Inter" pitchFamily="34" charset="-120"/>
              </a:rPr>
              <a:t>We all have within us a sense of what is right and wrong</a:t>
            </a:r>
            <a:endParaRPr lang="en-US" sz="1400" dirty="0"/>
          </a:p>
          <a:p>
            <a:pPr marL="342900" indent="-342900">
              <a:lnSpc>
                <a:spcPct val="117000"/>
              </a:lnSpc>
              <a:buSzPct val="100000"/>
              <a:buChar char="•"/>
            </a:pPr>
            <a:r>
              <a:rPr lang="en-US" sz="1400" dirty="0">
                <a:solidFill>
                  <a:srgbClr val="FFFFFF"/>
                </a:solidFill>
                <a:latin typeface="Inter" pitchFamily="34" charset="0"/>
                <a:ea typeface="Inter" pitchFamily="34" charset="-122"/>
                <a:cs typeface="Inter" pitchFamily="34" charset="-120"/>
              </a:rPr>
              <a:t>That sense points to someone who gave the law: God Himself</a:t>
            </a:r>
            <a:endParaRPr lang="en-US" sz="1400" dirty="0"/>
          </a:p>
          <a:p>
            <a:pPr marL="342900" indent="-342900">
              <a:lnSpc>
                <a:spcPct val="117000"/>
              </a:lnSpc>
              <a:buSzPct val="100000"/>
              <a:buChar char="•"/>
            </a:pPr>
            <a:r>
              <a:rPr lang="en-US" sz="1400" dirty="0">
                <a:solidFill>
                  <a:srgbClr val="FFFFFF"/>
                </a:solidFill>
                <a:latin typeface="Inter" pitchFamily="34" charset="0"/>
                <a:ea typeface="Inter" pitchFamily="34" charset="-122"/>
                <a:cs typeface="Inter" pitchFamily="34" charset="-120"/>
              </a:rPr>
              <a:t>Lewis: </a:t>
            </a:r>
            <a:r>
              <a:rPr lang="en-US" sz="1400" i="1" dirty="0">
                <a:solidFill>
                  <a:srgbClr val="FFFFFF"/>
                </a:solidFill>
                <a:latin typeface="Inter" pitchFamily="34" charset="0"/>
                <a:ea typeface="Inter" pitchFamily="34" charset="-122"/>
                <a:cs typeface="Inter" pitchFamily="34" charset="-120"/>
              </a:rPr>
              <a:t>"If there is a God, He is not a mathematician of the universe but a moral Lawgiver"</a:t>
            </a:r>
            <a:endParaRPr lang="en-US" sz="1400" dirty="0"/>
          </a:p>
        </p:txBody>
      </p:sp>
      <p:sp>
        <p:nvSpPr>
          <p:cNvPr id="8" name="Text 4"/>
          <p:cNvSpPr/>
          <p:nvPr/>
        </p:nvSpPr>
        <p:spPr>
          <a:xfrm>
            <a:off x="4829954" y="1886395"/>
            <a:ext cx="1883866" cy="570535"/>
          </a:xfrm>
          <a:prstGeom prst="rect">
            <a:avLst/>
          </a:prstGeom>
          <a:noFill/>
          <a:ln/>
        </p:spPr>
        <p:txBody>
          <a:bodyPr wrap="square" lIns="0" tIns="0" rIns="0" bIns="0" rtlCol="0" anchor="t">
            <a:normAutofit/>
          </a:bodyPr>
          <a:lstStyle/>
          <a:p>
            <a:pPr>
              <a:lnSpc>
                <a:spcPct val="117000"/>
              </a:lnSpc>
              <a:spcAft>
                <a:spcPts val="900"/>
              </a:spcAft>
            </a:pPr>
            <a:r>
              <a:rPr lang="en-US" sz="1600" b="1" dirty="0">
                <a:solidFill>
                  <a:srgbClr val="FFC000"/>
                </a:solidFill>
                <a:latin typeface="Inter" pitchFamily="34" charset="0"/>
                <a:ea typeface="Inter" pitchFamily="34" charset="-122"/>
                <a:cs typeface="Inter" pitchFamily="34" charset="-120"/>
              </a:rPr>
              <a:t>The Incarnation and the Atonement</a:t>
            </a:r>
            <a:endParaRPr lang="en-US" sz="1600" dirty="0">
              <a:solidFill>
                <a:srgbClr val="FFC000"/>
              </a:solidFill>
            </a:endParaRPr>
          </a:p>
        </p:txBody>
      </p:sp>
      <p:sp>
        <p:nvSpPr>
          <p:cNvPr id="9" name="Text 5"/>
          <p:cNvSpPr/>
          <p:nvPr/>
        </p:nvSpPr>
        <p:spPr>
          <a:xfrm>
            <a:off x="4829954" y="2531343"/>
            <a:ext cx="2312136" cy="3167630"/>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400" dirty="0">
                <a:solidFill>
                  <a:srgbClr val="FFFFFF"/>
                </a:solidFill>
                <a:latin typeface="Inter" pitchFamily="34" charset="0"/>
                <a:ea typeface="Inter" pitchFamily="34" charset="-122"/>
                <a:cs typeface="Inter" pitchFamily="34" charset="-120"/>
              </a:rPr>
              <a:t>Christ became man to save fallen humanity</a:t>
            </a:r>
            <a:endParaRPr lang="en-US" sz="1400" dirty="0"/>
          </a:p>
          <a:p>
            <a:pPr marL="342900" indent="-342900">
              <a:lnSpc>
                <a:spcPct val="117000"/>
              </a:lnSpc>
              <a:buSzPct val="100000"/>
              <a:buChar char="•"/>
            </a:pPr>
            <a:r>
              <a:rPr lang="en-US" sz="1400" dirty="0">
                <a:solidFill>
                  <a:srgbClr val="FFFFFF"/>
                </a:solidFill>
                <a:latin typeface="Inter" pitchFamily="34" charset="0"/>
                <a:ea typeface="Inter" pitchFamily="34" charset="-122"/>
                <a:cs typeface="Inter" pitchFamily="34" charset="-120"/>
              </a:rPr>
              <a:t>His death fulfilled God's justice (</a:t>
            </a:r>
            <a:r>
              <a:rPr lang="en-US" sz="1400" i="1" dirty="0">
                <a:solidFill>
                  <a:srgbClr val="FFFFFF"/>
                </a:solidFill>
                <a:latin typeface="Inter" pitchFamily="34" charset="0"/>
                <a:ea typeface="Inter" pitchFamily="34" charset="-122"/>
                <a:cs typeface="Inter" pitchFamily="34" charset="-120"/>
              </a:rPr>
              <a:t>the satisfaction theory</a:t>
            </a:r>
            <a:r>
              <a:rPr lang="en-US" sz="1400" dirty="0">
                <a:solidFill>
                  <a:srgbClr val="FFFFFF"/>
                </a:solidFill>
                <a:latin typeface="Inter" pitchFamily="34" charset="0"/>
                <a:ea typeface="Inter" pitchFamily="34" charset="-122"/>
                <a:cs typeface="Inter" pitchFamily="34" charset="-120"/>
              </a:rPr>
              <a:t>)</a:t>
            </a:r>
            <a:endParaRPr lang="en-US" sz="1400" dirty="0"/>
          </a:p>
          <a:p>
            <a:pPr marL="342900" indent="-342900">
              <a:lnSpc>
                <a:spcPct val="117000"/>
              </a:lnSpc>
              <a:buSzPct val="100000"/>
              <a:buChar char="•"/>
            </a:pPr>
            <a:r>
              <a:rPr lang="en-US" sz="1400" b="1" dirty="0">
                <a:solidFill>
                  <a:srgbClr val="FFFFFF"/>
                </a:solidFill>
                <a:latin typeface="Inter" pitchFamily="34" charset="0"/>
                <a:ea typeface="Inter" pitchFamily="34" charset="-122"/>
                <a:cs typeface="Inter" pitchFamily="34" charset="-120"/>
              </a:rPr>
              <a:t>Isaiah 53:5</a:t>
            </a:r>
            <a:r>
              <a:rPr lang="en-US" sz="1400" dirty="0">
                <a:solidFill>
                  <a:srgbClr val="FFFFFF"/>
                </a:solidFill>
                <a:latin typeface="Inter" pitchFamily="34" charset="0"/>
                <a:ea typeface="Inter" pitchFamily="34" charset="-122"/>
                <a:cs typeface="Inter" pitchFamily="34" charset="-120"/>
              </a:rPr>
              <a:t> — </a:t>
            </a:r>
            <a:r>
              <a:rPr lang="en-US" sz="1400" i="1" dirty="0">
                <a:solidFill>
                  <a:srgbClr val="FFFFFF"/>
                </a:solidFill>
                <a:latin typeface="Inter" pitchFamily="34" charset="0"/>
                <a:ea typeface="Inter" pitchFamily="34" charset="-122"/>
                <a:cs typeface="Inter" pitchFamily="34" charset="-120"/>
              </a:rPr>
              <a:t>"But he was wounded for our transgressions, he was bruised for our iniquities"</a:t>
            </a:r>
            <a:endParaRPr lang="en-US" sz="1400" dirty="0"/>
          </a:p>
        </p:txBody>
      </p:sp>
      <p:sp>
        <p:nvSpPr>
          <p:cNvPr id="11" name="Text 6"/>
          <p:cNvSpPr/>
          <p:nvPr/>
        </p:nvSpPr>
        <p:spPr>
          <a:xfrm>
            <a:off x="7718098" y="1929707"/>
            <a:ext cx="1883866" cy="527223"/>
          </a:xfrm>
          <a:prstGeom prst="rect">
            <a:avLst/>
          </a:prstGeom>
          <a:noFill/>
          <a:ln/>
        </p:spPr>
        <p:txBody>
          <a:bodyPr wrap="square" lIns="0" tIns="0" rIns="0" bIns="0" rtlCol="0" anchor="t">
            <a:normAutofit lnSpcReduction="10000"/>
          </a:bodyPr>
          <a:lstStyle/>
          <a:p>
            <a:pPr>
              <a:lnSpc>
                <a:spcPct val="117000"/>
              </a:lnSpc>
            </a:pPr>
            <a:r>
              <a:rPr lang="en-US" sz="1600" b="1" dirty="0">
                <a:solidFill>
                  <a:srgbClr val="FFC000"/>
                </a:solidFill>
                <a:latin typeface="Inter" pitchFamily="34" charset="0"/>
                <a:ea typeface="Inter" pitchFamily="34" charset="-122"/>
                <a:cs typeface="Inter" pitchFamily="34" charset="-120"/>
              </a:rPr>
              <a:t>The "Good God" as the Central Point</a:t>
            </a:r>
            <a:endParaRPr lang="en-US" sz="1600" dirty="0">
              <a:solidFill>
                <a:srgbClr val="FFC000"/>
              </a:solidFill>
            </a:endParaRPr>
          </a:p>
        </p:txBody>
      </p:sp>
      <p:sp>
        <p:nvSpPr>
          <p:cNvPr id="12" name="Text 7"/>
          <p:cNvSpPr/>
          <p:nvPr/>
        </p:nvSpPr>
        <p:spPr>
          <a:xfrm>
            <a:off x="7718098" y="2531343"/>
            <a:ext cx="2329735" cy="3167629"/>
          </a:xfrm>
          <a:prstGeom prst="rect">
            <a:avLst/>
          </a:prstGeom>
          <a:noFill/>
          <a:ln/>
        </p:spPr>
        <p:txBody>
          <a:bodyPr wrap="square" lIns="0" tIns="0" rIns="0" bIns="0" rtlCol="0" anchor="t">
            <a:normAutofit/>
          </a:bodyPr>
          <a:lstStyle/>
          <a:p>
            <a:pPr>
              <a:lnSpc>
                <a:spcPct val="117000"/>
              </a:lnSpc>
            </a:pPr>
            <a:r>
              <a:rPr lang="en-US" sz="1400" dirty="0">
                <a:solidFill>
                  <a:srgbClr val="FFFFFF"/>
                </a:solidFill>
                <a:latin typeface="Inter" pitchFamily="34" charset="0"/>
                <a:ea typeface="Inter" pitchFamily="34" charset="-122"/>
                <a:cs typeface="Inter" pitchFamily="34" charset="-120"/>
              </a:rPr>
              <a:t>Lewis taught that the Trinity, salvation, and the Church are important truths. </a:t>
            </a:r>
          </a:p>
          <a:p>
            <a:pPr>
              <a:lnSpc>
                <a:spcPct val="117000"/>
              </a:lnSpc>
            </a:pPr>
            <a:r>
              <a:rPr lang="en-US" sz="1400" b="1" dirty="0">
                <a:solidFill>
                  <a:srgbClr val="FFFFFF"/>
                </a:solidFill>
                <a:latin typeface="Inter Bold" pitchFamily="34" charset="0"/>
                <a:ea typeface="Inter Bold" pitchFamily="34" charset="-122"/>
                <a:cs typeface="Inter Bold" pitchFamily="34" charset="-120"/>
              </a:rPr>
              <a:t>But he also said that the </a:t>
            </a:r>
          </a:p>
          <a:p>
            <a:pPr>
              <a:lnSpc>
                <a:spcPct val="117000"/>
              </a:lnSpc>
            </a:pPr>
            <a:r>
              <a:rPr lang="en-US" sz="1400" b="1" dirty="0">
                <a:solidFill>
                  <a:srgbClr val="FFFFFF"/>
                </a:solidFill>
                <a:latin typeface="Inter Bold" pitchFamily="34" charset="0"/>
                <a:ea typeface="Inter Bold" pitchFamily="34" charset="-122"/>
                <a:cs typeface="Inter Bold" pitchFamily="34" charset="-120"/>
              </a:rPr>
              <a:t>central room has doors: no one can stay there forever. </a:t>
            </a:r>
          </a:p>
          <a:p>
            <a:pPr>
              <a:lnSpc>
                <a:spcPct val="117000"/>
              </a:lnSpc>
            </a:pPr>
            <a:r>
              <a:rPr lang="en-US" sz="1400" dirty="0">
                <a:solidFill>
                  <a:srgbClr val="FF0000"/>
                </a:solidFill>
                <a:latin typeface="Inter" pitchFamily="34" charset="0"/>
                <a:ea typeface="Inter" pitchFamily="34" charset="-122"/>
                <a:cs typeface="Inter" pitchFamily="34" charset="-120"/>
              </a:rPr>
              <a:t>Warning: </a:t>
            </a:r>
            <a:r>
              <a:rPr lang="en-US" sz="1400" dirty="0">
                <a:solidFill>
                  <a:srgbClr val="FFFFFF"/>
                </a:solidFill>
                <a:latin typeface="Inter" pitchFamily="34" charset="0"/>
                <a:ea typeface="Inter" pitchFamily="34" charset="-122"/>
                <a:cs typeface="Inter" pitchFamily="34" charset="-120"/>
              </a:rPr>
              <a:t>Lewis's broad way of thinking should not be used to deny clear biblical truths</a:t>
            </a:r>
            <a:endParaRPr lang="en-US" sz="1400" dirty="0"/>
          </a:p>
        </p:txBody>
      </p:sp>
      <p:sp>
        <p:nvSpPr>
          <p:cNvPr id="13" name="Shape 8"/>
          <p:cNvSpPr/>
          <p:nvPr/>
        </p:nvSpPr>
        <p:spPr>
          <a:xfrm>
            <a:off x="2020193" y="5841551"/>
            <a:ext cx="8151614" cy="903807"/>
          </a:xfrm>
          <a:prstGeom prst="roundRect">
            <a:avLst>
              <a:gd name="adj" fmla="val 7638"/>
            </a:avLst>
          </a:prstGeom>
          <a:solidFill>
            <a:srgbClr val="4B3F02"/>
          </a:solidFill>
          <a:ln/>
        </p:spPr>
        <p:txBody>
          <a:bodyPr/>
          <a:lstStyle/>
          <a:p>
            <a:endParaRPr lang="en-US"/>
          </a:p>
        </p:txBody>
      </p:sp>
      <p:sp>
        <p:nvSpPr>
          <p:cNvPr id="15" name="Text 9"/>
          <p:cNvSpPr/>
          <p:nvPr/>
        </p:nvSpPr>
        <p:spPr>
          <a:xfrm>
            <a:off x="2423145" y="5984127"/>
            <a:ext cx="7624688" cy="655212"/>
          </a:xfrm>
          <a:prstGeom prst="rect">
            <a:avLst/>
          </a:prstGeom>
          <a:noFill/>
          <a:ln/>
        </p:spPr>
        <p:txBody>
          <a:bodyPr wrap="square" lIns="0" tIns="0" rIns="0" bIns="0" rtlCol="0" anchor="t">
            <a:normAutofit/>
          </a:bodyPr>
          <a:lstStyle/>
          <a:p>
            <a:pPr>
              <a:lnSpc>
                <a:spcPct val="133000"/>
              </a:lnSpc>
            </a:pPr>
            <a:r>
              <a:rPr lang="en-US" sz="1100" b="1" dirty="0">
                <a:solidFill>
                  <a:srgbClr val="FFFFFF"/>
                </a:solidFill>
                <a:latin typeface="Inter Bold" pitchFamily="34" charset="0"/>
                <a:ea typeface="Inter Bold" pitchFamily="34" charset="-122"/>
                <a:cs typeface="Inter Bold" pitchFamily="34" charset="-120"/>
              </a:rPr>
              <a:t>Critical Note: Although Lewis provides a useful starting point for uniting different groups, the apostolic perspective says that salvation requires obeying specific biblical instructions (Acts 2:38), beyond the "lowest common denominator" proposed by Lewis</a:t>
            </a:r>
            <a:endParaRPr lang="en-US" sz="1100" dirty="0"/>
          </a:p>
        </p:txBody>
      </p:sp>
      <p:sp>
        <p:nvSpPr>
          <p:cNvPr id="4" name="Text 0">
            <a:extLst>
              <a:ext uri="{FF2B5EF4-FFF2-40B4-BE49-F238E27FC236}">
                <a16:creationId xmlns:a16="http://schemas.microsoft.com/office/drawing/2014/main" id="{FEACE5BE-D60A-1E82-3B05-00D58B7CF7BF}"/>
              </a:ext>
            </a:extLst>
          </p:cNvPr>
          <p:cNvSpPr/>
          <p:nvPr/>
        </p:nvSpPr>
        <p:spPr>
          <a:xfrm>
            <a:off x="1899359" y="790352"/>
            <a:ext cx="6250030" cy="354409"/>
          </a:xfrm>
          <a:prstGeom prst="rect">
            <a:avLst/>
          </a:prstGeom>
          <a:noFill/>
          <a:ln/>
        </p:spPr>
        <p:txBody>
          <a:bodyPr wrap="none" lIns="0" tIns="0" rIns="0" bIns="0" rtlCol="0" anchor="t"/>
          <a:lstStyle/>
          <a:p>
            <a:pPr marL="0" indent="0" algn="l">
              <a:lnSpc>
                <a:spcPct val="104000"/>
              </a:lnSpc>
              <a:buNone/>
            </a:pPr>
            <a:r>
              <a:rPr lang="en-US" sz="2200" b="1" dirty="0">
                <a:solidFill>
                  <a:schemeClr val="bg1"/>
                </a:solidFill>
                <a:latin typeface="Inter Bold" pitchFamily="34" charset="0"/>
                <a:ea typeface="Inter Bold" pitchFamily="34" charset="-122"/>
                <a:cs typeface="Inter Bold" pitchFamily="34" charset="-120"/>
              </a:rPr>
              <a:t>C.S. Lewis and the Essentials of Doctrine</a:t>
            </a:r>
            <a:endParaRPr lang="en-US" sz="2200" dirty="0">
              <a:solidFill>
                <a:schemeClr val="bg1"/>
              </a:solidFill>
            </a:endParaRPr>
          </a:p>
        </p:txBody>
      </p:sp>
      <p:sp>
        <p:nvSpPr>
          <p:cNvPr id="7" name="Text 1">
            <a:extLst>
              <a:ext uri="{FF2B5EF4-FFF2-40B4-BE49-F238E27FC236}">
                <a16:creationId xmlns:a16="http://schemas.microsoft.com/office/drawing/2014/main" id="{5B1035CF-A5EA-0E56-0C06-505D678179AC}"/>
              </a:ext>
            </a:extLst>
          </p:cNvPr>
          <p:cNvSpPr/>
          <p:nvPr/>
        </p:nvSpPr>
        <p:spPr>
          <a:xfrm>
            <a:off x="1899359" y="1187846"/>
            <a:ext cx="10868547" cy="531416"/>
          </a:xfrm>
          <a:prstGeom prst="rect">
            <a:avLst/>
          </a:prstGeom>
          <a:noFill/>
          <a:ln/>
        </p:spPr>
        <p:txBody>
          <a:bodyPr wrap="square" lIns="0" tIns="0" rIns="0" bIns="0" rtlCol="0" anchor="t">
            <a:normAutofit/>
          </a:bodyPr>
          <a:lstStyle/>
          <a:p>
            <a:pPr marL="0" indent="0" algn="l">
              <a:lnSpc>
                <a:spcPct val="104000"/>
              </a:lnSpc>
              <a:buNone/>
            </a:pPr>
            <a:r>
              <a:rPr lang="en-US" sz="1400" b="1" dirty="0">
                <a:solidFill>
                  <a:srgbClr val="FFFFFF"/>
                </a:solidFill>
                <a:ea typeface="Inter Bold" pitchFamily="34" charset="-122"/>
                <a:cs typeface="Inter Bold" pitchFamily="34" charset="-120"/>
              </a:rPr>
              <a:t>In his classic book </a:t>
            </a:r>
            <a:r>
              <a:rPr lang="en-US" sz="1400" b="1" i="1" dirty="0">
                <a:solidFill>
                  <a:srgbClr val="FFFFFF"/>
                </a:solidFill>
                <a:ea typeface="Inter Bold" pitchFamily="34" charset="-122"/>
                <a:cs typeface="Inter Bold" pitchFamily="34" charset="-120"/>
              </a:rPr>
              <a:t>Mere Christianity</a:t>
            </a:r>
            <a:r>
              <a:rPr lang="en-US" sz="1400" b="1" dirty="0">
                <a:solidFill>
                  <a:srgbClr val="FFFFFF"/>
                </a:solidFill>
                <a:ea typeface="Inter Bold" pitchFamily="34" charset="-122"/>
                <a:cs typeface="Inter Bold" pitchFamily="34" charset="-120"/>
              </a:rPr>
              <a:t> (1952), C.S. Lewis presented a simple idea of "basic Christianity" shared by </a:t>
            </a:r>
          </a:p>
          <a:p>
            <a:pPr marL="0" indent="0" algn="l">
              <a:lnSpc>
                <a:spcPct val="104000"/>
              </a:lnSpc>
              <a:buNone/>
            </a:pPr>
            <a:r>
              <a:rPr lang="en-US" sz="1400" b="1" dirty="0">
                <a:solidFill>
                  <a:srgbClr val="FFFFFF"/>
                </a:solidFill>
                <a:ea typeface="Inter Bold" pitchFamily="34" charset="-122"/>
                <a:cs typeface="Inter Bold" pitchFamily="34" charset="-120"/>
              </a:rPr>
              <a:t>many traditions: a central house with several rooms (denominations).</a:t>
            </a:r>
            <a:endParaRPr lang="en-US" sz="1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16262" y="515739"/>
            <a:ext cx="3430998" cy="292795"/>
          </a:xfrm>
          <a:prstGeom prst="rect">
            <a:avLst/>
          </a:prstGeom>
          <a:noFill/>
          <a:ln/>
        </p:spPr>
        <p:txBody>
          <a:bodyPr wrap="none" lIns="0" tIns="0" rIns="0" bIns="0" rtlCol="0" anchor="t"/>
          <a:lstStyle/>
          <a:p>
            <a:pPr marL="0" indent="0" algn="l">
              <a:lnSpc>
                <a:spcPct val="104000"/>
              </a:lnSpc>
              <a:buNone/>
            </a:pPr>
            <a:r>
              <a:rPr lang="en-US" sz="1800" b="1" dirty="0">
                <a:solidFill>
                  <a:srgbClr val="FFFFFF"/>
                </a:solidFill>
                <a:latin typeface="Inter Bold" pitchFamily="34" charset="0"/>
                <a:ea typeface="Inter Bold" pitchFamily="34" charset="-122"/>
                <a:cs typeface="Inter Bold" pitchFamily="34" charset="-120"/>
              </a:rPr>
              <a:t>The House of C. S. Lewis</a:t>
            </a:r>
            <a:endParaRPr lang="en-US" sz="1800" dirty="0"/>
          </a:p>
        </p:txBody>
      </p:sp>
      <p:pic>
        <p:nvPicPr>
          <p:cNvPr id="3" name="Image 0" descr="preencoded.png"/>
          <p:cNvPicPr>
            <a:picLocks noChangeAspect="1"/>
          </p:cNvPicPr>
          <p:nvPr/>
        </p:nvPicPr>
        <p:blipFill>
          <a:blip r:embed="rId3"/>
          <a:stretch>
            <a:fillRect/>
          </a:stretch>
        </p:blipFill>
        <p:spPr>
          <a:xfrm>
            <a:off x="916262" y="953591"/>
            <a:ext cx="10457982" cy="53886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93" y="575296"/>
            <a:ext cx="7161684" cy="368201"/>
          </a:xfrm>
          <a:prstGeom prst="rect">
            <a:avLst/>
          </a:prstGeom>
          <a:noFill/>
          <a:ln/>
        </p:spPr>
        <p:txBody>
          <a:bodyPr wrap="none" lIns="0" tIns="0" rIns="0" bIns="0" rtlCol="0" anchor="t"/>
          <a:lstStyle/>
          <a:p>
            <a:pPr>
              <a:lnSpc>
                <a:spcPct val="104000"/>
              </a:lnSpc>
            </a:pPr>
            <a:r>
              <a:rPr lang="en-US" sz="2300" b="1" dirty="0">
                <a:solidFill>
                  <a:srgbClr val="FFFFFF"/>
                </a:solidFill>
                <a:latin typeface="Inter Bold" pitchFamily="34" charset="0"/>
                <a:ea typeface="Inter Bold" pitchFamily="34" charset="-122"/>
                <a:cs typeface="Inter Bold" pitchFamily="34" charset="-120"/>
              </a:rPr>
              <a:t>Las Doctrinas Esenciales de la Fe Apostólica</a:t>
            </a:r>
            <a:endParaRPr lang="en-US" sz="2300" dirty="0"/>
          </a:p>
        </p:txBody>
      </p:sp>
      <p:sp>
        <p:nvSpPr>
          <p:cNvPr id="3" name="Text 1"/>
          <p:cNvSpPr/>
          <p:nvPr/>
        </p:nvSpPr>
        <p:spPr>
          <a:xfrm>
            <a:off x="2020193" y="1167333"/>
            <a:ext cx="8151614" cy="367754"/>
          </a:xfrm>
          <a:prstGeom prst="rect">
            <a:avLst/>
          </a:prstGeom>
          <a:noFill/>
          <a:ln/>
        </p:spPr>
        <p:txBody>
          <a:bodyPr wrap="square" lIns="0" tIns="0" rIns="0" bIns="0" rtlCol="0" anchor="t">
            <a:normAutofit/>
          </a:bodyPr>
          <a:lstStyle/>
          <a:p>
            <a:pPr>
              <a:lnSpc>
                <a:spcPct val="117000"/>
              </a:lnSpc>
            </a:pPr>
            <a:r>
              <a:rPr lang="en-US" sz="900" dirty="0">
                <a:solidFill>
                  <a:srgbClr val="FFFFFF"/>
                </a:solidFill>
                <a:latin typeface="Inter" pitchFamily="34" charset="0"/>
                <a:ea typeface="Inter" pitchFamily="34" charset="-122"/>
                <a:cs typeface="Inter" pitchFamily="34" charset="-120"/>
              </a:rPr>
              <a:t>Apostolic faith is based on the teaching and way of life left by the apostles in the book of Acts and in the Epistles. Its essential doctrines are:</a:t>
            </a:r>
            <a:endParaRPr lang="en-US" sz="900" dirty="0"/>
          </a:p>
        </p:txBody>
      </p:sp>
      <p:sp>
        <p:nvSpPr>
          <p:cNvPr id="4" name="Shape 2"/>
          <p:cNvSpPr/>
          <p:nvPr/>
        </p:nvSpPr>
        <p:spPr>
          <a:xfrm>
            <a:off x="2020193" y="1660997"/>
            <a:ext cx="4019848" cy="2366367"/>
          </a:xfrm>
          <a:prstGeom prst="roundRect">
            <a:avLst>
              <a:gd name="adj" fmla="val 2092"/>
            </a:avLst>
          </a:prstGeom>
          <a:solidFill>
            <a:srgbClr val="110080"/>
          </a:solidFill>
          <a:ln w="4763">
            <a:solidFill>
              <a:srgbClr val="2A1999"/>
            </a:solidFill>
            <a:prstDash val="solid"/>
          </a:ln>
        </p:spPr>
        <p:txBody>
          <a:bodyPr/>
          <a:lstStyle/>
          <a:p>
            <a:endParaRPr lang="en-US"/>
          </a:p>
        </p:txBody>
      </p:sp>
      <p:sp>
        <p:nvSpPr>
          <p:cNvPr id="5" name="Shape 3"/>
          <p:cNvSpPr/>
          <p:nvPr/>
        </p:nvSpPr>
        <p:spPr>
          <a:xfrm>
            <a:off x="2142754" y="1783557"/>
            <a:ext cx="353467" cy="353467"/>
          </a:xfrm>
          <a:prstGeom prst="roundRect">
            <a:avLst>
              <a:gd name="adj" fmla="val 16166795"/>
            </a:avLst>
          </a:prstGeom>
          <a:solidFill>
            <a:srgbClr val="2B0AFF"/>
          </a:solidFill>
          <a:ln/>
        </p:spPr>
        <p:txBody>
          <a:bodyPr/>
          <a:lstStyle/>
          <a:p>
            <a:endParaRPr lang="en-US"/>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39939" y="1880742"/>
            <a:ext cx="159023" cy="159023"/>
          </a:xfrm>
          <a:prstGeom prst="rect">
            <a:avLst/>
          </a:prstGeom>
        </p:spPr>
      </p:pic>
      <p:sp>
        <p:nvSpPr>
          <p:cNvPr id="7" name="Text 4"/>
          <p:cNvSpPr/>
          <p:nvPr/>
        </p:nvSpPr>
        <p:spPr>
          <a:xfrm>
            <a:off x="2239939" y="2162326"/>
            <a:ext cx="1473026" cy="184175"/>
          </a:xfrm>
          <a:prstGeom prst="rect">
            <a:avLst/>
          </a:prstGeom>
          <a:noFill/>
          <a:ln/>
        </p:spPr>
        <p:txBody>
          <a:bodyPr wrap="none" lIns="0" tIns="0" rIns="0" bIns="0" rtlCol="0" anchor="t"/>
          <a:lstStyle/>
          <a:p>
            <a:pPr>
              <a:lnSpc>
                <a:spcPct val="104000"/>
              </a:lnSpc>
            </a:pPr>
            <a:r>
              <a:rPr lang="en-US" sz="2000" b="1" dirty="0">
                <a:solidFill>
                  <a:srgbClr val="E5E0DF"/>
                </a:solidFill>
                <a:latin typeface="Inter Bold" pitchFamily="34" charset="0"/>
                <a:ea typeface="Inter Bold" pitchFamily="34" charset="-122"/>
                <a:cs typeface="Inter Bold" pitchFamily="34" charset="-120"/>
              </a:rPr>
              <a:t>THE ONENESS OF GOD </a:t>
            </a:r>
            <a:endParaRPr lang="en-US" sz="2000" dirty="0"/>
          </a:p>
        </p:txBody>
      </p:sp>
      <p:sp>
        <p:nvSpPr>
          <p:cNvPr id="8" name="Text 5"/>
          <p:cNvSpPr/>
          <p:nvPr/>
        </p:nvSpPr>
        <p:spPr>
          <a:xfrm>
            <a:off x="2142753" y="2551039"/>
            <a:ext cx="3774728" cy="1404565"/>
          </a:xfrm>
          <a:prstGeom prst="rect">
            <a:avLst/>
          </a:prstGeom>
          <a:noFill/>
          <a:ln/>
        </p:spPr>
        <p:txBody>
          <a:bodyPr wrap="square" lIns="0" tIns="0" rIns="0" bIns="0" rtlCol="0" anchor="t">
            <a:normAutofit/>
          </a:bodyPr>
          <a:lstStyle/>
          <a:p>
            <a:pPr marL="342900" indent="-342900">
              <a:lnSpc>
                <a:spcPct val="117000"/>
              </a:lnSpc>
              <a:buSzPct val="100000"/>
              <a:buChar char="•"/>
            </a:pPr>
            <a:r>
              <a:rPr lang="en-US" sz="900" dirty="0">
                <a:solidFill>
                  <a:srgbClr val="FFFFFF"/>
                </a:solidFill>
                <a:latin typeface="Inter" pitchFamily="34" charset="0"/>
                <a:ea typeface="Inter" pitchFamily="34" charset="-122"/>
                <a:cs typeface="Inter" pitchFamily="34" charset="-120"/>
              </a:rPr>
              <a:t>God is one only, both in person and in essence</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Deuteronomy 6:4</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"Hear, O Israel: The LORD our God, the LORD is one."</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Isaiah 43:10–11</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"Before me there was no God formed... neither shall there be after me. I, even I, am the LORD; and beside me there is no savior."</a:t>
            </a:r>
            <a:endParaRPr lang="en-US" sz="900" dirty="0"/>
          </a:p>
          <a:p>
            <a:pPr marL="342900" indent="-342900">
              <a:lnSpc>
                <a:spcPct val="117000"/>
              </a:lnSpc>
              <a:buSzPct val="100000"/>
              <a:buChar char="•"/>
            </a:pPr>
            <a:r>
              <a:rPr lang="en-US" sz="900" dirty="0">
                <a:solidFill>
                  <a:srgbClr val="FFFFFF"/>
                </a:solidFill>
                <a:latin typeface="Inter" pitchFamily="34" charset="0"/>
                <a:ea typeface="Inter" pitchFamily="34" charset="-122"/>
                <a:cs typeface="Inter" pitchFamily="34" charset="-120"/>
              </a:rPr>
              <a:t>Jesus is the manifestation of God in the Flesh</a:t>
            </a:r>
            <a:endParaRPr lang="en-US" sz="900" dirty="0"/>
          </a:p>
        </p:txBody>
      </p:sp>
      <p:sp>
        <p:nvSpPr>
          <p:cNvPr id="9" name="Shape 6"/>
          <p:cNvSpPr/>
          <p:nvPr/>
        </p:nvSpPr>
        <p:spPr>
          <a:xfrm>
            <a:off x="6151959" y="1660997"/>
            <a:ext cx="4019848" cy="2366367"/>
          </a:xfrm>
          <a:prstGeom prst="roundRect">
            <a:avLst>
              <a:gd name="adj" fmla="val 2092"/>
            </a:avLst>
          </a:prstGeom>
          <a:solidFill>
            <a:srgbClr val="110080"/>
          </a:solidFill>
          <a:ln w="4763">
            <a:solidFill>
              <a:srgbClr val="2A1999"/>
            </a:solidFill>
            <a:prstDash val="solid"/>
          </a:ln>
        </p:spPr>
        <p:txBody>
          <a:bodyPr/>
          <a:lstStyle/>
          <a:p>
            <a:endParaRPr lang="en-US"/>
          </a:p>
        </p:txBody>
      </p:sp>
      <p:sp>
        <p:nvSpPr>
          <p:cNvPr id="10" name="Shape 7"/>
          <p:cNvSpPr/>
          <p:nvPr/>
        </p:nvSpPr>
        <p:spPr>
          <a:xfrm>
            <a:off x="6274520" y="1783557"/>
            <a:ext cx="353467" cy="353467"/>
          </a:xfrm>
          <a:prstGeom prst="roundRect">
            <a:avLst>
              <a:gd name="adj" fmla="val 16166795"/>
            </a:avLst>
          </a:prstGeom>
          <a:solidFill>
            <a:srgbClr val="2B0AFF"/>
          </a:solidFill>
          <a:ln/>
        </p:spPr>
        <p:txBody>
          <a:bodyPr/>
          <a:lstStyle/>
          <a:p>
            <a:endParaRPr lang="en-US"/>
          </a:p>
        </p:txBody>
      </p:sp>
      <p:pic>
        <p:nvPicPr>
          <p:cNvPr id="11"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71705" y="1880742"/>
            <a:ext cx="159023" cy="159023"/>
          </a:xfrm>
          <a:prstGeom prst="rect">
            <a:avLst/>
          </a:prstGeom>
        </p:spPr>
      </p:pic>
      <p:sp>
        <p:nvSpPr>
          <p:cNvPr id="12" name="Text 8"/>
          <p:cNvSpPr/>
          <p:nvPr/>
        </p:nvSpPr>
        <p:spPr>
          <a:xfrm>
            <a:off x="6371705" y="2175384"/>
            <a:ext cx="1748879" cy="184175"/>
          </a:xfrm>
          <a:prstGeom prst="rect">
            <a:avLst/>
          </a:prstGeom>
          <a:noFill/>
          <a:ln/>
        </p:spPr>
        <p:txBody>
          <a:bodyPr wrap="none" lIns="0" tIns="0" rIns="0" bIns="0" rtlCol="0" anchor="t"/>
          <a:lstStyle/>
          <a:p>
            <a:pPr>
              <a:lnSpc>
                <a:spcPct val="104000"/>
              </a:lnSpc>
            </a:pPr>
            <a:r>
              <a:rPr lang="en-US" sz="2000" b="1" dirty="0">
                <a:solidFill>
                  <a:srgbClr val="E5E0DF"/>
                </a:solidFill>
                <a:latin typeface="Inter Bold" pitchFamily="34" charset="0"/>
                <a:ea typeface="Inter Bold" pitchFamily="34" charset="-122"/>
                <a:cs typeface="Inter Bold" pitchFamily="34" charset="-120"/>
              </a:rPr>
              <a:t>THE NAME OF JESUS </a:t>
            </a:r>
            <a:endParaRPr lang="en-US" sz="2000" dirty="0"/>
          </a:p>
        </p:txBody>
      </p:sp>
      <p:sp>
        <p:nvSpPr>
          <p:cNvPr id="13" name="Text 9"/>
          <p:cNvSpPr/>
          <p:nvPr/>
        </p:nvSpPr>
        <p:spPr>
          <a:xfrm>
            <a:off x="6274519" y="2551039"/>
            <a:ext cx="3774728" cy="997669"/>
          </a:xfrm>
          <a:prstGeom prst="rect">
            <a:avLst/>
          </a:prstGeom>
          <a:noFill/>
          <a:ln/>
        </p:spPr>
        <p:txBody>
          <a:bodyPr wrap="square" lIns="0" tIns="0" rIns="0" bIns="0" rtlCol="0" anchor="t">
            <a:normAutofit/>
          </a:bodyPr>
          <a:lstStyle/>
          <a:p>
            <a:pPr marL="342900" indent="-342900">
              <a:lnSpc>
                <a:spcPct val="117000"/>
              </a:lnSpc>
              <a:buSzPct val="100000"/>
              <a:buChar char="•"/>
            </a:pPr>
            <a:r>
              <a:rPr lang="en-US" sz="900" dirty="0">
                <a:solidFill>
                  <a:srgbClr val="FFFFFF"/>
                </a:solidFill>
                <a:latin typeface="Inter" pitchFamily="34" charset="0"/>
                <a:ea typeface="Inter" pitchFamily="34" charset="-122"/>
                <a:cs typeface="Inter" pitchFamily="34" charset="-120"/>
              </a:rPr>
              <a:t>It is the name of God revealed in the New Testament</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Colossians 2:9</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"For in him dwelleth all the fulness of the Godhead bodily."</a:t>
            </a:r>
            <a:endParaRPr lang="en-US" sz="900" i="1"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Acts 4:12</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"And there is salvation in none other: for there is none other name under heaven... whereby we must be saved."</a:t>
            </a:r>
            <a:endParaRPr lang="en-US" sz="900" dirty="0"/>
          </a:p>
        </p:txBody>
      </p:sp>
      <p:sp>
        <p:nvSpPr>
          <p:cNvPr id="14" name="Shape 10"/>
          <p:cNvSpPr/>
          <p:nvPr/>
        </p:nvSpPr>
        <p:spPr>
          <a:xfrm>
            <a:off x="2020193" y="4139282"/>
            <a:ext cx="4019848" cy="2143348"/>
          </a:xfrm>
          <a:prstGeom prst="roundRect">
            <a:avLst>
              <a:gd name="adj" fmla="val 2309"/>
            </a:avLst>
          </a:prstGeom>
          <a:solidFill>
            <a:srgbClr val="110080"/>
          </a:solidFill>
          <a:ln w="4763">
            <a:solidFill>
              <a:srgbClr val="2A1999"/>
            </a:solidFill>
            <a:prstDash val="solid"/>
          </a:ln>
        </p:spPr>
        <p:txBody>
          <a:bodyPr/>
          <a:lstStyle/>
          <a:p>
            <a:endParaRPr lang="en-US"/>
          </a:p>
        </p:txBody>
      </p:sp>
      <p:sp>
        <p:nvSpPr>
          <p:cNvPr id="15" name="Shape 11"/>
          <p:cNvSpPr/>
          <p:nvPr/>
        </p:nvSpPr>
        <p:spPr>
          <a:xfrm>
            <a:off x="2142754" y="4261843"/>
            <a:ext cx="353467" cy="353467"/>
          </a:xfrm>
          <a:prstGeom prst="roundRect">
            <a:avLst>
              <a:gd name="adj" fmla="val 16166795"/>
            </a:avLst>
          </a:prstGeom>
          <a:solidFill>
            <a:srgbClr val="2B0AFF"/>
          </a:solidFill>
          <a:ln/>
        </p:spPr>
        <p:txBody>
          <a:bodyPr/>
          <a:lstStyle/>
          <a:p>
            <a:endParaRPr lang="en-US"/>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39939" y="4359028"/>
            <a:ext cx="159023" cy="159023"/>
          </a:xfrm>
          <a:prstGeom prst="rect">
            <a:avLst/>
          </a:prstGeom>
        </p:spPr>
      </p:pic>
      <p:sp>
        <p:nvSpPr>
          <p:cNvPr id="17" name="Text 12"/>
          <p:cNvSpPr/>
          <p:nvPr/>
        </p:nvSpPr>
        <p:spPr>
          <a:xfrm>
            <a:off x="2142753" y="4581779"/>
            <a:ext cx="1473026" cy="184175"/>
          </a:xfrm>
          <a:prstGeom prst="rect">
            <a:avLst/>
          </a:prstGeom>
          <a:noFill/>
          <a:ln/>
        </p:spPr>
        <p:txBody>
          <a:bodyPr wrap="none" lIns="0" tIns="0" rIns="0" bIns="0" rtlCol="0" anchor="t"/>
          <a:lstStyle/>
          <a:p>
            <a:pPr>
              <a:lnSpc>
                <a:spcPct val="104000"/>
              </a:lnSpc>
            </a:pPr>
            <a:r>
              <a:rPr lang="en-US" sz="2000" b="1" dirty="0">
                <a:solidFill>
                  <a:srgbClr val="E5E0DF"/>
                </a:solidFill>
                <a:latin typeface="Inter Bold" pitchFamily="34" charset="0"/>
              </a:rPr>
              <a:t>BAPTISM IN WATER </a:t>
            </a:r>
            <a:endParaRPr lang="en-US" sz="2000" dirty="0"/>
          </a:p>
        </p:txBody>
      </p:sp>
      <p:sp>
        <p:nvSpPr>
          <p:cNvPr id="18" name="Text 13"/>
          <p:cNvSpPr/>
          <p:nvPr/>
        </p:nvSpPr>
        <p:spPr>
          <a:xfrm>
            <a:off x="2142753" y="5029324"/>
            <a:ext cx="3774728" cy="1181546"/>
          </a:xfrm>
          <a:prstGeom prst="rect">
            <a:avLst/>
          </a:prstGeom>
          <a:noFill/>
          <a:ln/>
        </p:spPr>
        <p:txBody>
          <a:bodyPr wrap="square" lIns="0" tIns="0" rIns="0" bIns="0" rtlCol="0" anchor="t">
            <a:normAutofit/>
          </a:bodyPr>
          <a:lstStyle/>
          <a:p>
            <a:pPr marL="342900" indent="-342900">
              <a:lnSpc>
                <a:spcPct val="117000"/>
              </a:lnSpc>
              <a:buSzPct val="100000"/>
              <a:buChar char="•"/>
            </a:pPr>
            <a:r>
              <a:rPr lang="en-US" sz="900" dirty="0">
                <a:solidFill>
                  <a:srgbClr val="FFFFFF"/>
                </a:solidFill>
                <a:latin typeface="Inter" pitchFamily="34" charset="0"/>
                <a:ea typeface="Inter" pitchFamily="34" charset="-122"/>
                <a:cs typeface="Inter" pitchFamily="34" charset="-120"/>
              </a:rPr>
              <a:t>It is done by immersion in the name of Jesus Christ for the forgiveness of sins</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Acts 2:38</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"Repent, and be baptized every one of you in the name of Jesus Christ for the remission of sins."</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Romans 6:4</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"We were buried with him by baptism into death"</a:t>
            </a:r>
            <a:endParaRPr lang="en-US" sz="900" dirty="0"/>
          </a:p>
          <a:p>
            <a:pPr marL="342900" indent="-342900">
              <a:lnSpc>
                <a:spcPct val="130000"/>
              </a:lnSpc>
              <a:buSzPct val="100000"/>
              <a:buChar char="•"/>
            </a:pPr>
            <a:r>
              <a:rPr lang="en-US" sz="900" i="1" dirty="0">
                <a:solidFill>
                  <a:srgbClr val="E5E0DF"/>
                </a:solidFill>
                <a:latin typeface="Inter" pitchFamily="34" charset="0"/>
                <a:ea typeface="Inter" pitchFamily="34" charset="-122"/>
                <a:cs typeface="Inter" pitchFamily="34" charset="-120"/>
              </a:rPr>
              <a:t>"</a:t>
            </a:r>
            <a:endParaRPr lang="en-US" sz="900" dirty="0"/>
          </a:p>
        </p:txBody>
      </p:sp>
      <p:sp>
        <p:nvSpPr>
          <p:cNvPr id="19" name="Shape 14"/>
          <p:cNvSpPr/>
          <p:nvPr/>
        </p:nvSpPr>
        <p:spPr>
          <a:xfrm>
            <a:off x="6137226" y="4016722"/>
            <a:ext cx="4019848" cy="2143348"/>
          </a:xfrm>
          <a:prstGeom prst="roundRect">
            <a:avLst>
              <a:gd name="adj" fmla="val 2309"/>
            </a:avLst>
          </a:prstGeom>
          <a:solidFill>
            <a:srgbClr val="110080"/>
          </a:solidFill>
          <a:ln w="4763">
            <a:solidFill>
              <a:srgbClr val="2A1999"/>
            </a:solidFill>
            <a:prstDash val="solid"/>
          </a:ln>
        </p:spPr>
        <p:txBody>
          <a:bodyPr/>
          <a:lstStyle/>
          <a:p>
            <a:endParaRPr lang="en-US"/>
          </a:p>
        </p:txBody>
      </p:sp>
      <p:sp>
        <p:nvSpPr>
          <p:cNvPr id="20" name="Shape 15"/>
          <p:cNvSpPr/>
          <p:nvPr/>
        </p:nvSpPr>
        <p:spPr>
          <a:xfrm>
            <a:off x="6274520" y="4261843"/>
            <a:ext cx="353467" cy="353467"/>
          </a:xfrm>
          <a:prstGeom prst="roundRect">
            <a:avLst>
              <a:gd name="adj" fmla="val 16166795"/>
            </a:avLst>
          </a:prstGeom>
          <a:solidFill>
            <a:srgbClr val="2B0AFF"/>
          </a:solidFill>
          <a:ln/>
        </p:spPr>
        <p:txBody>
          <a:bodyPr/>
          <a:lstStyle/>
          <a:p>
            <a:endParaRPr lang="en-US"/>
          </a:p>
        </p:txBody>
      </p:sp>
      <p:pic>
        <p:nvPicPr>
          <p:cNvPr id="21"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71705" y="4359028"/>
            <a:ext cx="159023" cy="159023"/>
          </a:xfrm>
          <a:prstGeom prst="rect">
            <a:avLst/>
          </a:prstGeom>
        </p:spPr>
      </p:pic>
      <p:sp>
        <p:nvSpPr>
          <p:cNvPr id="22" name="Text 16"/>
          <p:cNvSpPr/>
          <p:nvPr/>
        </p:nvSpPr>
        <p:spPr>
          <a:xfrm>
            <a:off x="6274519" y="4627030"/>
            <a:ext cx="2132186" cy="184175"/>
          </a:xfrm>
          <a:prstGeom prst="rect">
            <a:avLst/>
          </a:prstGeom>
          <a:noFill/>
          <a:ln/>
        </p:spPr>
        <p:txBody>
          <a:bodyPr wrap="none" lIns="0" tIns="0" rIns="0" bIns="0" rtlCol="0" anchor="t"/>
          <a:lstStyle/>
          <a:p>
            <a:pPr>
              <a:lnSpc>
                <a:spcPct val="104000"/>
              </a:lnSpc>
            </a:pPr>
            <a:r>
              <a:rPr lang="en-US" sz="2000" b="1" dirty="0">
                <a:solidFill>
                  <a:srgbClr val="E5E0DF"/>
                </a:solidFill>
                <a:latin typeface="Inter Bold" pitchFamily="34" charset="0"/>
                <a:ea typeface="Inter Bold" pitchFamily="34" charset="-122"/>
                <a:cs typeface="Inter Bold" pitchFamily="34" charset="-120"/>
              </a:rPr>
              <a:t>BAPTISM OF THE HOLY GHOST </a:t>
            </a:r>
            <a:endParaRPr lang="en-US" sz="2000" dirty="0"/>
          </a:p>
        </p:txBody>
      </p:sp>
      <p:sp>
        <p:nvSpPr>
          <p:cNvPr id="23" name="Text 17"/>
          <p:cNvSpPr/>
          <p:nvPr/>
        </p:nvSpPr>
        <p:spPr>
          <a:xfrm>
            <a:off x="6274519" y="5029324"/>
            <a:ext cx="3774728" cy="1181546"/>
          </a:xfrm>
          <a:prstGeom prst="rect">
            <a:avLst/>
          </a:prstGeom>
          <a:noFill/>
          <a:ln/>
        </p:spPr>
        <p:txBody>
          <a:bodyPr wrap="square" lIns="0" tIns="0" rIns="0" bIns="0" rtlCol="0" anchor="t">
            <a:normAutofit/>
          </a:bodyPr>
          <a:lstStyle/>
          <a:p>
            <a:pPr marL="342900" indent="-342900">
              <a:lnSpc>
                <a:spcPct val="117000"/>
              </a:lnSpc>
              <a:buSzPct val="100000"/>
              <a:buChar char="•"/>
            </a:pPr>
            <a:r>
              <a:rPr lang="en-US" sz="900" dirty="0">
                <a:solidFill>
                  <a:srgbClr val="FFFFFF"/>
                </a:solidFill>
                <a:latin typeface="Inter" pitchFamily="34" charset="0"/>
                <a:ea typeface="Inter" pitchFamily="34" charset="-122"/>
                <a:cs typeface="Inter" pitchFamily="34" charset="-120"/>
              </a:rPr>
              <a:t>It is recognized by the initial sign of speaking in other tongues</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Acts 2:4</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"And they were all filled with the Holy Ghost, and began to speak with other tongues, as the Spirit gave them utterance."</a:t>
            </a:r>
            <a:endParaRPr lang="en-US" sz="900" dirty="0"/>
          </a:p>
          <a:p>
            <a:pPr marL="342900" indent="-342900">
              <a:lnSpc>
                <a:spcPct val="117000"/>
              </a:lnSpc>
              <a:buSzPct val="100000"/>
              <a:buChar char="•"/>
            </a:pPr>
            <a:r>
              <a:rPr lang="en-US" sz="900" b="1" dirty="0">
                <a:solidFill>
                  <a:srgbClr val="FFFFFF"/>
                </a:solidFill>
                <a:latin typeface="Inter" pitchFamily="34" charset="0"/>
                <a:ea typeface="Inter" pitchFamily="34" charset="-122"/>
                <a:cs typeface="Inter" pitchFamily="34" charset="-120"/>
              </a:rPr>
              <a:t>John 3:5</a:t>
            </a:r>
            <a:r>
              <a:rPr lang="en-US" sz="900" dirty="0">
                <a:solidFill>
                  <a:srgbClr val="FFFFFF"/>
                </a:solidFill>
                <a:latin typeface="Inter" pitchFamily="34" charset="0"/>
                <a:ea typeface="Inter" pitchFamily="34" charset="-122"/>
                <a:cs typeface="Inter" pitchFamily="34" charset="-120"/>
              </a:rPr>
              <a:t> — </a:t>
            </a:r>
            <a:r>
              <a:rPr lang="en-US" sz="900" i="1" dirty="0">
                <a:solidFill>
                  <a:srgbClr val="FFFFFF"/>
                </a:solidFill>
                <a:latin typeface="Inter" pitchFamily="34" charset="0"/>
                <a:ea typeface="Inter" pitchFamily="34" charset="-122"/>
                <a:cs typeface="Inter" pitchFamily="34" charset="-120"/>
              </a:rPr>
              <a:t>"Except a man be born of water and of the Spirit, he cannot enter into the kingdom of God."</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94" y="1050131"/>
            <a:ext cx="8195965" cy="387548"/>
          </a:xfrm>
          <a:prstGeom prst="rect">
            <a:avLst/>
          </a:prstGeom>
          <a:noFill/>
          <a:ln/>
        </p:spPr>
        <p:txBody>
          <a:bodyPr wrap="none" lIns="0" tIns="0" rIns="0" bIns="0" rtlCol="0" anchor="t"/>
          <a:lstStyle/>
          <a:p>
            <a:pPr>
              <a:lnSpc>
                <a:spcPct val="104000"/>
              </a:lnSpc>
            </a:pPr>
            <a:r>
              <a:rPr lang="en-US" sz="2400" b="1" dirty="0">
                <a:solidFill>
                  <a:srgbClr val="FFFFFF"/>
                </a:solidFill>
                <a:latin typeface="Inter Bold" pitchFamily="34" charset="0"/>
                <a:ea typeface="Inter Bold" pitchFamily="34" charset="-122"/>
                <a:cs typeface="Inter Bold" pitchFamily="34" charset="-120"/>
              </a:rPr>
              <a:t>8. Doctrinas Esenciales Apostólicas (Continuación)</a:t>
            </a:r>
            <a:endParaRPr lang="en-US" sz="2400" dirty="0"/>
          </a:p>
        </p:txBody>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05905" y="1685703"/>
            <a:ext cx="4028108" cy="2219251"/>
          </a:xfrm>
          <a:prstGeom prst="rect">
            <a:avLst/>
          </a:prstGeom>
        </p:spPr>
      </p:pic>
      <p:sp>
        <p:nvSpPr>
          <p:cNvPr id="4" name="Text 1"/>
          <p:cNvSpPr/>
          <p:nvPr/>
        </p:nvSpPr>
        <p:spPr>
          <a:xfrm>
            <a:off x="2201317" y="1823964"/>
            <a:ext cx="1550566" cy="193849"/>
          </a:xfrm>
          <a:prstGeom prst="rect">
            <a:avLst/>
          </a:prstGeom>
          <a:noFill/>
          <a:ln/>
        </p:spPr>
        <p:txBody>
          <a:bodyPr wrap="none" lIns="0" tIns="0" rIns="0" bIns="0" rtlCol="0" anchor="t"/>
          <a:lstStyle/>
          <a:p>
            <a:pPr>
              <a:lnSpc>
                <a:spcPct val="104000"/>
              </a:lnSpc>
            </a:pPr>
            <a:r>
              <a:rPr lang="en-US" sz="2000" b="1" dirty="0">
                <a:solidFill>
                  <a:srgbClr val="FFC000"/>
                </a:solidFill>
                <a:latin typeface="Inter Bold" pitchFamily="34" charset="0"/>
                <a:ea typeface="Inter Bold" pitchFamily="34" charset="-122"/>
                <a:cs typeface="Inter Bold" pitchFamily="34" charset="-120"/>
              </a:rPr>
              <a:t>Repentance </a:t>
            </a:r>
            <a:endParaRPr lang="en-US" sz="2000" dirty="0">
              <a:solidFill>
                <a:srgbClr val="FFC000"/>
              </a:solidFill>
            </a:endParaRPr>
          </a:p>
        </p:txBody>
      </p:sp>
      <p:sp>
        <p:nvSpPr>
          <p:cNvPr id="5" name="Text 2"/>
          <p:cNvSpPr/>
          <p:nvPr/>
        </p:nvSpPr>
        <p:spPr>
          <a:xfrm>
            <a:off x="2201318" y="2193826"/>
            <a:ext cx="3694435" cy="1079078"/>
          </a:xfrm>
          <a:prstGeom prst="rect">
            <a:avLst/>
          </a:prstGeom>
          <a:noFill/>
          <a:ln/>
        </p:spPr>
        <p:txBody>
          <a:bodyPr wrap="square" lIns="0" tIns="0" rIns="0" bIns="0" rtlCol="0" anchor="t">
            <a:normAutofit/>
          </a:bodyPr>
          <a:lstStyle/>
          <a:p>
            <a:pPr marL="342900" indent="-342900">
              <a:lnSpc>
                <a:spcPct val="123000"/>
              </a:lnSpc>
              <a:buSzPct val="100000"/>
              <a:buChar char="•"/>
            </a:pPr>
            <a:r>
              <a:rPr lang="en-US" sz="1000" dirty="0">
                <a:solidFill>
                  <a:srgbClr val="FFFFFF"/>
                </a:solidFill>
                <a:latin typeface="Inter" pitchFamily="34" charset="0"/>
                <a:ea typeface="Inter" pitchFamily="34" charset="-122"/>
                <a:cs typeface="Inter" pitchFamily="34" charset="-120"/>
              </a:rPr>
              <a:t>It is a true change of mind and life</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Luke 13:3</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"Unless you repent, you will all likewise perish."</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Acts 3:19</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"Repent therefore and be converted, that your sins may be blotted out."</a:t>
            </a:r>
            <a:endParaRPr lang="en-US" sz="1000" dirty="0"/>
          </a:p>
        </p:txBody>
      </p:sp>
      <p:pic>
        <p:nvPicPr>
          <p:cNvPr id="6"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43699" y="1685703"/>
            <a:ext cx="4028108" cy="2219251"/>
          </a:xfrm>
          <a:prstGeom prst="rect">
            <a:avLst/>
          </a:prstGeom>
        </p:spPr>
      </p:pic>
      <p:sp>
        <p:nvSpPr>
          <p:cNvPr id="7" name="Text 3"/>
          <p:cNvSpPr/>
          <p:nvPr/>
        </p:nvSpPr>
        <p:spPr>
          <a:xfrm>
            <a:off x="6339112" y="1823964"/>
            <a:ext cx="2039615" cy="193849"/>
          </a:xfrm>
          <a:prstGeom prst="rect">
            <a:avLst/>
          </a:prstGeom>
          <a:noFill/>
          <a:ln/>
        </p:spPr>
        <p:txBody>
          <a:bodyPr wrap="none" lIns="0" tIns="0" rIns="0" bIns="0" rtlCol="0" anchor="t"/>
          <a:lstStyle/>
          <a:p>
            <a:pPr>
              <a:lnSpc>
                <a:spcPct val="104000"/>
              </a:lnSpc>
            </a:pPr>
            <a:r>
              <a:rPr lang="en-US" sz="2000" b="1" dirty="0">
                <a:solidFill>
                  <a:srgbClr val="FFC000"/>
                </a:solidFill>
                <a:latin typeface="Inter Bold" pitchFamily="34" charset="0"/>
                <a:ea typeface="Inter Bold" pitchFamily="34" charset="-122"/>
                <a:cs typeface="Inter Bold" pitchFamily="34" charset="-120"/>
              </a:rPr>
              <a:t>Holiness</a:t>
            </a:r>
            <a:endParaRPr lang="en-US" sz="2000" dirty="0">
              <a:solidFill>
                <a:srgbClr val="FFC000"/>
              </a:solidFill>
            </a:endParaRPr>
          </a:p>
        </p:txBody>
      </p:sp>
      <p:sp>
        <p:nvSpPr>
          <p:cNvPr id="8" name="Text 4"/>
          <p:cNvSpPr/>
          <p:nvPr/>
        </p:nvSpPr>
        <p:spPr>
          <a:xfrm>
            <a:off x="6339112" y="2193827"/>
            <a:ext cx="3694435" cy="1674465"/>
          </a:xfrm>
          <a:prstGeom prst="rect">
            <a:avLst/>
          </a:prstGeom>
          <a:noFill/>
          <a:ln/>
        </p:spPr>
        <p:txBody>
          <a:bodyPr wrap="square" lIns="0" tIns="0" rIns="0" bIns="0" rtlCol="0" anchor="t">
            <a:normAutofit/>
          </a:bodyPr>
          <a:lstStyle/>
          <a:p>
            <a:pPr marL="342900" indent="-342900">
              <a:lnSpc>
                <a:spcPct val="123000"/>
              </a:lnSpc>
              <a:buSzPct val="100000"/>
              <a:buChar char="•"/>
            </a:pPr>
            <a:r>
              <a:rPr lang="en-US" sz="1000" dirty="0">
                <a:solidFill>
                  <a:srgbClr val="FFFFFF"/>
                </a:solidFill>
                <a:latin typeface="Inter" pitchFamily="34" charset="0"/>
                <a:ea typeface="Inter" pitchFamily="34" charset="-122"/>
                <a:cs typeface="Inter" pitchFamily="34" charset="-120"/>
              </a:rPr>
              <a:t>When a person is born again, they leave sin and devote themselves to God</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1 Peter 1:15–16</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"But as He who called you is holy, you also be holy in all your conduct; because it is written, 'Be holy, for I am holy.'"</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Hebrews 12:14</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"Pursue peace with all people, and holiness, without which no one will see the Lord."</a:t>
            </a:r>
            <a:endParaRPr lang="en-US" sz="1000" dirty="0"/>
          </a:p>
        </p:txBody>
      </p:sp>
      <p:pic>
        <p:nvPicPr>
          <p:cNvPr id="9" name="Image 2"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05905" y="4028927"/>
            <a:ext cx="4028108" cy="1778943"/>
          </a:xfrm>
          <a:prstGeom prst="rect">
            <a:avLst/>
          </a:prstGeom>
        </p:spPr>
      </p:pic>
      <p:sp>
        <p:nvSpPr>
          <p:cNvPr id="10" name="Text 5"/>
          <p:cNvSpPr/>
          <p:nvPr/>
        </p:nvSpPr>
        <p:spPr>
          <a:xfrm>
            <a:off x="2201318" y="4167188"/>
            <a:ext cx="2169393" cy="193849"/>
          </a:xfrm>
          <a:prstGeom prst="rect">
            <a:avLst/>
          </a:prstGeom>
          <a:noFill/>
          <a:ln/>
        </p:spPr>
        <p:txBody>
          <a:bodyPr wrap="none" lIns="0" tIns="0" rIns="0" bIns="0" rtlCol="0" anchor="t"/>
          <a:lstStyle/>
          <a:p>
            <a:pPr>
              <a:lnSpc>
                <a:spcPct val="104000"/>
              </a:lnSpc>
            </a:pPr>
            <a:r>
              <a:rPr lang="en-US" sz="2000" b="1" dirty="0">
                <a:solidFill>
                  <a:srgbClr val="FFC000"/>
                </a:solidFill>
                <a:latin typeface="Inter Bold" pitchFamily="34" charset="0"/>
                <a:ea typeface="Inter Bold" pitchFamily="34" charset="-122"/>
                <a:cs typeface="Inter Bold" pitchFamily="34" charset="-120"/>
              </a:rPr>
              <a:t>The Second Coming of Christ</a:t>
            </a:r>
            <a:endParaRPr lang="en-US" sz="2000" dirty="0">
              <a:solidFill>
                <a:srgbClr val="FFC000"/>
              </a:solidFill>
            </a:endParaRPr>
          </a:p>
        </p:txBody>
      </p:sp>
      <p:sp>
        <p:nvSpPr>
          <p:cNvPr id="11" name="Text 6"/>
          <p:cNvSpPr/>
          <p:nvPr/>
        </p:nvSpPr>
        <p:spPr>
          <a:xfrm>
            <a:off x="2201318" y="4537051"/>
            <a:ext cx="3694435" cy="1035695"/>
          </a:xfrm>
          <a:prstGeom prst="rect">
            <a:avLst/>
          </a:prstGeom>
          <a:noFill/>
          <a:ln/>
        </p:spPr>
        <p:txBody>
          <a:bodyPr wrap="square" lIns="0" tIns="0" rIns="0" bIns="0" rtlCol="0" anchor="t">
            <a:normAutofit lnSpcReduction="10000"/>
          </a:bodyPr>
          <a:lstStyle/>
          <a:p>
            <a:pPr marL="342900" indent="-342900">
              <a:lnSpc>
                <a:spcPct val="123000"/>
              </a:lnSpc>
              <a:buSzPct val="100000"/>
              <a:buChar char="•"/>
            </a:pPr>
            <a:r>
              <a:rPr lang="en-US" sz="1000" dirty="0">
                <a:solidFill>
                  <a:srgbClr val="FFFFFF"/>
                </a:solidFill>
                <a:latin typeface="Inter" pitchFamily="34" charset="0"/>
                <a:ea typeface="Inter" pitchFamily="34" charset="-122"/>
                <a:cs typeface="Inter" pitchFamily="34" charset="-120"/>
              </a:rPr>
              <a:t>Christ will return in a real and visible way for His Church</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1 Thessalonians 4:16–17</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"For the Lord Himself will descend from heaven with a shout... and the dead in Christ will rise first. Then we who... shall be caught up together with them."</a:t>
            </a:r>
            <a:endParaRPr lang="en-US" sz="1000" dirty="0"/>
          </a:p>
        </p:txBody>
      </p:sp>
      <p:pic>
        <p:nvPicPr>
          <p:cNvPr id="12" name="Image 3"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43699" y="4028927"/>
            <a:ext cx="4028108" cy="1778943"/>
          </a:xfrm>
          <a:prstGeom prst="rect">
            <a:avLst/>
          </a:prstGeom>
        </p:spPr>
      </p:pic>
      <p:sp>
        <p:nvSpPr>
          <p:cNvPr id="13" name="Text 7"/>
          <p:cNvSpPr/>
          <p:nvPr/>
        </p:nvSpPr>
        <p:spPr>
          <a:xfrm>
            <a:off x="6339112" y="4167188"/>
            <a:ext cx="2415183" cy="193849"/>
          </a:xfrm>
          <a:prstGeom prst="rect">
            <a:avLst/>
          </a:prstGeom>
          <a:noFill/>
          <a:ln/>
        </p:spPr>
        <p:txBody>
          <a:bodyPr wrap="none" lIns="0" tIns="0" rIns="0" bIns="0" rtlCol="0" anchor="t"/>
          <a:lstStyle/>
          <a:p>
            <a:pPr>
              <a:lnSpc>
                <a:spcPct val="104000"/>
              </a:lnSpc>
            </a:pPr>
            <a:r>
              <a:rPr lang="en-US" b="1" dirty="0">
                <a:solidFill>
                  <a:srgbClr val="FFC000"/>
                </a:solidFill>
                <a:latin typeface="Inter Bold" pitchFamily="34" charset="0"/>
                <a:ea typeface="Inter Bold" pitchFamily="34" charset="-122"/>
                <a:cs typeface="Inter Bold" pitchFamily="34" charset="-120"/>
              </a:rPr>
              <a:t>The Rapture and Final Judgement</a:t>
            </a:r>
            <a:endParaRPr lang="en-US" dirty="0">
              <a:solidFill>
                <a:srgbClr val="FFC000"/>
              </a:solidFill>
            </a:endParaRPr>
          </a:p>
        </p:txBody>
      </p:sp>
      <p:sp>
        <p:nvSpPr>
          <p:cNvPr id="14" name="Text 8"/>
          <p:cNvSpPr/>
          <p:nvPr/>
        </p:nvSpPr>
        <p:spPr>
          <a:xfrm>
            <a:off x="6339112" y="4537051"/>
            <a:ext cx="3694435" cy="1234157"/>
          </a:xfrm>
          <a:prstGeom prst="rect">
            <a:avLst/>
          </a:prstGeom>
          <a:noFill/>
          <a:ln/>
        </p:spPr>
        <p:txBody>
          <a:bodyPr wrap="square" lIns="0" tIns="0" rIns="0" bIns="0" rtlCol="0" anchor="t">
            <a:normAutofit/>
          </a:bodyPr>
          <a:lstStyle/>
          <a:p>
            <a:pPr marL="342900" indent="-342900">
              <a:lnSpc>
                <a:spcPct val="123000"/>
              </a:lnSpc>
              <a:buSzPct val="100000"/>
              <a:buChar char="•"/>
            </a:pPr>
            <a:r>
              <a:rPr lang="en-US" sz="1000" dirty="0">
                <a:solidFill>
                  <a:srgbClr val="FFFFFF"/>
                </a:solidFill>
                <a:latin typeface="Inter" pitchFamily="34" charset="0"/>
                <a:ea typeface="Inter" pitchFamily="34" charset="-122"/>
                <a:cs typeface="Inter" pitchFamily="34" charset="-120"/>
              </a:rPr>
              <a:t>All the dead will rise to stand before God</a:t>
            </a:r>
            <a:endParaRPr lang="en-US" sz="1000" dirty="0"/>
          </a:p>
          <a:p>
            <a:pPr marL="342900" indent="-342900">
              <a:lnSpc>
                <a:spcPct val="123000"/>
              </a:lnSpc>
              <a:buSzPct val="100000"/>
              <a:buChar char="•"/>
            </a:pPr>
            <a:r>
              <a:rPr lang="en-US" sz="1000" b="1" dirty="0">
                <a:solidFill>
                  <a:srgbClr val="FFFFFF"/>
                </a:solidFill>
                <a:latin typeface="Inter" pitchFamily="34" charset="0"/>
                <a:ea typeface="Inter" pitchFamily="34" charset="-122"/>
                <a:cs typeface="Inter" pitchFamily="34" charset="-120"/>
              </a:rPr>
              <a:t>John 5:28–29</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"All who are in the graves will hear His voice and come forth; those who have done good, to the resurrection of life, and those who have done evil, to the resurrection of condemnation."</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93" y="861493"/>
            <a:ext cx="8151614" cy="775097"/>
          </a:xfrm>
          <a:prstGeom prst="rect">
            <a:avLst/>
          </a:prstGeom>
          <a:noFill/>
          <a:ln/>
        </p:spPr>
        <p:txBody>
          <a:bodyPr wrap="square" lIns="0" tIns="0" rIns="0" bIns="0" rtlCol="0" anchor="t">
            <a:normAutofit/>
          </a:bodyPr>
          <a:lstStyle/>
          <a:p>
            <a:pPr>
              <a:lnSpc>
                <a:spcPct val="104000"/>
              </a:lnSpc>
            </a:pPr>
            <a:r>
              <a:rPr lang="en-US" sz="2400" b="1" dirty="0">
                <a:solidFill>
                  <a:srgbClr val="FFFFFF"/>
                </a:solidFill>
                <a:latin typeface="Inter Bold" pitchFamily="34" charset="0"/>
                <a:ea typeface="Inter Bold" pitchFamily="34" charset="-122"/>
                <a:cs typeface="Inter Bold" pitchFamily="34" charset="-120"/>
              </a:rPr>
              <a:t>Why Do Apostolics Value Doctrine So Much?</a:t>
            </a:r>
            <a:endParaRPr lang="en-US" sz="2400" dirty="0"/>
          </a:p>
        </p:txBody>
      </p:sp>
      <p:sp>
        <p:nvSpPr>
          <p:cNvPr id="3" name="Text 1"/>
          <p:cNvSpPr/>
          <p:nvPr/>
        </p:nvSpPr>
        <p:spPr>
          <a:xfrm>
            <a:off x="2051223" y="1481977"/>
            <a:ext cx="8151614" cy="1035694"/>
          </a:xfrm>
          <a:prstGeom prst="rect">
            <a:avLst/>
          </a:prstGeom>
          <a:noFill/>
          <a:ln/>
        </p:spPr>
        <p:txBody>
          <a:bodyPr wrap="square" lIns="0" tIns="0" rIns="0" bIns="0" rtlCol="0" anchor="t">
            <a:normAutofit/>
          </a:bodyPr>
          <a:lstStyle/>
          <a:p>
            <a:pPr>
              <a:lnSpc>
                <a:spcPct val="104000"/>
              </a:lnSpc>
            </a:pPr>
            <a:r>
              <a:rPr lang="en-US" sz="1400" b="1" dirty="0">
                <a:solidFill>
                  <a:srgbClr val="FFFFFF"/>
                </a:solidFill>
                <a:latin typeface="Inter Bold" pitchFamily="34" charset="0"/>
                <a:ea typeface="Inter Bold" pitchFamily="34" charset="-122"/>
                <a:cs typeface="Inter Bold" pitchFamily="34" charset="-120"/>
              </a:rPr>
              <a:t>Pentecostal Apostolics do not see doctrine as something cold or only for study. For them, doctrine is part of salvation, their identity, and their faithfulness to the Lord.</a:t>
            </a:r>
            <a:endParaRPr lang="en-US" sz="1400" dirty="0"/>
          </a:p>
        </p:txBody>
      </p:sp>
      <p:sp>
        <p:nvSpPr>
          <p:cNvPr id="4" name="Shape 2"/>
          <p:cNvSpPr/>
          <p:nvPr/>
        </p:nvSpPr>
        <p:spPr>
          <a:xfrm>
            <a:off x="2020194" y="2487323"/>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5" name="Text 3"/>
          <p:cNvSpPr/>
          <p:nvPr/>
        </p:nvSpPr>
        <p:spPr>
          <a:xfrm>
            <a:off x="2020194" y="2246965"/>
            <a:ext cx="3776365" cy="476846"/>
          </a:xfrm>
          <a:prstGeom prst="rect">
            <a:avLst/>
          </a:prstGeom>
          <a:noFill/>
          <a:ln/>
        </p:spPr>
        <p:txBody>
          <a:bodyPr wrap="none" lIns="0" tIns="0" rIns="0" bIns="0" rtlCol="0" anchor="t"/>
          <a:lstStyle/>
          <a:p>
            <a:pPr marL="342900" indent="-342900">
              <a:lnSpc>
                <a:spcPct val="104000"/>
              </a:lnSpc>
              <a:buAutoNum type="arabicPeriod"/>
            </a:pPr>
            <a:r>
              <a:rPr lang="en-US" b="1" dirty="0" err="1">
                <a:solidFill>
                  <a:srgbClr val="FFC000"/>
                </a:solidFill>
                <a:latin typeface="Inter Bold" pitchFamily="34" charset="0"/>
                <a:ea typeface="Inter Bold" pitchFamily="34" charset="-122"/>
                <a:cs typeface="Inter Bold" pitchFamily="34" charset="-120"/>
              </a:rPr>
              <a:t>Pbecause</a:t>
            </a:r>
            <a:r>
              <a:rPr lang="en-US" b="1" dirty="0">
                <a:solidFill>
                  <a:srgbClr val="FFC000"/>
                </a:solidFill>
                <a:latin typeface="Inter Bold" pitchFamily="34" charset="0"/>
                <a:ea typeface="Inter Bold" pitchFamily="34" charset="-122"/>
                <a:cs typeface="Inter Bold" pitchFamily="34" charset="-120"/>
              </a:rPr>
              <a:t> Doctrine </a:t>
            </a:r>
            <a:r>
              <a:rPr lang="en-US" b="1" dirty="0" err="1">
                <a:solidFill>
                  <a:srgbClr val="FFC000"/>
                </a:solidFill>
                <a:latin typeface="Inter Bold" pitchFamily="34" charset="0"/>
                <a:ea typeface="Inter Bold" pitchFamily="34" charset="-122"/>
                <a:cs typeface="Inter Bold" pitchFamily="34" charset="-120"/>
              </a:rPr>
              <a:t>inlinked</a:t>
            </a:r>
            <a:r>
              <a:rPr lang="en-US" b="1" dirty="0">
                <a:solidFill>
                  <a:srgbClr val="FFC000"/>
                </a:solidFill>
                <a:latin typeface="Inter Bold" pitchFamily="34" charset="0"/>
                <a:ea typeface="Inter Bold" pitchFamily="34" charset="-122"/>
                <a:cs typeface="Inter Bold" pitchFamily="34" charset="-120"/>
              </a:rPr>
              <a:t> to</a:t>
            </a:r>
          </a:p>
          <a:p>
            <a:pPr marL="342900" indent="-342900">
              <a:lnSpc>
                <a:spcPct val="104000"/>
              </a:lnSpc>
              <a:buAutoNum type="arabicPeriod"/>
            </a:pPr>
            <a:r>
              <a:rPr lang="en-US" b="1" dirty="0">
                <a:solidFill>
                  <a:srgbClr val="FFC000"/>
                </a:solidFill>
                <a:latin typeface="Inter Bold" pitchFamily="34" charset="0"/>
                <a:ea typeface="Inter Bold" pitchFamily="34" charset="-122"/>
                <a:cs typeface="Inter Bold" pitchFamily="34" charset="-120"/>
              </a:rPr>
              <a:t> Salvation</a:t>
            </a:r>
            <a:endParaRPr lang="en-US" dirty="0">
              <a:solidFill>
                <a:srgbClr val="FFC000"/>
              </a:solidFill>
            </a:endParaRPr>
          </a:p>
        </p:txBody>
      </p:sp>
      <p:sp>
        <p:nvSpPr>
          <p:cNvPr id="6" name="Text 4"/>
          <p:cNvSpPr/>
          <p:nvPr/>
        </p:nvSpPr>
        <p:spPr>
          <a:xfrm>
            <a:off x="2020194" y="2874423"/>
            <a:ext cx="3998268" cy="1349707"/>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000" dirty="0">
                <a:solidFill>
                  <a:srgbClr val="FFFFFF"/>
                </a:solidFill>
                <a:latin typeface="Inter" pitchFamily="34" charset="0"/>
                <a:ea typeface="Inter" pitchFamily="34" charset="-122"/>
                <a:cs typeface="Inter" pitchFamily="34" charset="-120"/>
              </a:rPr>
              <a:t>The plan of salvation (repentance, baptism, Holy Spirit) cannot be changed</a:t>
            </a:r>
            <a:endParaRPr lang="en-US" sz="1000" dirty="0"/>
          </a:p>
          <a:p>
            <a:pPr marL="342900" indent="-342900">
              <a:lnSpc>
                <a:spcPct val="117000"/>
              </a:lnSpc>
              <a:buSzPct val="100000"/>
              <a:buChar char="•"/>
            </a:pPr>
            <a:r>
              <a:rPr lang="en-US" sz="1000" b="1" dirty="0">
                <a:solidFill>
                  <a:srgbClr val="FFFFFF"/>
                </a:solidFill>
                <a:latin typeface="Inter" pitchFamily="34" charset="0"/>
                <a:ea typeface="Inter" pitchFamily="34" charset="-122"/>
                <a:cs typeface="Inter" pitchFamily="34" charset="-120"/>
              </a:rPr>
              <a:t>Acts 2:38</a:t>
            </a:r>
            <a:r>
              <a:rPr lang="en-US" sz="1000" dirty="0">
                <a:solidFill>
                  <a:srgbClr val="FFFFFF"/>
                </a:solidFill>
                <a:latin typeface="Inter" pitchFamily="34" charset="0"/>
                <a:ea typeface="Inter" pitchFamily="34" charset="-122"/>
                <a:cs typeface="Inter" pitchFamily="34" charset="-120"/>
              </a:rPr>
              <a:t> clearly shows the apostolic model</a:t>
            </a:r>
            <a:endParaRPr lang="en-US" sz="1000" dirty="0"/>
          </a:p>
          <a:p>
            <a:pPr marL="342900" indent="-342900">
              <a:lnSpc>
                <a:spcPct val="117000"/>
              </a:lnSpc>
              <a:buSzPct val="100000"/>
              <a:buChar char="•"/>
            </a:pPr>
            <a:r>
              <a:rPr lang="en-US" sz="1000" dirty="0">
                <a:solidFill>
                  <a:srgbClr val="FFFFFF"/>
                </a:solidFill>
                <a:latin typeface="Inter" pitchFamily="34" charset="0"/>
                <a:ea typeface="Inter" pitchFamily="34" charset="-122"/>
                <a:cs typeface="Inter" pitchFamily="34" charset="-120"/>
              </a:rPr>
              <a:t>To move away from doctrine is to move away from the way of salvation</a:t>
            </a:r>
            <a:endParaRPr lang="en-US" sz="1000" dirty="0"/>
          </a:p>
        </p:txBody>
      </p:sp>
      <p:sp>
        <p:nvSpPr>
          <p:cNvPr id="7" name="Shape 5"/>
          <p:cNvSpPr/>
          <p:nvPr/>
        </p:nvSpPr>
        <p:spPr>
          <a:xfrm>
            <a:off x="6173466" y="2487323"/>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8" name="Text 6"/>
          <p:cNvSpPr/>
          <p:nvPr/>
        </p:nvSpPr>
        <p:spPr>
          <a:xfrm>
            <a:off x="6395444" y="2246965"/>
            <a:ext cx="3135658" cy="476846"/>
          </a:xfrm>
          <a:prstGeom prst="rect">
            <a:avLst/>
          </a:prstGeom>
          <a:noFill/>
          <a:ln/>
        </p:spPr>
        <p:txBody>
          <a:bodyPr wrap="none" lIns="0" tIns="0" rIns="0" bIns="0" rtlCol="0" anchor="t"/>
          <a:lstStyle/>
          <a:p>
            <a:pPr>
              <a:lnSpc>
                <a:spcPct val="104000"/>
              </a:lnSpc>
            </a:pPr>
            <a:r>
              <a:rPr lang="en-US" b="1" dirty="0">
                <a:solidFill>
                  <a:srgbClr val="FFC000"/>
                </a:solidFill>
                <a:latin typeface="Inter Bold" pitchFamily="34" charset="0"/>
                <a:ea typeface="Inter Bold" pitchFamily="34" charset="-122"/>
                <a:cs typeface="Inter Bold" pitchFamily="34" charset="-120"/>
              </a:rPr>
              <a:t>2. Because the Primitive Church</a:t>
            </a:r>
          </a:p>
          <a:p>
            <a:pPr>
              <a:lnSpc>
                <a:spcPct val="104000"/>
              </a:lnSpc>
            </a:pPr>
            <a:r>
              <a:rPr lang="en-US" b="1" dirty="0">
                <a:solidFill>
                  <a:srgbClr val="FFC000"/>
                </a:solidFill>
                <a:latin typeface="Inter Bold" pitchFamily="34" charset="0"/>
                <a:ea typeface="Inter Bold" pitchFamily="34" charset="-122"/>
                <a:cs typeface="Inter Bold" pitchFamily="34" charset="-120"/>
              </a:rPr>
              <a:t> was doctrinal </a:t>
            </a:r>
            <a:endParaRPr lang="en-US" dirty="0">
              <a:solidFill>
                <a:srgbClr val="FFC000"/>
              </a:solidFill>
            </a:endParaRPr>
          </a:p>
        </p:txBody>
      </p:sp>
      <p:sp>
        <p:nvSpPr>
          <p:cNvPr id="9" name="Text 7"/>
          <p:cNvSpPr/>
          <p:nvPr/>
        </p:nvSpPr>
        <p:spPr>
          <a:xfrm>
            <a:off x="6395445" y="2889230"/>
            <a:ext cx="3595315" cy="1692251"/>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000" b="1" dirty="0">
                <a:solidFill>
                  <a:srgbClr val="FFFFFF"/>
                </a:solidFill>
                <a:latin typeface="Inter" pitchFamily="34" charset="0"/>
                <a:ea typeface="Inter" pitchFamily="34" charset="-122"/>
                <a:cs typeface="Inter" pitchFamily="34" charset="-120"/>
              </a:rPr>
              <a:t>Acts 2:42</a:t>
            </a:r>
            <a:r>
              <a:rPr lang="en-US" sz="1000" dirty="0">
                <a:solidFill>
                  <a:srgbClr val="FFFFFF"/>
                </a:solidFill>
                <a:latin typeface="Inter" pitchFamily="34" charset="0"/>
                <a:ea typeface="Inter" pitchFamily="34" charset="-122"/>
                <a:cs typeface="Inter" pitchFamily="34" charset="-120"/>
              </a:rPr>
              <a:t> — </a:t>
            </a:r>
            <a:r>
              <a:rPr lang="en-US" sz="1000" i="1" dirty="0">
                <a:solidFill>
                  <a:srgbClr val="FFFFFF"/>
                </a:solidFill>
                <a:latin typeface="Inter" pitchFamily="34" charset="0"/>
                <a:ea typeface="Inter" pitchFamily="34" charset="-122"/>
                <a:cs typeface="Inter" pitchFamily="34" charset="-120"/>
              </a:rPr>
              <a:t>"And they continued steadfastly in the apostles' doctrine and fellowship, and in breaking of bread, and in prayers."</a:t>
            </a:r>
            <a:endParaRPr lang="en-US" sz="1000" dirty="0"/>
          </a:p>
          <a:p>
            <a:pPr marL="342900" indent="-342900">
              <a:lnSpc>
                <a:spcPct val="117000"/>
              </a:lnSpc>
              <a:buSzPct val="100000"/>
              <a:buChar char="•"/>
            </a:pPr>
            <a:r>
              <a:rPr lang="en-US" sz="1000" dirty="0">
                <a:solidFill>
                  <a:srgbClr val="FFFFFF"/>
                </a:solidFill>
                <a:latin typeface="Inter" pitchFamily="34" charset="0"/>
                <a:ea typeface="Inter" pitchFamily="34" charset="-122"/>
                <a:cs typeface="Inter" pitchFamily="34" charset="-120"/>
              </a:rPr>
              <a:t>Doctrine was the first foundation of the Pentecostal church</a:t>
            </a:r>
            <a:endParaRPr lang="en-US" sz="1000" dirty="0"/>
          </a:p>
          <a:p>
            <a:pPr marL="342900" indent="-342900">
              <a:lnSpc>
                <a:spcPct val="117000"/>
              </a:lnSpc>
              <a:buSzPct val="100000"/>
              <a:buChar char="•"/>
            </a:pPr>
            <a:r>
              <a:rPr lang="en-US" sz="1000" dirty="0">
                <a:solidFill>
                  <a:srgbClr val="FFFFFF"/>
                </a:solidFill>
                <a:latin typeface="Inter" pitchFamily="34" charset="0"/>
                <a:ea typeface="Inter" pitchFamily="34" charset="-122"/>
                <a:cs typeface="Inter" pitchFamily="34" charset="-120"/>
              </a:rPr>
              <a:t>There can be no true fellowship without agreement in doctrine</a:t>
            </a:r>
            <a:endParaRPr lang="en-US" sz="1000" dirty="0"/>
          </a:p>
        </p:txBody>
      </p:sp>
      <p:sp>
        <p:nvSpPr>
          <p:cNvPr id="10" name="Shape 8"/>
          <p:cNvSpPr/>
          <p:nvPr/>
        </p:nvSpPr>
        <p:spPr>
          <a:xfrm>
            <a:off x="2020194" y="4906563"/>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11" name="Text 9"/>
          <p:cNvSpPr/>
          <p:nvPr/>
        </p:nvSpPr>
        <p:spPr>
          <a:xfrm>
            <a:off x="2051223" y="4315844"/>
            <a:ext cx="3998268" cy="730245"/>
          </a:xfrm>
          <a:prstGeom prst="rect">
            <a:avLst/>
          </a:prstGeom>
          <a:noFill/>
          <a:ln/>
        </p:spPr>
        <p:txBody>
          <a:bodyPr wrap="square" lIns="0" tIns="0" rIns="0" bIns="0" rtlCol="0" anchor="t">
            <a:normAutofit/>
          </a:bodyPr>
          <a:lstStyle/>
          <a:p>
            <a:pPr>
              <a:lnSpc>
                <a:spcPct val="104000"/>
              </a:lnSpc>
            </a:pPr>
            <a:r>
              <a:rPr lang="en-US" b="1" dirty="0">
                <a:solidFill>
                  <a:srgbClr val="FFC000"/>
                </a:solidFill>
                <a:latin typeface="Inter Bold" pitchFamily="34" charset="0"/>
                <a:ea typeface="Inter Bold" pitchFamily="34" charset="-122"/>
                <a:cs typeface="Inter Bold" pitchFamily="34" charset="-120"/>
              </a:rPr>
              <a:t>3. Because the </a:t>
            </a:r>
            <a:r>
              <a:rPr lang="en-US" b="1" dirty="0" err="1">
                <a:solidFill>
                  <a:srgbClr val="FFC000"/>
                </a:solidFill>
                <a:latin typeface="Inter Bold" pitchFamily="34" charset="0"/>
                <a:ea typeface="Inter Bold" pitchFamily="34" charset="-122"/>
                <a:cs typeface="Inter Bold" pitchFamily="34" charset="-120"/>
              </a:rPr>
              <a:t>Scritptures</a:t>
            </a:r>
            <a:r>
              <a:rPr lang="en-US" b="1" dirty="0">
                <a:solidFill>
                  <a:srgbClr val="FFC000"/>
                </a:solidFill>
                <a:latin typeface="Inter Bold" pitchFamily="34" charset="0"/>
                <a:ea typeface="Inter Bold" pitchFamily="34" charset="-122"/>
                <a:cs typeface="Inter Bold" pitchFamily="34" charset="-120"/>
              </a:rPr>
              <a:t> call us to defend the Doctrine</a:t>
            </a:r>
            <a:endParaRPr lang="en-US" dirty="0">
              <a:solidFill>
                <a:srgbClr val="FFC000"/>
              </a:solidFill>
            </a:endParaRPr>
          </a:p>
        </p:txBody>
      </p:sp>
      <p:sp>
        <p:nvSpPr>
          <p:cNvPr id="12" name="Text 10"/>
          <p:cNvSpPr/>
          <p:nvPr/>
        </p:nvSpPr>
        <p:spPr>
          <a:xfrm>
            <a:off x="2020193" y="5025402"/>
            <a:ext cx="3998268" cy="1390648"/>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100" b="1" dirty="0">
                <a:solidFill>
                  <a:srgbClr val="FFFFFF"/>
                </a:solidFill>
                <a:latin typeface="Inter" pitchFamily="34" charset="0"/>
                <a:ea typeface="Inter" pitchFamily="34" charset="-122"/>
                <a:cs typeface="Inter" pitchFamily="34" charset="-120"/>
              </a:rPr>
              <a:t>Galatians 1:8</a:t>
            </a:r>
            <a:r>
              <a:rPr lang="en-US" sz="1100" dirty="0">
                <a:solidFill>
                  <a:srgbClr val="FFFFFF"/>
                </a:solidFill>
                <a:latin typeface="Inter" pitchFamily="34" charset="0"/>
                <a:ea typeface="Inter" pitchFamily="34" charset="-122"/>
                <a:cs typeface="Inter" pitchFamily="34" charset="-120"/>
              </a:rPr>
              <a:t> — </a:t>
            </a:r>
            <a:r>
              <a:rPr lang="en-US" sz="1100" i="1" dirty="0">
                <a:solidFill>
                  <a:srgbClr val="FFFFFF"/>
                </a:solidFill>
                <a:latin typeface="Inter" pitchFamily="34" charset="0"/>
                <a:ea typeface="Inter" pitchFamily="34" charset="-122"/>
                <a:cs typeface="Inter" pitchFamily="34" charset="-120"/>
              </a:rPr>
              <a:t>"But though we, or an angel from heaven, preach any other gospel unto you than that which we have preached unto you, let him be accursed."</a:t>
            </a:r>
            <a:endParaRPr lang="en-US" sz="1100" dirty="0"/>
          </a:p>
          <a:p>
            <a:pPr marL="342900" indent="-342900">
              <a:lnSpc>
                <a:spcPct val="117000"/>
              </a:lnSpc>
              <a:buSzPct val="100000"/>
              <a:buChar char="•"/>
            </a:pPr>
            <a:r>
              <a:rPr lang="en-US" sz="1100" b="1" dirty="0">
                <a:solidFill>
                  <a:srgbClr val="FFFFFF"/>
                </a:solidFill>
                <a:latin typeface="Inter" pitchFamily="34" charset="0"/>
                <a:ea typeface="Inter" pitchFamily="34" charset="-122"/>
                <a:cs typeface="Inter" pitchFamily="34" charset="-120"/>
              </a:rPr>
              <a:t>Jude 1:3</a:t>
            </a:r>
            <a:r>
              <a:rPr lang="en-US" sz="1100" dirty="0">
                <a:solidFill>
                  <a:srgbClr val="FFFFFF"/>
                </a:solidFill>
                <a:latin typeface="Inter" pitchFamily="34" charset="0"/>
                <a:ea typeface="Inter" pitchFamily="34" charset="-122"/>
                <a:cs typeface="Inter" pitchFamily="34" charset="-120"/>
              </a:rPr>
              <a:t> — </a:t>
            </a:r>
            <a:r>
              <a:rPr lang="en-US" sz="1100" i="1" dirty="0">
                <a:solidFill>
                  <a:srgbClr val="FFFFFF"/>
                </a:solidFill>
                <a:latin typeface="Inter" pitchFamily="34" charset="0"/>
                <a:ea typeface="Inter" pitchFamily="34" charset="-122"/>
                <a:cs typeface="Inter" pitchFamily="34" charset="-120"/>
              </a:rPr>
              <a:t>"Earnestly contend for the faith which was once delivered unto the saints."</a:t>
            </a:r>
            <a:endParaRPr lang="en-US" sz="1100" dirty="0"/>
          </a:p>
        </p:txBody>
      </p:sp>
      <p:sp>
        <p:nvSpPr>
          <p:cNvPr id="13" name="Shape 11"/>
          <p:cNvSpPr/>
          <p:nvPr/>
        </p:nvSpPr>
        <p:spPr>
          <a:xfrm>
            <a:off x="6173466" y="4906563"/>
            <a:ext cx="279053" cy="279053"/>
          </a:xfrm>
          <a:prstGeom prst="roundRect">
            <a:avLst>
              <a:gd name="adj" fmla="val 18670"/>
            </a:avLst>
          </a:prstGeom>
          <a:solidFill>
            <a:srgbClr val="110080"/>
          </a:solidFill>
          <a:ln w="4763">
            <a:solidFill>
              <a:srgbClr val="2A1999"/>
            </a:solidFill>
            <a:prstDash val="solid"/>
          </a:ln>
        </p:spPr>
        <p:txBody>
          <a:bodyPr/>
          <a:lstStyle/>
          <a:p>
            <a:endParaRPr lang="en-US"/>
          </a:p>
        </p:txBody>
      </p:sp>
      <p:sp>
        <p:nvSpPr>
          <p:cNvPr id="14" name="Text 12"/>
          <p:cNvSpPr/>
          <p:nvPr/>
        </p:nvSpPr>
        <p:spPr>
          <a:xfrm>
            <a:off x="6395445" y="4267201"/>
            <a:ext cx="3776363" cy="619125"/>
          </a:xfrm>
          <a:prstGeom prst="rect">
            <a:avLst/>
          </a:prstGeom>
          <a:noFill/>
          <a:ln/>
        </p:spPr>
        <p:txBody>
          <a:bodyPr wrap="square" lIns="0" tIns="0" rIns="0" bIns="0" rtlCol="0" anchor="t">
            <a:normAutofit/>
          </a:bodyPr>
          <a:lstStyle/>
          <a:p>
            <a:pPr>
              <a:lnSpc>
                <a:spcPct val="104000"/>
              </a:lnSpc>
            </a:pPr>
            <a:r>
              <a:rPr lang="en-US" b="1" dirty="0">
                <a:solidFill>
                  <a:srgbClr val="FFC000"/>
                </a:solidFill>
                <a:latin typeface="Inter Bold" pitchFamily="34" charset="0"/>
                <a:ea typeface="Inter Bold" pitchFamily="34" charset="-122"/>
                <a:cs typeface="Inter Bold" pitchFamily="34" charset="-120"/>
              </a:rPr>
              <a:t>4. Because correct Doctrine produces True Worship</a:t>
            </a:r>
            <a:endParaRPr lang="en-US" dirty="0">
              <a:solidFill>
                <a:srgbClr val="FFC000"/>
              </a:solidFill>
            </a:endParaRPr>
          </a:p>
        </p:txBody>
      </p:sp>
      <p:sp>
        <p:nvSpPr>
          <p:cNvPr id="15" name="Text 13"/>
          <p:cNvSpPr/>
          <p:nvPr/>
        </p:nvSpPr>
        <p:spPr>
          <a:xfrm>
            <a:off x="6395444" y="5037858"/>
            <a:ext cx="3595315" cy="1446017"/>
          </a:xfrm>
          <a:prstGeom prst="rect">
            <a:avLst/>
          </a:prstGeom>
          <a:noFill/>
          <a:ln/>
        </p:spPr>
        <p:txBody>
          <a:bodyPr wrap="square" lIns="0" tIns="0" rIns="0" bIns="0" rtlCol="0" anchor="t">
            <a:normAutofit/>
          </a:bodyPr>
          <a:lstStyle/>
          <a:p>
            <a:pPr marL="342900" indent="-342900">
              <a:lnSpc>
                <a:spcPct val="117000"/>
              </a:lnSpc>
              <a:buSzPct val="100000"/>
              <a:buChar char="•"/>
            </a:pPr>
            <a:r>
              <a:rPr lang="en-US" sz="1100" dirty="0">
                <a:solidFill>
                  <a:srgbClr val="FFFFFF"/>
                </a:solidFill>
                <a:latin typeface="Inter" pitchFamily="34" charset="0"/>
                <a:ea typeface="Inter" pitchFamily="34" charset="-122"/>
                <a:cs typeface="Inter" pitchFamily="34" charset="-120"/>
              </a:rPr>
              <a:t>Knowing who God is (His oneness and name) changes the way we worship</a:t>
            </a:r>
            <a:endParaRPr lang="en-US" sz="1100" dirty="0"/>
          </a:p>
          <a:p>
            <a:pPr marL="342900" indent="-342900">
              <a:lnSpc>
                <a:spcPct val="117000"/>
              </a:lnSpc>
              <a:buSzPct val="100000"/>
              <a:buChar char="•"/>
            </a:pPr>
            <a:r>
              <a:rPr lang="en-US" sz="1100" b="1" dirty="0">
                <a:solidFill>
                  <a:srgbClr val="FFFFFF"/>
                </a:solidFill>
                <a:latin typeface="Inter" pitchFamily="34" charset="0"/>
                <a:ea typeface="Inter" pitchFamily="34" charset="-122"/>
                <a:cs typeface="Inter" pitchFamily="34" charset="-120"/>
              </a:rPr>
              <a:t>John 4:23–24</a:t>
            </a:r>
            <a:r>
              <a:rPr lang="en-US" sz="1100" dirty="0">
                <a:solidFill>
                  <a:srgbClr val="FFFFFF"/>
                </a:solidFill>
                <a:latin typeface="Inter" pitchFamily="34" charset="0"/>
                <a:ea typeface="Inter" pitchFamily="34" charset="-122"/>
                <a:cs typeface="Inter" pitchFamily="34" charset="-120"/>
              </a:rPr>
              <a:t> — </a:t>
            </a:r>
            <a:r>
              <a:rPr lang="en-US" sz="1100" i="1" dirty="0">
                <a:solidFill>
                  <a:srgbClr val="FFFFFF"/>
                </a:solidFill>
                <a:latin typeface="Inter" pitchFamily="34" charset="0"/>
                <a:ea typeface="Inter" pitchFamily="34" charset="-122"/>
                <a:cs typeface="Inter" pitchFamily="34" charset="-120"/>
              </a:rPr>
              <a:t>"But the hour cometh, and now is, when the true worshippers shall worship the Father in spirit and in truth... they that worship him must worship him in spirit and in truth."</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61574" y="1763514"/>
            <a:ext cx="6680331"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Doctrine is a Living Foundation</a:t>
            </a:r>
            <a:endParaRPr lang="en-US" sz="2200" dirty="0"/>
          </a:p>
        </p:txBody>
      </p:sp>
      <p:sp>
        <p:nvSpPr>
          <p:cNvPr id="3" name="Text 1"/>
          <p:cNvSpPr/>
          <p:nvPr/>
        </p:nvSpPr>
        <p:spPr>
          <a:xfrm>
            <a:off x="661574" y="2193528"/>
            <a:ext cx="4919143"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What We Have Learned</a:t>
            </a:r>
            <a:endParaRPr lang="en-US" sz="2950" dirty="0">
              <a:solidFill>
                <a:srgbClr val="FFC000"/>
              </a:solidFill>
            </a:endParaRPr>
          </a:p>
        </p:txBody>
      </p:sp>
      <p:sp>
        <p:nvSpPr>
          <p:cNvPr id="4" name="Text 2"/>
          <p:cNvSpPr/>
          <p:nvPr/>
        </p:nvSpPr>
        <p:spPr>
          <a:xfrm>
            <a:off x="661574" y="2949476"/>
            <a:ext cx="10868547" cy="2144911"/>
          </a:xfrm>
          <a:prstGeom prst="rect">
            <a:avLst/>
          </a:prstGeom>
          <a:noFill/>
          <a:ln/>
        </p:spPr>
        <p:txBody>
          <a:bodyPr wrap="square" lIns="0" tIns="0" rIns="0" bIns="0" rtlCol="0" anchor="t">
            <a:normAutofit lnSpcReduction="10000"/>
          </a:bodyPr>
          <a:lstStyle/>
          <a:p>
            <a:pPr marL="342900" indent="-342900" algn="l">
              <a:lnSpc>
                <a:spcPct val="133000"/>
              </a:lnSpc>
              <a:buSzPct val="100000"/>
              <a:buFont typeface="+mj-lt"/>
              <a:buAutoNum type="arabicPeriod"/>
            </a:pPr>
            <a:r>
              <a:rPr lang="en-US" dirty="0">
                <a:solidFill>
                  <a:srgbClr val="FFFFFF"/>
                </a:solidFill>
                <a:latin typeface="Inter" pitchFamily="34" charset="0"/>
                <a:ea typeface="Inter" pitchFamily="34" charset="-122"/>
                <a:cs typeface="Inter" pitchFamily="34" charset="-120"/>
              </a:rPr>
              <a:t>Doctrine is God's </a:t>
            </a:r>
            <a:r>
              <a:rPr lang="en-US" b="1" dirty="0">
                <a:solidFill>
                  <a:srgbClr val="FFFFFF"/>
                </a:solidFill>
                <a:latin typeface="Inter" pitchFamily="34" charset="0"/>
                <a:ea typeface="Inter" pitchFamily="34" charset="-122"/>
                <a:cs typeface="Inter" pitchFamily="34" charset="-120"/>
              </a:rPr>
              <a:t>teaching</a:t>
            </a:r>
            <a:r>
              <a:rPr lang="en-US" dirty="0">
                <a:solidFill>
                  <a:srgbClr val="FFFFFF"/>
                </a:solidFill>
                <a:latin typeface="Inter" pitchFamily="34" charset="0"/>
                <a:ea typeface="Inter" pitchFamily="34" charset="-122"/>
                <a:cs typeface="Inter" pitchFamily="34" charset="-120"/>
              </a:rPr>
              <a:t> in Scripture</a:t>
            </a:r>
            <a:endParaRPr lang="en-US" dirty="0"/>
          </a:p>
          <a:p>
            <a:pPr marL="342900" indent="-342900" algn="l">
              <a:lnSpc>
                <a:spcPct val="133000"/>
              </a:lnSpc>
              <a:buSzPct val="100000"/>
              <a:buFont typeface="+mj-lt"/>
              <a:buAutoNum type="arabicPeriod" startAt="2"/>
            </a:pPr>
            <a:r>
              <a:rPr lang="en-US" dirty="0">
                <a:solidFill>
                  <a:srgbClr val="FFFFFF"/>
                </a:solidFill>
                <a:latin typeface="Inter" pitchFamily="34" charset="0"/>
                <a:ea typeface="Inter" pitchFamily="34" charset="-122"/>
                <a:cs typeface="Inter" pitchFamily="34" charset="-120"/>
              </a:rPr>
              <a:t>It protects, changes, and unites the body of Christ</a:t>
            </a:r>
            <a:endParaRPr lang="en-US" dirty="0"/>
          </a:p>
          <a:p>
            <a:pPr marL="342900" indent="-342900" algn="l">
              <a:lnSpc>
                <a:spcPct val="133000"/>
              </a:lnSpc>
              <a:buSzPct val="100000"/>
              <a:buFont typeface="+mj-lt"/>
              <a:buAutoNum type="arabicPeriod" startAt="3"/>
            </a:pPr>
            <a:r>
              <a:rPr lang="en-US" dirty="0">
                <a:solidFill>
                  <a:srgbClr val="FFFFFF"/>
                </a:solidFill>
                <a:latin typeface="Inter" pitchFamily="34" charset="0"/>
                <a:ea typeface="Inter" pitchFamily="34" charset="-122"/>
                <a:cs typeface="Inter" pitchFamily="34" charset="-120"/>
              </a:rPr>
              <a:t>It has been explained and taught throughout the history of the Church</a:t>
            </a:r>
            <a:endParaRPr lang="en-US" dirty="0"/>
          </a:p>
          <a:p>
            <a:pPr marL="342900" indent="-342900" algn="l">
              <a:lnSpc>
                <a:spcPct val="133000"/>
              </a:lnSpc>
              <a:buSzPct val="100000"/>
              <a:buFont typeface="+mj-lt"/>
              <a:buAutoNum type="arabicPeriod" startAt="4"/>
            </a:pPr>
            <a:r>
              <a:rPr lang="en-US" dirty="0">
                <a:solidFill>
                  <a:srgbClr val="FFFFFF"/>
                </a:solidFill>
                <a:latin typeface="Inter" pitchFamily="34" charset="0"/>
                <a:ea typeface="Inter" pitchFamily="34" charset="-122"/>
                <a:cs typeface="Inter" pitchFamily="34" charset="-120"/>
              </a:rPr>
              <a:t>Different traditions emphasize different things, but there are basic truths</a:t>
            </a:r>
            <a:endParaRPr lang="en-US" dirty="0"/>
          </a:p>
          <a:p>
            <a:pPr marL="342900" indent="-342900" algn="l">
              <a:lnSpc>
                <a:spcPct val="133000"/>
              </a:lnSpc>
              <a:buSzPct val="100000"/>
              <a:buFont typeface="+mj-lt"/>
              <a:buAutoNum type="arabicPeriod" startAt="5"/>
            </a:pPr>
            <a:r>
              <a:rPr lang="en-US" dirty="0">
                <a:solidFill>
                  <a:srgbClr val="FFFFFF"/>
                </a:solidFill>
                <a:latin typeface="Inter" pitchFamily="34" charset="0"/>
                <a:ea typeface="Inter" pitchFamily="34" charset="-122"/>
                <a:cs typeface="Inter" pitchFamily="34" charset="-120"/>
              </a:rPr>
              <a:t>C.S. Lewis gives us a foundation, but the apostolic faith goes further</a:t>
            </a:r>
            <a:endParaRPr lang="en-US" dirty="0"/>
          </a:p>
          <a:p>
            <a:pPr marL="342900" indent="-342900" algn="l">
              <a:lnSpc>
                <a:spcPct val="133000"/>
              </a:lnSpc>
              <a:buSzPct val="100000"/>
              <a:buFont typeface="+mj-lt"/>
              <a:buAutoNum type="arabicPeriod" startAt="6"/>
            </a:pPr>
            <a:r>
              <a:rPr lang="en-US" dirty="0">
                <a:solidFill>
                  <a:srgbClr val="FFFFFF"/>
                </a:solidFill>
                <a:latin typeface="Inter" pitchFamily="34" charset="0"/>
                <a:ea typeface="Inter" pitchFamily="34" charset="-122"/>
                <a:cs typeface="Inter" pitchFamily="34" charset="-120"/>
              </a:rPr>
              <a:t>The apostolic faith has clear, biblical, and proven doctrines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16262" y="694750"/>
            <a:ext cx="3852369" cy="405309"/>
          </a:xfrm>
          <a:prstGeom prst="rect">
            <a:avLst/>
          </a:prstGeom>
          <a:noFill/>
          <a:ln/>
        </p:spPr>
        <p:txBody>
          <a:bodyPr wrap="none" lIns="0" tIns="0" rIns="0" bIns="0" rtlCol="0" anchor="t"/>
          <a:lstStyle/>
          <a:p>
            <a:pPr marL="0" indent="0" algn="l">
              <a:lnSpc>
                <a:spcPct val="104000"/>
              </a:lnSpc>
              <a:buNone/>
            </a:pPr>
            <a:r>
              <a:rPr lang="en-US" sz="2550" b="1" dirty="0">
                <a:solidFill>
                  <a:srgbClr val="FFC000"/>
                </a:solidFill>
                <a:latin typeface="Inter Bold" pitchFamily="34" charset="0"/>
                <a:ea typeface="Inter Bold" pitchFamily="34" charset="-122"/>
                <a:cs typeface="Inter Bold" pitchFamily="34" charset="-120"/>
              </a:rPr>
              <a:t>1. What Is Doctrine?</a:t>
            </a:r>
            <a:endParaRPr lang="en-US" sz="2550" dirty="0">
              <a:solidFill>
                <a:srgbClr val="FFC000"/>
              </a:solidFill>
            </a:endParaRPr>
          </a:p>
        </p:txBody>
      </p:sp>
      <p:sp>
        <p:nvSpPr>
          <p:cNvPr id="3" name="Text 1"/>
          <p:cNvSpPr/>
          <p:nvPr/>
        </p:nvSpPr>
        <p:spPr>
          <a:xfrm>
            <a:off x="916262" y="1114981"/>
            <a:ext cx="10359071" cy="911721"/>
          </a:xfrm>
          <a:prstGeom prst="rect">
            <a:avLst/>
          </a:prstGeom>
          <a:noFill/>
          <a:ln/>
        </p:spPr>
        <p:txBody>
          <a:bodyPr wrap="square" lIns="0" tIns="0" rIns="0" bIns="0" rtlCol="0" anchor="t">
            <a:normAutofit/>
          </a:bodyPr>
          <a:lstStyle/>
          <a:p>
            <a:pPr marL="0" indent="0" algn="l">
              <a:lnSpc>
                <a:spcPct val="104000"/>
              </a:lnSpc>
              <a:buNone/>
            </a:pPr>
            <a:r>
              <a:rPr lang="en-US" sz="1600" b="1" dirty="0">
                <a:solidFill>
                  <a:srgbClr val="FFFFFF"/>
                </a:solidFill>
                <a:latin typeface="Inter Bold" pitchFamily="34" charset="0"/>
                <a:ea typeface="Inter Bold" pitchFamily="34" charset="-122"/>
                <a:cs typeface="Inter Bold" pitchFamily="34" charset="-120"/>
              </a:rPr>
              <a:t>The word "doctrine" comes from the Latin </a:t>
            </a:r>
            <a:r>
              <a:rPr lang="en-US" sz="1600" b="1" i="1" dirty="0">
                <a:solidFill>
                  <a:srgbClr val="FFFFFF"/>
                </a:solidFill>
                <a:latin typeface="Inter Bold" pitchFamily="34" charset="0"/>
                <a:ea typeface="Inter Bold" pitchFamily="34" charset="-122"/>
                <a:cs typeface="Inter Bold" pitchFamily="34" charset="-120"/>
              </a:rPr>
              <a:t>doctrina</a:t>
            </a:r>
            <a:r>
              <a:rPr lang="en-US" sz="1600" b="1" dirty="0">
                <a:solidFill>
                  <a:srgbClr val="FFFFFF"/>
                </a:solidFill>
                <a:latin typeface="Inter Bold" pitchFamily="34" charset="0"/>
                <a:ea typeface="Inter Bold" pitchFamily="34" charset="-122"/>
                <a:cs typeface="Inter Bold" pitchFamily="34" charset="-120"/>
              </a:rPr>
              <a:t> and means teaching, instruction, or set of beliefs. In the Christian faith, doctrine is the set of truths that God has revealed in the Bible.</a:t>
            </a:r>
            <a:endParaRPr lang="en-US" sz="1600" dirty="0"/>
          </a:p>
        </p:txBody>
      </p:sp>
      <p:sp>
        <p:nvSpPr>
          <p:cNvPr id="4" name="Text 2"/>
          <p:cNvSpPr/>
          <p:nvPr/>
        </p:nvSpPr>
        <p:spPr>
          <a:xfrm>
            <a:off x="916262" y="2136825"/>
            <a:ext cx="3041673" cy="303907"/>
          </a:xfrm>
          <a:prstGeom prst="rect">
            <a:avLst/>
          </a:prstGeom>
          <a:noFill/>
          <a:ln/>
        </p:spPr>
        <p:txBody>
          <a:bodyPr wrap="none" lIns="0" tIns="0" rIns="0" bIns="0" rtlCol="0" anchor="t"/>
          <a:lstStyle/>
          <a:p>
            <a:pPr marL="0" indent="0" algn="l">
              <a:lnSpc>
                <a:spcPct val="104000"/>
              </a:lnSpc>
              <a:buNone/>
            </a:pPr>
            <a:r>
              <a:rPr lang="en-US" sz="1900" b="1" dirty="0">
                <a:solidFill>
                  <a:srgbClr val="FFC000"/>
                </a:solidFill>
                <a:latin typeface="Inter Bold" pitchFamily="34" charset="0"/>
                <a:ea typeface="Inter Bold" pitchFamily="34" charset="-122"/>
                <a:cs typeface="Inter Bold" pitchFamily="34" charset="-120"/>
              </a:rPr>
              <a:t>Biblical Definition</a:t>
            </a:r>
            <a:endParaRPr lang="en-US" sz="1900" dirty="0">
              <a:solidFill>
                <a:srgbClr val="FFC000"/>
              </a:solidFill>
            </a:endParaRPr>
          </a:p>
        </p:txBody>
      </p:sp>
      <p:sp>
        <p:nvSpPr>
          <p:cNvPr id="5" name="Text 3"/>
          <p:cNvSpPr/>
          <p:nvPr/>
        </p:nvSpPr>
        <p:spPr>
          <a:xfrm>
            <a:off x="824822" y="3608785"/>
            <a:ext cx="3041673" cy="303907"/>
          </a:xfrm>
          <a:prstGeom prst="rect">
            <a:avLst/>
          </a:prstGeom>
          <a:noFill/>
          <a:ln/>
        </p:spPr>
        <p:txBody>
          <a:bodyPr wrap="none" lIns="0" tIns="0" rIns="0" bIns="0" rtlCol="0" anchor="t"/>
          <a:lstStyle/>
          <a:p>
            <a:pPr marL="0" indent="0" algn="l">
              <a:lnSpc>
                <a:spcPct val="104000"/>
              </a:lnSpc>
              <a:buNone/>
            </a:pPr>
            <a:r>
              <a:rPr lang="en-US" sz="1900" b="1" dirty="0">
                <a:solidFill>
                  <a:srgbClr val="FFC000"/>
                </a:solidFill>
                <a:latin typeface="Inter Bold" pitchFamily="34" charset="0"/>
                <a:ea typeface="Inter Bold" pitchFamily="34" charset="-122"/>
                <a:cs typeface="Inter Bold" pitchFamily="34" charset="-120"/>
              </a:rPr>
              <a:t>Key Scriptures</a:t>
            </a:r>
            <a:endParaRPr lang="en-US" sz="1900" dirty="0">
              <a:solidFill>
                <a:srgbClr val="FFC000"/>
              </a:solidFill>
            </a:endParaRPr>
          </a:p>
        </p:txBody>
      </p:sp>
      <p:sp>
        <p:nvSpPr>
          <p:cNvPr id="6" name="Text 4"/>
          <p:cNvSpPr/>
          <p:nvPr/>
        </p:nvSpPr>
        <p:spPr>
          <a:xfrm>
            <a:off x="1160102" y="2514005"/>
            <a:ext cx="10359071" cy="819944"/>
          </a:xfrm>
          <a:prstGeom prst="rect">
            <a:avLst/>
          </a:prstGeom>
          <a:noFill/>
          <a:ln/>
        </p:spPr>
        <p:txBody>
          <a:bodyPr wrap="square" lIns="0" tIns="0" rIns="0" bIns="0" rtlCol="0" anchor="t">
            <a:normAutofit/>
          </a:bodyPr>
          <a:lstStyle/>
          <a:p>
            <a:pPr marL="342900" indent="-342900" algn="l">
              <a:lnSpc>
                <a:spcPct val="124000"/>
              </a:lnSpc>
              <a:buSzPct val="100000"/>
              <a:buChar char="•"/>
            </a:pPr>
            <a:r>
              <a:rPr lang="en-US" sz="1250" dirty="0">
                <a:solidFill>
                  <a:srgbClr val="FFFFFF"/>
                </a:solidFill>
                <a:latin typeface="Inter" pitchFamily="34" charset="0"/>
                <a:ea typeface="Inter" pitchFamily="34" charset="-122"/>
                <a:cs typeface="Inter" pitchFamily="34" charset="-120"/>
              </a:rPr>
              <a:t>It comes from the Greek </a:t>
            </a:r>
            <a:r>
              <a:rPr lang="en-US" sz="1250" i="1" dirty="0">
                <a:solidFill>
                  <a:srgbClr val="FFFFFF"/>
                </a:solidFill>
                <a:latin typeface="Inter" pitchFamily="34" charset="0"/>
                <a:ea typeface="Inter" pitchFamily="34" charset="-122"/>
                <a:cs typeface="Inter" pitchFamily="34" charset="-120"/>
              </a:rPr>
              <a:t>didache</a:t>
            </a:r>
            <a:r>
              <a:rPr lang="en-US" sz="1250" dirty="0">
                <a:solidFill>
                  <a:srgbClr val="FFFFFF"/>
                </a:solidFill>
                <a:latin typeface="Inter" pitchFamily="34" charset="0"/>
                <a:ea typeface="Inter" pitchFamily="34" charset="-122"/>
                <a:cs typeface="Inter" pitchFamily="34" charset="-120"/>
              </a:rPr>
              <a:t> (teaching) and </a:t>
            </a:r>
            <a:r>
              <a:rPr lang="en-US" sz="1250" i="1" dirty="0">
                <a:solidFill>
                  <a:srgbClr val="FFFFFF"/>
                </a:solidFill>
                <a:latin typeface="Inter" pitchFamily="34" charset="0"/>
                <a:ea typeface="Inter" pitchFamily="34" charset="-122"/>
                <a:cs typeface="Inter" pitchFamily="34" charset="-120"/>
              </a:rPr>
              <a:t>didaskalia</a:t>
            </a:r>
            <a:r>
              <a:rPr lang="en-US" sz="1250" dirty="0">
                <a:solidFill>
                  <a:srgbClr val="FFFFFF"/>
                </a:solidFill>
                <a:latin typeface="Inter" pitchFamily="34" charset="0"/>
                <a:ea typeface="Inter" pitchFamily="34" charset="-122"/>
                <a:cs typeface="Inter" pitchFamily="34" charset="-120"/>
              </a:rPr>
              <a:t> (instruction)</a:t>
            </a:r>
            <a:endParaRPr lang="en-US" sz="1250" dirty="0"/>
          </a:p>
          <a:p>
            <a:pPr marL="342900" indent="-342900" algn="l">
              <a:lnSpc>
                <a:spcPct val="124000"/>
              </a:lnSpc>
              <a:buSzPct val="100000"/>
              <a:buChar char="•"/>
            </a:pPr>
            <a:r>
              <a:rPr lang="en-US" sz="1250" dirty="0">
                <a:solidFill>
                  <a:srgbClr val="FFFFFF"/>
                </a:solidFill>
                <a:latin typeface="Inter" pitchFamily="34" charset="0"/>
                <a:ea typeface="Inter" pitchFamily="34" charset="-122"/>
                <a:cs typeface="Inter" pitchFamily="34" charset="-120"/>
              </a:rPr>
              <a:t>It appears more than 50 times in the New Testament</a:t>
            </a:r>
            <a:endParaRPr lang="en-US" sz="1250" dirty="0"/>
          </a:p>
          <a:p>
            <a:pPr marL="342900" indent="-342900" algn="l">
              <a:lnSpc>
                <a:spcPct val="124000"/>
              </a:lnSpc>
              <a:buSzPct val="100000"/>
              <a:buChar char="•"/>
            </a:pPr>
            <a:r>
              <a:rPr lang="en-US" sz="1250" dirty="0">
                <a:solidFill>
                  <a:srgbClr val="FFFFFF"/>
                </a:solidFill>
                <a:latin typeface="Inter" pitchFamily="34" charset="0"/>
                <a:ea typeface="Inter" pitchFamily="34" charset="-122"/>
                <a:cs typeface="Inter" pitchFamily="34" charset="-120"/>
              </a:rPr>
              <a:t>It speaks of truths that must be </a:t>
            </a:r>
            <a:r>
              <a:rPr lang="en-US" sz="1250" b="1" dirty="0">
                <a:solidFill>
                  <a:srgbClr val="FFFFFF"/>
                </a:solidFill>
                <a:latin typeface="Inter" pitchFamily="34" charset="0"/>
                <a:ea typeface="Inter" pitchFamily="34" charset="-122"/>
                <a:cs typeface="Inter" pitchFamily="34" charset="-120"/>
              </a:rPr>
              <a:t>taught, believed, and lived</a:t>
            </a:r>
            <a:endParaRPr lang="en-US" sz="1250" dirty="0"/>
          </a:p>
        </p:txBody>
      </p:sp>
      <p:sp>
        <p:nvSpPr>
          <p:cNvPr id="7" name="Text 5"/>
          <p:cNvSpPr/>
          <p:nvPr/>
        </p:nvSpPr>
        <p:spPr>
          <a:xfrm>
            <a:off x="824822" y="5294362"/>
            <a:ext cx="3498465" cy="303907"/>
          </a:xfrm>
          <a:prstGeom prst="rect">
            <a:avLst/>
          </a:prstGeom>
          <a:noFill/>
          <a:ln/>
        </p:spPr>
        <p:txBody>
          <a:bodyPr wrap="none" lIns="0" tIns="0" rIns="0" bIns="0" rtlCol="0" anchor="t"/>
          <a:lstStyle/>
          <a:p>
            <a:pPr marL="0" indent="0" algn="l">
              <a:lnSpc>
                <a:spcPct val="104000"/>
              </a:lnSpc>
              <a:buNone/>
            </a:pPr>
            <a:r>
              <a:rPr lang="en-US" sz="1900" b="1" dirty="0">
                <a:solidFill>
                  <a:srgbClr val="FFFFFF"/>
                </a:solidFill>
                <a:latin typeface="Inter Bold" pitchFamily="34" charset="0"/>
                <a:ea typeface="Inter Bold" pitchFamily="34" charset="-122"/>
                <a:cs typeface="Inter Bold" pitchFamily="34" charset="-120"/>
              </a:rPr>
              <a:t>Wayne Grudem Explains</a:t>
            </a:r>
            <a:endParaRPr lang="en-US" sz="1900" dirty="0"/>
          </a:p>
        </p:txBody>
      </p:sp>
      <p:sp>
        <p:nvSpPr>
          <p:cNvPr id="8" name="Text 6"/>
          <p:cNvSpPr/>
          <p:nvPr/>
        </p:nvSpPr>
        <p:spPr>
          <a:xfrm>
            <a:off x="1088981" y="3985001"/>
            <a:ext cx="10359071" cy="771327"/>
          </a:xfrm>
          <a:prstGeom prst="rect">
            <a:avLst/>
          </a:prstGeom>
          <a:noFill/>
          <a:ln/>
        </p:spPr>
        <p:txBody>
          <a:bodyPr wrap="square" lIns="0" tIns="0" rIns="0" bIns="0" rtlCol="0" anchor="t">
            <a:normAutofit/>
          </a:bodyPr>
          <a:lstStyle/>
          <a:p>
            <a:pPr marL="342900" indent="-342900" algn="l">
              <a:lnSpc>
                <a:spcPct val="124000"/>
              </a:lnSpc>
              <a:buSzPct val="100000"/>
              <a:buChar char="•"/>
            </a:pPr>
            <a:r>
              <a:rPr lang="en-US" sz="1250" b="1" dirty="0">
                <a:solidFill>
                  <a:srgbClr val="FFFFFF"/>
                </a:solidFill>
                <a:latin typeface="Inter" pitchFamily="34" charset="0"/>
                <a:ea typeface="Inter" pitchFamily="34" charset="-122"/>
                <a:cs typeface="Inter" pitchFamily="34" charset="-120"/>
              </a:rPr>
              <a:t>2 Timothy 3:16–17</a:t>
            </a:r>
            <a:r>
              <a:rPr lang="en-US" sz="1250" dirty="0">
                <a:solidFill>
                  <a:srgbClr val="FFFFFF"/>
                </a:solidFill>
                <a:latin typeface="Inter" pitchFamily="34" charset="0"/>
                <a:ea typeface="Inter" pitchFamily="34" charset="-122"/>
                <a:cs typeface="Inter" pitchFamily="34" charset="-120"/>
              </a:rPr>
              <a:t> — </a:t>
            </a:r>
            <a:r>
              <a:rPr lang="en-US" sz="1250" i="1" dirty="0">
                <a:solidFill>
                  <a:srgbClr val="FFFFFF"/>
                </a:solidFill>
                <a:latin typeface="Inter" pitchFamily="34" charset="0"/>
                <a:ea typeface="Inter" pitchFamily="34" charset="-122"/>
                <a:cs typeface="Inter" pitchFamily="34" charset="-120"/>
              </a:rPr>
              <a:t>"All Scripture is inspired by God and profitable for teaching, for reproof, for correction, for training in righteousness, so that the man of God may be complete, equipped for every good work."</a:t>
            </a:r>
            <a:endParaRPr lang="en-US" sz="1250" dirty="0"/>
          </a:p>
          <a:p>
            <a:pPr marL="342900" indent="-342900" algn="l">
              <a:lnSpc>
                <a:spcPct val="124000"/>
              </a:lnSpc>
              <a:buSzPct val="100000"/>
              <a:buChar char="•"/>
            </a:pPr>
            <a:r>
              <a:rPr lang="en-US" sz="1250" b="1" dirty="0">
                <a:solidFill>
                  <a:srgbClr val="FFFFFF"/>
                </a:solidFill>
                <a:latin typeface="Inter" pitchFamily="34" charset="0"/>
                <a:ea typeface="Inter" pitchFamily="34" charset="-122"/>
                <a:cs typeface="Inter" pitchFamily="34" charset="-120"/>
              </a:rPr>
              <a:t>Titus 2:1</a:t>
            </a:r>
            <a:r>
              <a:rPr lang="en-US" sz="1250" dirty="0">
                <a:solidFill>
                  <a:srgbClr val="FFFFFF"/>
                </a:solidFill>
                <a:latin typeface="Inter" pitchFamily="34" charset="0"/>
                <a:ea typeface="Inter" pitchFamily="34" charset="-122"/>
                <a:cs typeface="Inter" pitchFamily="34" charset="-120"/>
              </a:rPr>
              <a:t> — </a:t>
            </a:r>
            <a:r>
              <a:rPr lang="en-US" sz="1250" i="1" dirty="0">
                <a:solidFill>
                  <a:srgbClr val="FFFFFF"/>
                </a:solidFill>
                <a:latin typeface="Inter" pitchFamily="34" charset="0"/>
                <a:ea typeface="Inter" pitchFamily="34" charset="-122"/>
                <a:cs typeface="Inter" pitchFamily="34" charset="-120"/>
              </a:rPr>
              <a:t>"But as for you, speak the things that are fitting for sound doctrine."</a:t>
            </a:r>
            <a:endParaRPr lang="en-US" sz="1250" dirty="0"/>
          </a:p>
        </p:txBody>
      </p:sp>
      <p:sp>
        <p:nvSpPr>
          <p:cNvPr id="9" name="Text 7"/>
          <p:cNvSpPr/>
          <p:nvPr/>
        </p:nvSpPr>
        <p:spPr>
          <a:xfrm>
            <a:off x="916262" y="5616912"/>
            <a:ext cx="10359071" cy="911721"/>
          </a:xfrm>
          <a:prstGeom prst="rect">
            <a:avLst/>
          </a:prstGeom>
          <a:noFill/>
          <a:ln/>
        </p:spPr>
        <p:txBody>
          <a:bodyPr wrap="square" lIns="0" tIns="0" rIns="0" bIns="0" rtlCol="0" anchor="t">
            <a:normAutofit/>
          </a:bodyPr>
          <a:lstStyle/>
          <a:p>
            <a:pPr marL="0" indent="0" algn="l">
              <a:lnSpc>
                <a:spcPct val="104000"/>
              </a:lnSpc>
              <a:buNone/>
            </a:pPr>
            <a:r>
              <a:rPr lang="en-US" sz="1600" dirty="0">
                <a:solidFill>
                  <a:srgbClr val="FFFFFF"/>
                </a:solidFill>
                <a:latin typeface="Inter Bold" pitchFamily="34" charset="0"/>
                <a:ea typeface="Inter Bold" pitchFamily="34" charset="-122"/>
                <a:cs typeface="Inter Bold" pitchFamily="34" charset="-120"/>
              </a:rPr>
              <a:t>In his </a:t>
            </a:r>
            <a:r>
              <a:rPr lang="en-US" sz="1600" i="1" dirty="0">
                <a:solidFill>
                  <a:srgbClr val="FFFFFF"/>
                </a:solidFill>
                <a:latin typeface="Inter Bold" pitchFamily="34" charset="0"/>
                <a:ea typeface="Inter Bold" pitchFamily="34" charset="-122"/>
                <a:cs typeface="Inter Bold" pitchFamily="34" charset="-120"/>
              </a:rPr>
              <a:t>Systematic Theology</a:t>
            </a:r>
            <a:r>
              <a:rPr lang="en-US" sz="1600" dirty="0">
                <a:solidFill>
                  <a:srgbClr val="FFFFFF"/>
                </a:solidFill>
                <a:latin typeface="Inter Bold" pitchFamily="34" charset="0"/>
                <a:ea typeface="Inter Bold" pitchFamily="34" charset="-122"/>
                <a:cs typeface="Inter Bold" pitchFamily="34" charset="-120"/>
              </a:rPr>
              <a:t>, Grudem says that Christian doctrine is "what the whole Bible teaches us today about any given topic." It is not a human idea, but what God shows us in his Word.</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61574" y="598190"/>
            <a:ext cx="4498466" cy="230287"/>
          </a:xfrm>
          <a:prstGeom prst="rect">
            <a:avLst/>
          </a:prstGeom>
          <a:noFill/>
          <a:ln/>
        </p:spPr>
        <p:txBody>
          <a:bodyPr wrap="none" lIns="0" tIns="0" rIns="0" bIns="0" rtlCol="0" anchor="t"/>
          <a:lstStyle/>
          <a:p>
            <a:pPr marL="0" indent="0" algn="l">
              <a:lnSpc>
                <a:spcPct val="104000"/>
              </a:lnSpc>
              <a:buNone/>
            </a:pPr>
            <a:r>
              <a:rPr lang="en-US" sz="1450" b="1" dirty="0">
                <a:solidFill>
                  <a:srgbClr val="FFFFFF"/>
                </a:solidFill>
                <a:latin typeface="Inter Bold" pitchFamily="34" charset="0"/>
                <a:ea typeface="Inter Bold" pitchFamily="34" charset="-122"/>
                <a:cs typeface="Inter Bold" pitchFamily="34" charset="-120"/>
              </a:rPr>
              <a:t>Conclusion: Doctrine is a Living Foundation</a:t>
            </a:r>
            <a:endParaRPr lang="en-US" sz="1450" dirty="0"/>
          </a:p>
        </p:txBody>
      </p:sp>
      <p:pic>
        <p:nvPicPr>
          <p:cNvPr id="3" name="Image 0" descr="preencoded.png"/>
          <p:cNvPicPr>
            <a:picLocks noChangeAspect="1"/>
          </p:cNvPicPr>
          <p:nvPr/>
        </p:nvPicPr>
        <p:blipFill>
          <a:blip r:embed="rId3"/>
          <a:stretch>
            <a:fillRect/>
          </a:stretch>
        </p:blipFill>
        <p:spPr>
          <a:xfrm>
            <a:off x="661574" y="988120"/>
            <a:ext cx="7064496" cy="2949476"/>
          </a:xfrm>
          <a:prstGeom prst="rect">
            <a:avLst/>
          </a:prstGeom>
        </p:spPr>
      </p:pic>
      <p:sp>
        <p:nvSpPr>
          <p:cNvPr id="4" name="Text 1"/>
          <p:cNvSpPr/>
          <p:nvPr/>
        </p:nvSpPr>
        <p:spPr>
          <a:xfrm>
            <a:off x="4937760" y="1303506"/>
            <a:ext cx="11072921" cy="2312452"/>
          </a:xfrm>
          <a:prstGeom prst="rect">
            <a:avLst/>
          </a:prstGeom>
          <a:noFill/>
          <a:ln/>
        </p:spPr>
        <p:txBody>
          <a:bodyPr wrap="square" lIns="0" tIns="0" rIns="0" bIns="0" rtlCol="0" anchor="t"/>
          <a:lstStyle/>
          <a:p>
            <a:pPr marL="0" indent="0" algn="l">
              <a:lnSpc>
                <a:spcPct val="110000"/>
              </a:lnSpc>
              <a:spcAft>
                <a:spcPts val="700"/>
              </a:spcAft>
              <a:buNone/>
            </a:pPr>
            <a:r>
              <a:rPr lang="en-US" b="1" dirty="0">
                <a:solidFill>
                  <a:srgbClr val="FFFFFF"/>
                </a:solidFill>
                <a:latin typeface="Inter" pitchFamily="34" charset="0"/>
                <a:ea typeface="Inter" pitchFamily="34" charset="-122"/>
                <a:cs typeface="Inter" pitchFamily="34" charset="-120"/>
              </a:rPr>
              <a:t>THE WORD</a:t>
            </a:r>
            <a:endParaRPr lang="en-US" dirty="0"/>
          </a:p>
          <a:p>
            <a:pPr marL="0" indent="0" algn="l">
              <a:lnSpc>
                <a:spcPct val="110000"/>
              </a:lnSpc>
              <a:spcAft>
                <a:spcPts val="700"/>
              </a:spcAft>
              <a:buNone/>
            </a:pPr>
            <a:r>
              <a:rPr lang="en-US" sz="1100" dirty="0">
                <a:solidFill>
                  <a:srgbClr val="FFFFFF"/>
                </a:solidFill>
                <a:latin typeface="Inter" pitchFamily="34" charset="0"/>
                <a:ea typeface="Inter" pitchFamily="34" charset="-122"/>
                <a:cs typeface="Inter" pitchFamily="34" charset="-120"/>
              </a:rPr>
              <a:t>The Bible is Truth</a:t>
            </a:r>
            <a:endParaRPr lang="en-US" sz="1100" dirty="0"/>
          </a:p>
          <a:p>
            <a:pPr marL="0" indent="0" algn="l">
              <a:lnSpc>
                <a:spcPct val="110000"/>
              </a:lnSpc>
              <a:spcAft>
                <a:spcPts val="700"/>
              </a:spcAft>
              <a:buNone/>
            </a:pPr>
            <a:endParaRPr lang="en-US" sz="1200" b="1" dirty="0">
              <a:solidFill>
                <a:srgbClr val="FFFFFF"/>
              </a:solidFill>
              <a:latin typeface="Inter" pitchFamily="34" charset="0"/>
              <a:ea typeface="Inter" pitchFamily="34" charset="-122"/>
              <a:cs typeface="Inter" pitchFamily="34" charset="-120"/>
            </a:endParaRPr>
          </a:p>
          <a:p>
            <a:pPr marL="0" indent="0" algn="l">
              <a:lnSpc>
                <a:spcPct val="110000"/>
              </a:lnSpc>
              <a:spcAft>
                <a:spcPts val="700"/>
              </a:spcAft>
              <a:buNone/>
            </a:pPr>
            <a:r>
              <a:rPr lang="en-US" sz="1600" b="1" dirty="0">
                <a:solidFill>
                  <a:srgbClr val="FFFFFF"/>
                </a:solidFill>
                <a:latin typeface="Inter" pitchFamily="34" charset="0"/>
                <a:ea typeface="Inter" pitchFamily="34" charset="-122"/>
                <a:cs typeface="Inter" pitchFamily="34" charset="-120"/>
              </a:rPr>
              <a:t>THE SPIRIT</a:t>
            </a:r>
            <a:endParaRPr lang="en-US" sz="1600" dirty="0"/>
          </a:p>
          <a:p>
            <a:pPr marL="0" indent="0" algn="l">
              <a:lnSpc>
                <a:spcPct val="110000"/>
              </a:lnSpc>
              <a:spcAft>
                <a:spcPts val="700"/>
              </a:spcAft>
              <a:buNone/>
            </a:pPr>
            <a:r>
              <a:rPr lang="en-US" sz="950" dirty="0">
                <a:solidFill>
                  <a:srgbClr val="FFFFFF"/>
                </a:solidFill>
                <a:latin typeface="Inter" pitchFamily="34" charset="0"/>
                <a:ea typeface="Inter" pitchFamily="34" charset="-122"/>
                <a:cs typeface="Inter" pitchFamily="34" charset="-120"/>
              </a:rPr>
              <a:t>The Holy Spirit Reveals Truth</a:t>
            </a:r>
            <a:endParaRPr lang="en-US" sz="950" dirty="0"/>
          </a:p>
          <a:p>
            <a:pPr marL="0" indent="0" algn="l">
              <a:lnSpc>
                <a:spcPct val="110000"/>
              </a:lnSpc>
              <a:spcAft>
                <a:spcPts val="700"/>
              </a:spcAft>
              <a:buNone/>
            </a:pPr>
            <a:endParaRPr lang="en-US" sz="1200" b="1" dirty="0">
              <a:solidFill>
                <a:srgbClr val="FFFFFF"/>
              </a:solidFill>
              <a:latin typeface="Inter" pitchFamily="34" charset="0"/>
              <a:ea typeface="Inter" pitchFamily="34" charset="-122"/>
              <a:cs typeface="Inter" pitchFamily="34" charset="-120"/>
            </a:endParaRPr>
          </a:p>
          <a:p>
            <a:pPr marL="0" indent="0" algn="l">
              <a:lnSpc>
                <a:spcPct val="110000"/>
              </a:lnSpc>
              <a:spcAft>
                <a:spcPts val="700"/>
              </a:spcAft>
              <a:buNone/>
            </a:pPr>
            <a:r>
              <a:rPr lang="en-US" sz="1400" b="1" dirty="0">
                <a:solidFill>
                  <a:srgbClr val="FFFFFF"/>
                </a:solidFill>
                <a:latin typeface="Inter" pitchFamily="34" charset="0"/>
                <a:ea typeface="Inter" pitchFamily="34" charset="-122"/>
                <a:cs typeface="Inter" pitchFamily="34" charset="-120"/>
              </a:rPr>
              <a:t>LIFE IN HOLINESS</a:t>
            </a:r>
            <a:endParaRPr lang="en-US" sz="1400" dirty="0"/>
          </a:p>
          <a:p>
            <a:pPr marL="0" indent="0" algn="l">
              <a:lnSpc>
                <a:spcPct val="110000"/>
              </a:lnSpc>
              <a:buNone/>
            </a:pPr>
            <a:r>
              <a:rPr lang="en-US" sz="950" dirty="0">
                <a:solidFill>
                  <a:srgbClr val="FFFFFF"/>
                </a:solidFill>
                <a:latin typeface="Inter" pitchFamily="34" charset="0"/>
                <a:ea typeface="Inter" pitchFamily="34" charset="-122"/>
                <a:cs typeface="Inter" pitchFamily="34" charset="-120"/>
              </a:rPr>
              <a:t>The life of Holiness </a:t>
            </a:r>
            <a:endParaRPr lang="en-US" sz="950" dirty="0"/>
          </a:p>
        </p:txBody>
      </p:sp>
      <p:sp>
        <p:nvSpPr>
          <p:cNvPr id="5" name="Text 2"/>
          <p:cNvSpPr/>
          <p:nvPr/>
        </p:nvSpPr>
        <p:spPr>
          <a:xfrm>
            <a:off x="661574" y="4547771"/>
            <a:ext cx="10868547" cy="690860"/>
          </a:xfrm>
          <a:prstGeom prst="rect">
            <a:avLst/>
          </a:prstGeom>
          <a:noFill/>
          <a:ln/>
        </p:spPr>
        <p:txBody>
          <a:bodyPr wrap="square" lIns="0" tIns="0" rIns="0" bIns="0" rtlCol="0" anchor="t">
            <a:normAutofit/>
          </a:bodyPr>
          <a:lstStyle/>
          <a:p>
            <a:pPr marL="0" indent="0" algn="l">
              <a:lnSpc>
                <a:spcPct val="104000"/>
              </a:lnSpc>
              <a:buNone/>
            </a:pPr>
            <a:r>
              <a:rPr lang="en-US" sz="1450" b="1" dirty="0">
                <a:solidFill>
                  <a:srgbClr val="FFFFFF"/>
                </a:solidFill>
                <a:latin typeface="Inter Bold" pitchFamily="34" charset="0"/>
                <a:ea typeface="Inter Bold" pitchFamily="34" charset="-122"/>
                <a:cs typeface="Inter Bold" pitchFamily="34" charset="-120"/>
              </a:rPr>
              <a:t>Ephesians 4:13–15 — </a:t>
            </a:r>
            <a:r>
              <a:rPr lang="en-US" sz="1450" b="1" i="1" dirty="0">
                <a:solidFill>
                  <a:srgbClr val="FFFFFF"/>
                </a:solidFill>
                <a:latin typeface="Inter Bold" pitchFamily="34" charset="0"/>
                <a:ea typeface="Inter Bold" pitchFamily="34" charset="-122"/>
                <a:cs typeface="Inter Bold" pitchFamily="34" charset="-120"/>
              </a:rPr>
              <a:t>"until we all reach unity in the faith and in the knowledge of the Son of God, to mature manhood, to the measure of the stature of the fullness of Christ; so that we may no longer be children, tossed to and fro... but speaking the truth in love, we are to grow up in every way into him who is the head, into Christ."</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61574" y="1020564"/>
            <a:ext cx="5682909"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Why Does Doctrine Matter?</a:t>
            </a:r>
            <a:endParaRPr lang="en-US" sz="2950" dirty="0">
              <a:solidFill>
                <a:srgbClr val="FFC000"/>
              </a:solidFill>
            </a:endParaRPr>
          </a:p>
        </p:txBody>
      </p:sp>
      <p:sp>
        <p:nvSpPr>
          <p:cNvPr id="3" name="Text 1"/>
          <p:cNvSpPr/>
          <p:nvPr/>
        </p:nvSpPr>
        <p:spPr>
          <a:xfrm>
            <a:off x="661574" y="1568648"/>
            <a:ext cx="3740056"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1. Doctrine Transforms</a:t>
            </a:r>
            <a:endParaRPr lang="en-US" sz="2200" dirty="0"/>
          </a:p>
        </p:txBody>
      </p:sp>
      <p:sp>
        <p:nvSpPr>
          <p:cNvPr id="4" name="Text 2"/>
          <p:cNvSpPr/>
          <p:nvPr/>
        </p:nvSpPr>
        <p:spPr>
          <a:xfrm>
            <a:off x="886001" y="1991518"/>
            <a:ext cx="10868547" cy="1039416"/>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Renews the mind and helps form the character of Christ</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Correct truth produces a correct life</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What we believe changes the way we live</a:t>
            </a:r>
            <a:endParaRPr lang="en-US" sz="1450" dirty="0"/>
          </a:p>
        </p:txBody>
      </p:sp>
      <p:sp>
        <p:nvSpPr>
          <p:cNvPr id="5" name="Text 3"/>
          <p:cNvSpPr/>
          <p:nvPr/>
        </p:nvSpPr>
        <p:spPr>
          <a:xfrm>
            <a:off x="661574" y="3529409"/>
            <a:ext cx="10868547" cy="1063228"/>
          </a:xfrm>
          <a:prstGeom prst="rect">
            <a:avLst/>
          </a:prstGeom>
          <a:noFill/>
          <a:ln/>
        </p:spPr>
        <p:txBody>
          <a:bodyPr wrap="square" lIns="0" tIns="0" rIns="0" bIns="0" rtlCol="0" anchor="t">
            <a:normAutofit/>
          </a:bodyPr>
          <a:lstStyle/>
          <a:p>
            <a:pPr marL="0" indent="0" algn="l">
              <a:lnSpc>
                <a:spcPct val="104000"/>
              </a:lnSpc>
              <a:buNone/>
            </a:pPr>
            <a:r>
              <a:rPr lang="en-US" sz="1600" b="1" dirty="0">
                <a:solidFill>
                  <a:srgbClr val="FFFFFF"/>
                </a:solidFill>
                <a:latin typeface="Inter Bold" pitchFamily="34" charset="0"/>
                <a:ea typeface="Inter Bold" pitchFamily="34" charset="-122"/>
                <a:cs typeface="Inter Bold" pitchFamily="34" charset="-120"/>
              </a:rPr>
              <a:t>Romans 12:2 — </a:t>
            </a:r>
            <a:r>
              <a:rPr lang="en-US" sz="1600" b="1" i="1" dirty="0">
                <a:solidFill>
                  <a:srgbClr val="FFFFFF"/>
                </a:solidFill>
                <a:latin typeface="Inter Bold" pitchFamily="34" charset="0"/>
                <a:ea typeface="Inter Bold" pitchFamily="34" charset="-122"/>
                <a:cs typeface="Inter Bold" pitchFamily="34" charset="-120"/>
              </a:rPr>
              <a:t>"Do not be conformed to this age, but be transformed by the renewal of your mind, so that you may discern what is the good, pleasing, and perfect will of God."</a:t>
            </a:r>
            <a:endParaRPr lang="en-US" sz="1600" dirty="0"/>
          </a:p>
        </p:txBody>
      </p:sp>
      <p:sp>
        <p:nvSpPr>
          <p:cNvPr id="6" name="Text 4"/>
          <p:cNvSpPr/>
          <p:nvPr/>
        </p:nvSpPr>
        <p:spPr>
          <a:xfrm>
            <a:off x="661574" y="4668242"/>
            <a:ext cx="10868547" cy="708819"/>
          </a:xfrm>
          <a:prstGeom prst="rect">
            <a:avLst/>
          </a:prstGeom>
          <a:noFill/>
          <a:ln/>
        </p:spPr>
        <p:txBody>
          <a:bodyPr wrap="square" lIns="0" tIns="0" rIns="0" bIns="0" rtlCol="0" anchor="t">
            <a:normAutofit/>
          </a:bodyPr>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J.</a:t>
            </a:r>
            <a:r>
              <a:rPr lang="en-US" b="1" dirty="0">
                <a:solidFill>
                  <a:srgbClr val="FFFFFF"/>
                </a:solidFill>
                <a:latin typeface="Inter Bold" pitchFamily="34" charset="0"/>
                <a:ea typeface="Inter Bold" pitchFamily="34" charset="-122"/>
                <a:cs typeface="Inter Bold" pitchFamily="34" charset="-120"/>
              </a:rPr>
              <a:t>I. Packer in </a:t>
            </a:r>
            <a:r>
              <a:rPr lang="en-US" b="1" i="1" dirty="0">
                <a:solidFill>
                  <a:srgbClr val="FFFFFF"/>
                </a:solidFill>
                <a:latin typeface="Inter Bold" pitchFamily="34" charset="0"/>
                <a:ea typeface="Inter Bold" pitchFamily="34" charset="-122"/>
                <a:cs typeface="Inter Bold" pitchFamily="34" charset="-120"/>
              </a:rPr>
              <a:t>Knowing God</a:t>
            </a:r>
            <a:r>
              <a:rPr lang="en-US" b="1" dirty="0">
                <a:solidFill>
                  <a:srgbClr val="FFFFFF"/>
                </a:solidFill>
                <a:latin typeface="Inter Bold" pitchFamily="34" charset="0"/>
                <a:ea typeface="Inter Bold" pitchFamily="34" charset="-122"/>
                <a:cs typeface="Inter Bold" pitchFamily="34" charset="-120"/>
              </a:rPr>
              <a:t> states: "Doctrine is not an end in itself, but the path by which we know the living God and are conformed to His image."</a:t>
            </a:r>
            <a:endParaRPr lang="en-US" sz="2200" dirty="0"/>
          </a:p>
        </p:txBody>
      </p:sp>
      <p:pic>
        <p:nvPicPr>
          <p:cNvPr id="7" name="Image 0" descr="preencoded.png"/>
          <p:cNvPicPr>
            <a:picLocks noChangeAspect="1"/>
          </p:cNvPicPr>
          <p:nvPr/>
        </p:nvPicPr>
        <p:blipFill>
          <a:blip r:embed="rId3"/>
          <a:stretch>
            <a:fillRect/>
          </a:stretch>
        </p:blipFill>
        <p:spPr>
          <a:xfrm>
            <a:off x="661574" y="5660529"/>
            <a:ext cx="224427" cy="1768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61574" y="1250752"/>
            <a:ext cx="5682909"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Why Does Doctrine Matter?</a:t>
            </a:r>
            <a:endParaRPr lang="en-US" sz="2950" dirty="0">
              <a:solidFill>
                <a:srgbClr val="FFC000"/>
              </a:solidFill>
            </a:endParaRPr>
          </a:p>
        </p:txBody>
      </p:sp>
      <p:sp>
        <p:nvSpPr>
          <p:cNvPr id="3" name="Text 1"/>
          <p:cNvSpPr/>
          <p:nvPr/>
        </p:nvSpPr>
        <p:spPr>
          <a:xfrm>
            <a:off x="661574" y="1798836"/>
            <a:ext cx="5025106"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2. Doctrine Protects the Church </a:t>
            </a:r>
            <a:endParaRPr lang="en-US" sz="2200" dirty="0"/>
          </a:p>
        </p:txBody>
      </p:sp>
      <p:sp>
        <p:nvSpPr>
          <p:cNvPr id="4" name="Text 2"/>
          <p:cNvSpPr/>
          <p:nvPr/>
        </p:nvSpPr>
        <p:spPr>
          <a:xfrm>
            <a:off x="661574" y="2436713"/>
            <a:ext cx="10868547" cy="1039416"/>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It helps the believer not fall into error or false teaching</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It clearly marks what true Christian faith teaches</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It prepares the pastor to respond to error</a:t>
            </a:r>
            <a:endParaRPr lang="en-US" sz="1450" dirty="0"/>
          </a:p>
        </p:txBody>
      </p:sp>
      <p:sp>
        <p:nvSpPr>
          <p:cNvPr id="5" name="Text 3"/>
          <p:cNvSpPr/>
          <p:nvPr/>
        </p:nvSpPr>
        <p:spPr>
          <a:xfrm>
            <a:off x="661574" y="3759597"/>
            <a:ext cx="10868547" cy="1063228"/>
          </a:xfrm>
          <a:prstGeom prst="rect">
            <a:avLst/>
          </a:prstGeom>
          <a:noFill/>
          <a:ln/>
        </p:spPr>
        <p:txBody>
          <a:bodyPr wrap="square" lIns="0" tIns="0" rIns="0" bIns="0" rtlCol="0" anchor="t">
            <a:normAutofit/>
          </a:bodyPr>
          <a:lstStyle/>
          <a:p>
            <a:pPr marL="0" indent="0" algn="l">
              <a:lnSpc>
                <a:spcPct val="104000"/>
              </a:lnSpc>
              <a:buNone/>
            </a:pPr>
            <a:r>
              <a:rPr lang="en-US" b="1" dirty="0">
                <a:solidFill>
                  <a:srgbClr val="FFFFFF"/>
                </a:solidFill>
                <a:latin typeface="Inter Bold" pitchFamily="34" charset="0"/>
                <a:ea typeface="Inter Bold" pitchFamily="34" charset="-122"/>
                <a:cs typeface="Inter Bold" pitchFamily="34" charset="-120"/>
              </a:rPr>
              <a:t>Ephesians 4:14 — </a:t>
            </a:r>
            <a:r>
              <a:rPr lang="en-US" b="1" i="1" dirty="0">
                <a:solidFill>
                  <a:srgbClr val="FFFFFF"/>
                </a:solidFill>
                <a:latin typeface="Inter Bold" pitchFamily="34" charset="0"/>
                <a:ea typeface="Inter Bold" pitchFamily="34" charset="-122"/>
                <a:cs typeface="Inter Bold" pitchFamily="34" charset="-120"/>
              </a:rPr>
              <a:t>"That we should no longer be children, tossed to and fro and carried about with every wind of doctrine, by the trickery of men, in the cunning craftiness of deceitful plotting."</a:t>
            </a:r>
            <a:endParaRPr lang="en-US" dirty="0"/>
          </a:p>
        </p:txBody>
      </p:sp>
      <p:sp>
        <p:nvSpPr>
          <p:cNvPr id="6" name="Text 4"/>
          <p:cNvSpPr/>
          <p:nvPr/>
        </p:nvSpPr>
        <p:spPr>
          <a:xfrm>
            <a:off x="661574" y="5106293"/>
            <a:ext cx="10868547" cy="708819"/>
          </a:xfrm>
          <a:prstGeom prst="rect">
            <a:avLst/>
          </a:prstGeom>
          <a:noFill/>
          <a:ln/>
        </p:spPr>
        <p:txBody>
          <a:bodyPr wrap="square" lIns="0" tIns="0" rIns="0" bIns="0" rtlCol="0" anchor="t">
            <a:normAutofit/>
          </a:bodyPr>
          <a:lstStyle/>
          <a:p>
            <a:pPr marL="0" indent="0" algn="l">
              <a:lnSpc>
                <a:spcPct val="104000"/>
              </a:lnSpc>
              <a:buNone/>
            </a:pPr>
            <a:r>
              <a:rPr lang="en-US" b="1" dirty="0">
                <a:solidFill>
                  <a:srgbClr val="FFFFFF"/>
                </a:solidFill>
                <a:latin typeface="Inter Bold" pitchFamily="34" charset="0"/>
                <a:ea typeface="Inter Bold" pitchFamily="34" charset="-122"/>
                <a:cs typeface="Inter Bold" pitchFamily="34" charset="-120"/>
              </a:rPr>
              <a:t>1 Timothy 4:16 — </a:t>
            </a:r>
            <a:r>
              <a:rPr lang="en-US" b="1" i="1" dirty="0">
                <a:solidFill>
                  <a:srgbClr val="FFFFFF"/>
                </a:solidFill>
                <a:latin typeface="Inter Bold" pitchFamily="34" charset="0"/>
                <a:ea typeface="Inter Bold" pitchFamily="34" charset="-122"/>
                <a:cs typeface="Inter Bold" pitchFamily="34" charset="-120"/>
              </a:rPr>
              <a:t>"Take heed to yourself and to the doctrine. Continue in them, for in doing this you will save both yourself and those who hear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27075" y="254090"/>
            <a:ext cx="7986445" cy="1081770"/>
          </a:xfrm>
          <a:prstGeom prst="rect">
            <a:avLst/>
          </a:prstGeom>
          <a:noFill/>
          <a:ln/>
        </p:spPr>
        <p:txBody>
          <a:bodyPr wrap="none" lIns="0" tIns="0" rIns="0" bIns="0" rtlCol="0" anchor="t"/>
          <a:lstStyle/>
          <a:p>
            <a:pPr>
              <a:lnSpc>
                <a:spcPct val="104000"/>
              </a:lnSpc>
            </a:pPr>
            <a:r>
              <a:rPr lang="en-US" sz="3200" b="1" dirty="0">
                <a:solidFill>
                  <a:srgbClr val="FFC000"/>
                </a:solidFill>
                <a:latin typeface="Inter Bold" pitchFamily="34" charset="0"/>
                <a:ea typeface="Inter Bold" pitchFamily="34" charset="-122"/>
                <a:cs typeface="Inter Bold" pitchFamily="34" charset="-120"/>
              </a:rPr>
              <a:t>Historical Restorationist Development </a:t>
            </a:r>
          </a:p>
          <a:p>
            <a:pPr>
              <a:lnSpc>
                <a:spcPct val="104000"/>
              </a:lnSpc>
            </a:pPr>
            <a:r>
              <a:rPr lang="en-US" sz="3200" b="1" dirty="0">
                <a:solidFill>
                  <a:srgbClr val="FFC000"/>
                </a:solidFill>
                <a:latin typeface="Inter Bold" pitchFamily="34" charset="0"/>
                <a:ea typeface="Inter Bold" pitchFamily="34" charset="-122"/>
                <a:cs typeface="Inter Bold" pitchFamily="34" charset="-120"/>
              </a:rPr>
              <a:t>of the Doctrine  </a:t>
            </a:r>
            <a:endParaRPr lang="en-US" sz="3200" dirty="0">
              <a:solidFill>
                <a:srgbClr val="FFC000"/>
              </a:solidFill>
            </a:endParaRPr>
          </a:p>
        </p:txBody>
      </p:sp>
      <p:sp>
        <p:nvSpPr>
          <p:cNvPr id="3" name="Shape 1"/>
          <p:cNvSpPr/>
          <p:nvPr/>
        </p:nvSpPr>
        <p:spPr>
          <a:xfrm>
            <a:off x="6281599" y="1394513"/>
            <a:ext cx="54818" cy="5185949"/>
          </a:xfrm>
          <a:prstGeom prst="roundRect">
            <a:avLst>
              <a:gd name="adj" fmla="val 297693"/>
            </a:avLst>
          </a:prstGeom>
          <a:solidFill>
            <a:schemeClr val="accent4">
              <a:lumMod val="20000"/>
              <a:lumOff val="80000"/>
            </a:schemeClr>
          </a:solidFill>
          <a:ln w="22225">
            <a:solidFill>
              <a:schemeClr val="accent4">
                <a:lumMod val="20000"/>
                <a:lumOff val="80000"/>
              </a:schemeClr>
            </a:solidFill>
          </a:ln>
        </p:spPr>
        <p:txBody>
          <a:bodyPr/>
          <a:lstStyle/>
          <a:p>
            <a:endParaRPr lang="en-US">
              <a:solidFill>
                <a:schemeClr val="bg1"/>
              </a:solidFill>
            </a:endParaRPr>
          </a:p>
        </p:txBody>
      </p:sp>
      <p:sp>
        <p:nvSpPr>
          <p:cNvPr id="6" name="Text 4"/>
          <p:cNvSpPr/>
          <p:nvPr/>
        </p:nvSpPr>
        <p:spPr>
          <a:xfrm>
            <a:off x="5794109" y="1559968"/>
            <a:ext cx="634322" cy="390573"/>
          </a:xfrm>
          <a:prstGeom prst="rect">
            <a:avLst/>
          </a:prstGeom>
          <a:noFill/>
          <a:ln/>
        </p:spPr>
        <p:txBody>
          <a:bodyPr wrap="none" lIns="0" tIns="0" rIns="0" bIns="0" rtlCol="0" anchor="ctr"/>
          <a:lstStyle/>
          <a:p>
            <a:pPr algn="ctr"/>
            <a:r>
              <a:rPr lang="en-US" sz="2400" b="1" dirty="0">
                <a:solidFill>
                  <a:schemeClr val="accent2"/>
                </a:solidFill>
                <a:latin typeface="Inter Bold" pitchFamily="34" charset="0"/>
                <a:ea typeface="Inter Bold" pitchFamily="34" charset="-122"/>
                <a:cs typeface="Inter Bold" pitchFamily="34" charset="-120"/>
              </a:rPr>
              <a:t>1</a:t>
            </a:r>
            <a:endParaRPr lang="en-US" sz="2400" dirty="0">
              <a:solidFill>
                <a:schemeClr val="accent2"/>
              </a:solidFill>
            </a:endParaRPr>
          </a:p>
        </p:txBody>
      </p:sp>
      <p:sp>
        <p:nvSpPr>
          <p:cNvPr id="7" name="Text 5"/>
          <p:cNvSpPr/>
          <p:nvPr/>
        </p:nvSpPr>
        <p:spPr>
          <a:xfrm>
            <a:off x="3632522" y="1594718"/>
            <a:ext cx="1957090" cy="158204"/>
          </a:xfrm>
          <a:prstGeom prst="rect">
            <a:avLst/>
          </a:prstGeom>
          <a:noFill/>
          <a:ln/>
        </p:spPr>
        <p:txBody>
          <a:bodyPr wrap="none" lIns="0" tIns="0" rIns="0" bIns="0" rtlCol="0" anchor="t"/>
          <a:lstStyle/>
          <a:p>
            <a:pPr algn="r">
              <a:lnSpc>
                <a:spcPct val="104000"/>
              </a:lnSpc>
            </a:pPr>
            <a:r>
              <a:rPr lang="en-US" b="1" dirty="0">
                <a:solidFill>
                  <a:srgbClr val="FFFFFF"/>
                </a:solidFill>
                <a:latin typeface="Inter Bold" pitchFamily="34" charset="0"/>
                <a:ea typeface="Inter Bold" pitchFamily="34" charset="-122"/>
                <a:cs typeface="Inter Bold" pitchFamily="34" charset="-120"/>
              </a:rPr>
              <a:t>Apostolic Church (33–100 A.D.)</a:t>
            </a:r>
            <a:endParaRPr lang="en-US" dirty="0"/>
          </a:p>
        </p:txBody>
      </p:sp>
      <p:sp>
        <p:nvSpPr>
          <p:cNvPr id="10" name="Shape 8"/>
          <p:cNvSpPr/>
          <p:nvPr/>
        </p:nvSpPr>
        <p:spPr>
          <a:xfrm>
            <a:off x="6414256" y="2462856"/>
            <a:ext cx="227856" cy="227856"/>
          </a:xfrm>
          <a:prstGeom prst="roundRect">
            <a:avLst>
              <a:gd name="adj" fmla="val 18667"/>
            </a:avLst>
          </a:prstGeom>
          <a:solidFill>
            <a:srgbClr val="110080"/>
          </a:solidFill>
          <a:ln w="4763">
            <a:solidFill>
              <a:srgbClr val="2A1999"/>
            </a:solidFill>
            <a:prstDash val="solid"/>
          </a:ln>
        </p:spPr>
        <p:txBody>
          <a:bodyPr/>
          <a:lstStyle/>
          <a:p>
            <a:endParaRPr lang="en-US" sz="4800"/>
          </a:p>
        </p:txBody>
      </p:sp>
      <p:sp>
        <p:nvSpPr>
          <p:cNvPr id="11" name="Text 9"/>
          <p:cNvSpPr/>
          <p:nvPr/>
        </p:nvSpPr>
        <p:spPr>
          <a:xfrm>
            <a:off x="6452245" y="2481869"/>
            <a:ext cx="151879" cy="189830"/>
          </a:xfrm>
          <a:prstGeom prst="rect">
            <a:avLst/>
          </a:prstGeom>
          <a:noFill/>
          <a:ln/>
        </p:spPr>
        <p:txBody>
          <a:bodyPr wrap="none" lIns="0" tIns="0" rIns="0" bIns="0" rtlCol="0" anchor="ctr"/>
          <a:lstStyle/>
          <a:p>
            <a:pPr algn="ctr"/>
            <a:r>
              <a:rPr lang="en-US" sz="2800" b="1" dirty="0">
                <a:solidFill>
                  <a:schemeClr val="accent2"/>
                </a:solidFill>
                <a:latin typeface="Inter Bold" pitchFamily="34" charset="0"/>
                <a:ea typeface="Inter Bold" pitchFamily="34" charset="-122"/>
                <a:cs typeface="Inter Bold" pitchFamily="34" charset="-120"/>
              </a:rPr>
              <a:t>2</a:t>
            </a:r>
            <a:endParaRPr lang="en-US" sz="2800" dirty="0">
              <a:solidFill>
                <a:schemeClr val="accent2"/>
              </a:solidFill>
            </a:endParaRPr>
          </a:p>
        </p:txBody>
      </p:sp>
      <p:sp>
        <p:nvSpPr>
          <p:cNvPr id="14" name="Shape 12"/>
          <p:cNvSpPr/>
          <p:nvPr/>
        </p:nvSpPr>
        <p:spPr>
          <a:xfrm>
            <a:off x="5692527" y="4231225"/>
            <a:ext cx="303758" cy="14288"/>
          </a:xfrm>
          <a:prstGeom prst="roundRect">
            <a:avLst>
              <a:gd name="adj" fmla="val 297693"/>
            </a:avLst>
          </a:prstGeom>
          <a:solidFill>
            <a:srgbClr val="2A1999"/>
          </a:solidFill>
          <a:ln/>
        </p:spPr>
        <p:txBody>
          <a:bodyPr/>
          <a:lstStyle/>
          <a:p>
            <a:endParaRPr lang="en-US" sz="5400"/>
          </a:p>
        </p:txBody>
      </p:sp>
      <p:sp>
        <p:nvSpPr>
          <p:cNvPr id="16" name="Text 14"/>
          <p:cNvSpPr/>
          <p:nvPr/>
        </p:nvSpPr>
        <p:spPr>
          <a:xfrm>
            <a:off x="5854355" y="3143425"/>
            <a:ext cx="334136" cy="520979"/>
          </a:xfrm>
          <a:prstGeom prst="rect">
            <a:avLst/>
          </a:prstGeom>
          <a:noFill/>
          <a:ln/>
        </p:spPr>
        <p:txBody>
          <a:bodyPr wrap="none" lIns="0" tIns="0" rIns="0" bIns="0" rtlCol="0" anchor="ctr"/>
          <a:lstStyle/>
          <a:p>
            <a:pPr algn="ctr"/>
            <a:r>
              <a:rPr lang="en-US" sz="2800" b="1" dirty="0">
                <a:solidFill>
                  <a:schemeClr val="accent2"/>
                </a:solidFill>
                <a:latin typeface="Inter Bold" pitchFamily="34" charset="0"/>
                <a:ea typeface="Inter Bold" pitchFamily="34" charset="-122"/>
                <a:cs typeface="Inter Bold" pitchFamily="34" charset="-120"/>
              </a:rPr>
              <a:t>3</a:t>
            </a:r>
            <a:endParaRPr lang="en-US" sz="2800" dirty="0">
              <a:solidFill>
                <a:schemeClr val="accent2"/>
              </a:solidFill>
            </a:endParaRPr>
          </a:p>
        </p:txBody>
      </p:sp>
      <p:sp>
        <p:nvSpPr>
          <p:cNvPr id="21" name="Text 19"/>
          <p:cNvSpPr/>
          <p:nvPr/>
        </p:nvSpPr>
        <p:spPr>
          <a:xfrm>
            <a:off x="5953488" y="4627672"/>
            <a:ext cx="151879" cy="569303"/>
          </a:xfrm>
          <a:prstGeom prst="rect">
            <a:avLst/>
          </a:prstGeom>
          <a:noFill/>
          <a:ln/>
        </p:spPr>
        <p:txBody>
          <a:bodyPr wrap="none" lIns="0" tIns="0" rIns="0" bIns="0" rtlCol="0" anchor="ctr"/>
          <a:lstStyle/>
          <a:p>
            <a:pPr algn="ctr"/>
            <a:r>
              <a:rPr lang="en-US" sz="2800" b="1" dirty="0">
                <a:solidFill>
                  <a:schemeClr val="accent2"/>
                </a:solidFill>
                <a:latin typeface="Inter Bold" pitchFamily="34" charset="0"/>
                <a:ea typeface="Inter Bold" pitchFamily="34" charset="-122"/>
                <a:cs typeface="Inter Bold" pitchFamily="34" charset="-120"/>
              </a:rPr>
              <a:t>5</a:t>
            </a:r>
            <a:endParaRPr lang="en-US" sz="2800" dirty="0">
              <a:solidFill>
                <a:schemeClr val="accent2"/>
              </a:solidFill>
            </a:endParaRPr>
          </a:p>
        </p:txBody>
      </p:sp>
      <p:sp>
        <p:nvSpPr>
          <p:cNvPr id="26" name="Text 24"/>
          <p:cNvSpPr/>
          <p:nvPr/>
        </p:nvSpPr>
        <p:spPr>
          <a:xfrm>
            <a:off x="6477059" y="5514483"/>
            <a:ext cx="293328" cy="379660"/>
          </a:xfrm>
          <a:prstGeom prst="rect">
            <a:avLst/>
          </a:prstGeom>
          <a:noFill/>
          <a:ln/>
        </p:spPr>
        <p:txBody>
          <a:bodyPr wrap="none" lIns="0" tIns="0" rIns="0" bIns="0" rtlCol="0" anchor="ctr"/>
          <a:lstStyle/>
          <a:p>
            <a:pPr algn="ctr"/>
            <a:r>
              <a:rPr lang="en-US" sz="2800" b="1" dirty="0">
                <a:solidFill>
                  <a:schemeClr val="accent2"/>
                </a:solidFill>
                <a:latin typeface="Inter Bold" pitchFamily="34" charset="0"/>
                <a:ea typeface="Inter Bold" pitchFamily="34" charset="-122"/>
                <a:cs typeface="Inter Bold" pitchFamily="34" charset="-120"/>
              </a:rPr>
              <a:t>6</a:t>
            </a:r>
            <a:endParaRPr lang="en-US" sz="2800" dirty="0">
              <a:solidFill>
                <a:schemeClr val="accent2"/>
              </a:solidFill>
            </a:endParaRPr>
          </a:p>
        </p:txBody>
      </p:sp>
      <p:sp>
        <p:nvSpPr>
          <p:cNvPr id="31" name="Text 19">
            <a:extLst>
              <a:ext uri="{FF2B5EF4-FFF2-40B4-BE49-F238E27FC236}">
                <a16:creationId xmlns:a16="http://schemas.microsoft.com/office/drawing/2014/main" id="{CD1DF811-F011-C302-8334-A8EE9B8B410C}"/>
              </a:ext>
            </a:extLst>
          </p:cNvPr>
          <p:cNvSpPr/>
          <p:nvPr/>
        </p:nvSpPr>
        <p:spPr>
          <a:xfrm>
            <a:off x="6443327" y="3799171"/>
            <a:ext cx="296570" cy="569303"/>
          </a:xfrm>
          <a:prstGeom prst="rect">
            <a:avLst/>
          </a:prstGeom>
          <a:noFill/>
          <a:ln/>
        </p:spPr>
        <p:txBody>
          <a:bodyPr wrap="none" lIns="0" tIns="0" rIns="0" bIns="0" rtlCol="0" anchor="ctr"/>
          <a:lstStyle/>
          <a:p>
            <a:pPr algn="ctr"/>
            <a:r>
              <a:rPr lang="en-US" sz="2800" b="1" dirty="0">
                <a:solidFill>
                  <a:schemeClr val="accent2"/>
                </a:solidFill>
                <a:latin typeface="Inter Bold" pitchFamily="34" charset="0"/>
                <a:ea typeface="Inter Bold" pitchFamily="34" charset="-122"/>
                <a:cs typeface="Inter Bold" pitchFamily="34" charset="-120"/>
              </a:rPr>
              <a:t>4</a:t>
            </a:r>
            <a:endParaRPr lang="en-US" sz="2800" dirty="0">
              <a:solidFill>
                <a:schemeClr val="accent2"/>
              </a:solidFill>
            </a:endParaRPr>
          </a:p>
        </p:txBody>
      </p:sp>
      <p:sp>
        <p:nvSpPr>
          <p:cNvPr id="4" name="Text 4">
            <a:extLst>
              <a:ext uri="{FF2B5EF4-FFF2-40B4-BE49-F238E27FC236}">
                <a16:creationId xmlns:a16="http://schemas.microsoft.com/office/drawing/2014/main" id="{6FE52C95-74AF-74A6-542A-6E627D85E83B}"/>
              </a:ext>
            </a:extLst>
          </p:cNvPr>
          <p:cNvSpPr/>
          <p:nvPr/>
        </p:nvSpPr>
        <p:spPr>
          <a:xfrm>
            <a:off x="6770387" y="2423287"/>
            <a:ext cx="3874693" cy="265708"/>
          </a:xfrm>
          <a:prstGeom prst="rect">
            <a:avLst/>
          </a:prstGeom>
          <a:noFill/>
          <a:ln/>
        </p:spPr>
        <p:txBody>
          <a:bodyPr wrap="none" lIns="0" tIns="0" rIns="0" bIns="0" rtlCol="0" anchor="t"/>
          <a:lstStyle/>
          <a:p>
            <a:pPr marL="0" indent="0" algn="l">
              <a:lnSpc>
                <a:spcPct val="104000"/>
              </a:lnSpc>
              <a:buNone/>
            </a:pPr>
            <a:r>
              <a:rPr lang="en-US" sz="1650" b="1" dirty="0">
                <a:solidFill>
                  <a:srgbClr val="FFFFFF"/>
                </a:solidFill>
                <a:latin typeface="Inter Bold" pitchFamily="34" charset="0"/>
                <a:ea typeface="Inter Bold" pitchFamily="34" charset="-122"/>
                <a:cs typeface="Inter Bold" pitchFamily="34" charset="-120"/>
              </a:rPr>
              <a:t>(100-400 A.D). Church Fathers </a:t>
            </a:r>
            <a:endParaRPr lang="en-US" sz="1650" dirty="0"/>
          </a:p>
        </p:txBody>
      </p:sp>
      <p:sp>
        <p:nvSpPr>
          <p:cNvPr id="5" name="Text 6">
            <a:extLst>
              <a:ext uri="{FF2B5EF4-FFF2-40B4-BE49-F238E27FC236}">
                <a16:creationId xmlns:a16="http://schemas.microsoft.com/office/drawing/2014/main" id="{5B97FABD-49CE-5E7E-3B1D-F7154FA03B47}"/>
              </a:ext>
            </a:extLst>
          </p:cNvPr>
          <p:cNvSpPr/>
          <p:nvPr/>
        </p:nvSpPr>
        <p:spPr>
          <a:xfrm>
            <a:off x="2022619" y="3272020"/>
            <a:ext cx="6885311" cy="613191"/>
          </a:xfrm>
          <a:prstGeom prst="rect">
            <a:avLst/>
          </a:prstGeom>
          <a:noFill/>
          <a:ln/>
        </p:spPr>
        <p:txBody>
          <a:bodyPr wrap="none" lIns="0" tIns="0" rIns="0" bIns="0" rtlCol="0" anchor="t"/>
          <a:lstStyle/>
          <a:p>
            <a:pPr marL="0" indent="0" algn="l">
              <a:lnSpc>
                <a:spcPct val="104000"/>
              </a:lnSpc>
              <a:buNone/>
            </a:pPr>
            <a:r>
              <a:rPr lang="en-US" sz="1650" b="1" dirty="0">
                <a:solidFill>
                  <a:srgbClr val="FFFFFF"/>
                </a:solidFill>
                <a:latin typeface="Inter Bold" pitchFamily="34" charset="0"/>
                <a:ea typeface="Inter Bold" pitchFamily="34" charset="-122"/>
                <a:cs typeface="Inter Bold" pitchFamily="34" charset="-120"/>
              </a:rPr>
              <a:t>Dark Age – Doctrine and practice </a:t>
            </a:r>
          </a:p>
          <a:p>
            <a:pPr marL="0" indent="0" algn="l">
              <a:lnSpc>
                <a:spcPct val="104000"/>
              </a:lnSpc>
              <a:buNone/>
            </a:pPr>
            <a:r>
              <a:rPr lang="en-US" sz="1650" b="1" dirty="0">
                <a:solidFill>
                  <a:srgbClr val="FFFFFF"/>
                </a:solidFill>
                <a:latin typeface="Inter Bold" pitchFamily="34" charset="0"/>
                <a:ea typeface="Inter Bold" pitchFamily="34" charset="-122"/>
                <a:cs typeface="Inter Bold" pitchFamily="34" charset="-120"/>
              </a:rPr>
              <a:t>obscured (300 – 1500 A.D.)</a:t>
            </a:r>
            <a:endParaRPr lang="en-US" sz="1650" dirty="0"/>
          </a:p>
        </p:txBody>
      </p:sp>
      <p:sp>
        <p:nvSpPr>
          <p:cNvPr id="8" name="Text 10">
            <a:extLst>
              <a:ext uri="{FF2B5EF4-FFF2-40B4-BE49-F238E27FC236}">
                <a16:creationId xmlns:a16="http://schemas.microsoft.com/office/drawing/2014/main" id="{6F3354C6-724E-0561-D601-9DC93CE3DC54}"/>
              </a:ext>
            </a:extLst>
          </p:cNvPr>
          <p:cNvSpPr/>
          <p:nvPr/>
        </p:nvSpPr>
        <p:spPr>
          <a:xfrm>
            <a:off x="2798985" y="4720175"/>
            <a:ext cx="3306382" cy="265708"/>
          </a:xfrm>
          <a:prstGeom prst="rect">
            <a:avLst/>
          </a:prstGeom>
          <a:noFill/>
          <a:ln/>
        </p:spPr>
        <p:txBody>
          <a:bodyPr wrap="none" lIns="0" tIns="0" rIns="0" bIns="0" rtlCol="0" anchor="t"/>
          <a:lstStyle/>
          <a:p>
            <a:pPr marL="0" indent="0" algn="l">
              <a:lnSpc>
                <a:spcPct val="104000"/>
              </a:lnSpc>
              <a:buNone/>
            </a:pPr>
            <a:r>
              <a:rPr lang="en-US" sz="1650" b="1" dirty="0">
                <a:solidFill>
                  <a:srgbClr val="FFFFFF"/>
                </a:solidFill>
                <a:latin typeface="Inter Bold" pitchFamily="34" charset="0"/>
                <a:ea typeface="Inter Bold" pitchFamily="34" charset="-122"/>
                <a:cs typeface="Inter Bold" pitchFamily="34" charset="-120"/>
              </a:rPr>
              <a:t>Revivals (1700–1900 A.D.)</a:t>
            </a:r>
            <a:endParaRPr lang="en-US" sz="1650" dirty="0"/>
          </a:p>
        </p:txBody>
      </p:sp>
      <p:sp>
        <p:nvSpPr>
          <p:cNvPr id="9" name="Text 9">
            <a:extLst>
              <a:ext uri="{FF2B5EF4-FFF2-40B4-BE49-F238E27FC236}">
                <a16:creationId xmlns:a16="http://schemas.microsoft.com/office/drawing/2014/main" id="{B03F6B57-9E79-8B26-2446-DF404B206C13}"/>
              </a:ext>
            </a:extLst>
          </p:cNvPr>
          <p:cNvSpPr/>
          <p:nvPr/>
        </p:nvSpPr>
        <p:spPr>
          <a:xfrm>
            <a:off x="6281599" y="3928177"/>
            <a:ext cx="4165198" cy="265708"/>
          </a:xfrm>
          <a:prstGeom prst="rect">
            <a:avLst/>
          </a:prstGeom>
          <a:noFill/>
          <a:ln/>
        </p:spPr>
        <p:txBody>
          <a:bodyPr wrap="none" lIns="0" tIns="0" rIns="0" bIns="0" rtlCol="0" anchor="t"/>
          <a:lstStyle/>
          <a:p>
            <a:pPr marL="0" indent="0" algn="r">
              <a:lnSpc>
                <a:spcPct val="104000"/>
              </a:lnSpc>
              <a:buNone/>
            </a:pPr>
            <a:r>
              <a:rPr lang="en-US" sz="1650" b="1" dirty="0">
                <a:solidFill>
                  <a:srgbClr val="FFFFFF"/>
                </a:solidFill>
                <a:latin typeface="Inter Bold" pitchFamily="34" charset="0"/>
                <a:ea typeface="Inter Bold" pitchFamily="34" charset="-122"/>
                <a:cs typeface="Inter Bold" pitchFamily="34" charset="-120"/>
              </a:rPr>
              <a:t>Protestant Reformation (1517 A.D.)</a:t>
            </a:r>
            <a:endParaRPr lang="en-US" sz="1650" dirty="0"/>
          </a:p>
        </p:txBody>
      </p:sp>
      <p:sp>
        <p:nvSpPr>
          <p:cNvPr id="13" name="Text 13">
            <a:extLst>
              <a:ext uri="{FF2B5EF4-FFF2-40B4-BE49-F238E27FC236}">
                <a16:creationId xmlns:a16="http://schemas.microsoft.com/office/drawing/2014/main" id="{BC95A82F-F8E8-4E05-A862-69714650EBBE}"/>
              </a:ext>
            </a:extLst>
          </p:cNvPr>
          <p:cNvSpPr/>
          <p:nvPr/>
        </p:nvSpPr>
        <p:spPr>
          <a:xfrm>
            <a:off x="6996204" y="5555663"/>
            <a:ext cx="2735988" cy="265708"/>
          </a:xfrm>
          <a:prstGeom prst="rect">
            <a:avLst/>
          </a:prstGeom>
          <a:noFill/>
          <a:ln/>
        </p:spPr>
        <p:txBody>
          <a:bodyPr wrap="none" lIns="0" tIns="0" rIns="0" bIns="0" rtlCol="0" anchor="t"/>
          <a:lstStyle/>
          <a:p>
            <a:pPr>
              <a:lnSpc>
                <a:spcPct val="104000"/>
              </a:lnSpc>
            </a:pPr>
            <a:r>
              <a:rPr lang="en-US" sz="1650" b="1" dirty="0">
                <a:solidFill>
                  <a:srgbClr val="FFFFFF"/>
                </a:solidFill>
                <a:latin typeface="Inter Bold" pitchFamily="34" charset="0"/>
                <a:ea typeface="Inter Bold" pitchFamily="34" charset="-122"/>
                <a:cs typeface="Inter Bold" pitchFamily="34" charset="-120"/>
              </a:rPr>
              <a:t>Modern Era – Apostolic Restauration </a:t>
            </a:r>
          </a:p>
          <a:p>
            <a:pPr>
              <a:lnSpc>
                <a:spcPct val="104000"/>
              </a:lnSpc>
            </a:pPr>
            <a:r>
              <a:rPr lang="en-US" sz="1650" b="1" dirty="0">
                <a:solidFill>
                  <a:srgbClr val="FFFFFF"/>
                </a:solidFill>
                <a:latin typeface="Inter Bold" pitchFamily="34" charset="0"/>
                <a:ea typeface="Inter Bold" pitchFamily="34" charset="-122"/>
                <a:cs typeface="Inter Bold" pitchFamily="34" charset="-120"/>
              </a:rPr>
              <a:t>(1900 –Present)</a:t>
            </a:r>
            <a:endParaRPr lang="en-US" sz="1650" dirty="0"/>
          </a:p>
          <a:p>
            <a:pPr marL="0" indent="0" algn="l">
              <a:lnSpc>
                <a:spcPct val="104000"/>
              </a:lnSpc>
              <a:buNone/>
            </a:pPr>
            <a:r>
              <a:rPr lang="en-US" sz="1650" b="1" dirty="0">
                <a:solidFill>
                  <a:srgbClr val="FFFFFF"/>
                </a:solidFill>
                <a:latin typeface="Inter Bold" pitchFamily="34" charset="0"/>
                <a:ea typeface="Inter Bold" pitchFamily="34" charset="-122"/>
                <a:cs typeface="Inter Bold" pitchFamily="34" charset="-120"/>
              </a:rPr>
              <a:t> </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1574" y="2165052"/>
            <a:ext cx="5451537"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Historical Development of Doctrine</a:t>
            </a:r>
            <a:endParaRPr lang="en-US" sz="2200" dirty="0"/>
          </a:p>
        </p:txBody>
      </p:sp>
      <p:sp>
        <p:nvSpPr>
          <p:cNvPr id="3" name="Text 1"/>
          <p:cNvSpPr/>
          <p:nvPr/>
        </p:nvSpPr>
        <p:spPr>
          <a:xfrm>
            <a:off x="661574" y="2595066"/>
            <a:ext cx="6413240"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Apostolic Church (33–100 A.D.)</a:t>
            </a:r>
            <a:endParaRPr lang="en-US" sz="2950" dirty="0">
              <a:solidFill>
                <a:srgbClr val="FFC000"/>
              </a:solidFill>
            </a:endParaRPr>
          </a:p>
        </p:txBody>
      </p:sp>
      <p:sp>
        <p:nvSpPr>
          <p:cNvPr id="4" name="Text 2"/>
          <p:cNvSpPr/>
          <p:nvPr/>
        </p:nvSpPr>
        <p:spPr>
          <a:xfrm>
            <a:off x="661575" y="3351014"/>
            <a:ext cx="9587326" cy="2186186"/>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The apostles establish apostolic doctrine and practice (Ephesians 2:20)</a:t>
            </a:r>
            <a:endParaRPr lang="en-US" dirty="0"/>
          </a:p>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The Church practices the teachings of the Apostles. Acts 2:42: </a:t>
            </a:r>
            <a:r>
              <a:rPr lang="en-US" i="1" dirty="0">
                <a:solidFill>
                  <a:srgbClr val="FFFFFF"/>
                </a:solidFill>
                <a:latin typeface="Inter" pitchFamily="34" charset="0"/>
                <a:ea typeface="Inter" pitchFamily="34" charset="-122"/>
                <a:cs typeface="Inter" pitchFamily="34" charset="-120"/>
              </a:rPr>
              <a:t>"And they continued steadfastly in the apostles' doctrine"</a:t>
            </a:r>
            <a:endParaRPr lang="en-US" dirty="0"/>
          </a:p>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The letters of the New Testament explain the basic Christian faith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1574" y="2013843"/>
            <a:ext cx="5451537"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Historical Development of Doctrine</a:t>
            </a:r>
            <a:endParaRPr lang="en-US" sz="2200" dirty="0"/>
          </a:p>
        </p:txBody>
      </p:sp>
      <p:sp>
        <p:nvSpPr>
          <p:cNvPr id="3" name="Text 1"/>
          <p:cNvSpPr/>
          <p:nvPr/>
        </p:nvSpPr>
        <p:spPr>
          <a:xfrm>
            <a:off x="661574" y="2443857"/>
            <a:ext cx="6333371"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Church Fathers (100–400 A.D.)</a:t>
            </a:r>
            <a:endParaRPr lang="en-US" sz="2950" dirty="0">
              <a:solidFill>
                <a:srgbClr val="FFC000"/>
              </a:solidFill>
            </a:endParaRPr>
          </a:p>
        </p:txBody>
      </p:sp>
      <p:sp>
        <p:nvSpPr>
          <p:cNvPr id="4" name="Text 2"/>
          <p:cNvSpPr/>
          <p:nvPr/>
        </p:nvSpPr>
        <p:spPr>
          <a:xfrm>
            <a:off x="661574" y="3199805"/>
            <a:ext cx="10868547" cy="1867495"/>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Irenaeus, Tertullian, and Origen try to organize and explain the Christian faith. Doctrine is influenced by Greek philosophy. </a:t>
            </a:r>
            <a:endParaRPr lang="en-US" dirty="0"/>
          </a:p>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The first creeds are formed (Apostles' Creed, Nicene Creed)</a:t>
            </a:r>
            <a:endParaRPr lang="en-US" dirty="0"/>
          </a:p>
          <a:p>
            <a:pPr marL="342900" indent="-342900" algn="l">
              <a:lnSpc>
                <a:spcPct val="133000"/>
              </a:lnSpc>
              <a:buSzPct val="100000"/>
              <a:buChar char="•"/>
            </a:pPr>
            <a:r>
              <a:rPr lang="en-US" dirty="0">
                <a:solidFill>
                  <a:srgbClr val="FFFFFF"/>
                </a:solidFill>
                <a:latin typeface="Inter" pitchFamily="34" charset="0"/>
                <a:ea typeface="Inter" pitchFamily="34" charset="-122"/>
                <a:cs typeface="Inter" pitchFamily="34" charset="-120"/>
              </a:rPr>
              <a:t>The Councils of Nicaea (325) and Chalcedon (451) standardize the doctrines of the Trinity and the nature of Christ. Doctrines become essential (they anathematize the doctrines)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1574" y="1947763"/>
            <a:ext cx="5451537"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Historical Development of Doctrine</a:t>
            </a:r>
            <a:endParaRPr lang="en-US" sz="2200" dirty="0"/>
          </a:p>
        </p:txBody>
      </p:sp>
      <p:sp>
        <p:nvSpPr>
          <p:cNvPr id="3" name="Text 1"/>
          <p:cNvSpPr/>
          <p:nvPr/>
        </p:nvSpPr>
        <p:spPr>
          <a:xfrm>
            <a:off x="661574" y="2377777"/>
            <a:ext cx="6932340"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Protestant Reformation (1517 A.D.)</a:t>
            </a:r>
            <a:endParaRPr lang="en-US" sz="2950" dirty="0">
              <a:solidFill>
                <a:srgbClr val="FFC000"/>
              </a:solidFill>
            </a:endParaRPr>
          </a:p>
        </p:txBody>
      </p:sp>
      <p:sp>
        <p:nvSpPr>
          <p:cNvPr id="4" name="Text 2"/>
          <p:cNvSpPr/>
          <p:nvPr/>
        </p:nvSpPr>
        <p:spPr>
          <a:xfrm>
            <a:off x="661574" y="3133725"/>
            <a:ext cx="10868547" cy="1776413"/>
          </a:xfrm>
          <a:prstGeom prst="rect">
            <a:avLst/>
          </a:prstGeom>
          <a:noFill/>
          <a:ln/>
        </p:spPr>
        <p:txBody>
          <a:bodyPr wrap="square" lIns="0" tIns="0" rIns="0" bIns="0" rtlCol="0" anchor="t">
            <a:normAutofit lnSpcReduction="10000"/>
          </a:bodyPr>
          <a:lstStyle/>
          <a:p>
            <a:pPr marL="342900" indent="-342900" algn="l">
              <a:lnSpc>
                <a:spcPct val="133000"/>
              </a:lnSpc>
              <a:buSzPct val="100000"/>
              <a:buFont typeface="+mj-lt"/>
              <a:buAutoNum type="arabicPeriod"/>
            </a:pPr>
            <a:r>
              <a:rPr lang="en-US" b="1" dirty="0">
                <a:solidFill>
                  <a:srgbClr val="FFFFFF"/>
                </a:solidFill>
                <a:latin typeface="Inter" pitchFamily="34" charset="0"/>
                <a:ea typeface="Inter" pitchFamily="34" charset="-122"/>
                <a:cs typeface="Inter" pitchFamily="34" charset="-120"/>
              </a:rPr>
              <a:t>Sola Scriptura</a:t>
            </a:r>
            <a:r>
              <a:rPr lang="en-US" dirty="0">
                <a:solidFill>
                  <a:srgbClr val="FFFFFF"/>
                </a:solidFill>
                <a:latin typeface="Inter" pitchFamily="34" charset="0"/>
                <a:ea typeface="Inter" pitchFamily="34" charset="-122"/>
                <a:cs typeface="Inter" pitchFamily="34" charset="-120"/>
              </a:rPr>
              <a:t> (authority of the Bible)</a:t>
            </a:r>
            <a:endParaRPr lang="en-US" dirty="0"/>
          </a:p>
          <a:p>
            <a:pPr marL="342900" indent="-342900" algn="l">
              <a:lnSpc>
                <a:spcPct val="133000"/>
              </a:lnSpc>
              <a:buSzPct val="100000"/>
              <a:buFont typeface="+mj-lt"/>
              <a:buAutoNum type="arabicPeriod" startAt="2"/>
            </a:pPr>
            <a:r>
              <a:rPr lang="en-US" b="1" dirty="0">
                <a:solidFill>
                  <a:srgbClr val="FFFFFF"/>
                </a:solidFill>
                <a:latin typeface="Inter" pitchFamily="34" charset="0"/>
                <a:ea typeface="Inter" pitchFamily="34" charset="-122"/>
                <a:cs typeface="Inter" pitchFamily="34" charset="-120"/>
              </a:rPr>
              <a:t>Sola Fide</a:t>
            </a:r>
            <a:r>
              <a:rPr lang="en-US" dirty="0">
                <a:solidFill>
                  <a:srgbClr val="FFFFFF"/>
                </a:solidFill>
                <a:latin typeface="Inter" pitchFamily="34" charset="0"/>
                <a:ea typeface="Inter" pitchFamily="34" charset="-122"/>
                <a:cs typeface="Inter" pitchFamily="34" charset="-120"/>
              </a:rPr>
              <a:t> (the importance of faith) </a:t>
            </a:r>
            <a:endParaRPr lang="en-US" dirty="0"/>
          </a:p>
          <a:p>
            <a:pPr marL="342900" indent="-342900" algn="l">
              <a:lnSpc>
                <a:spcPct val="133000"/>
              </a:lnSpc>
              <a:buSzPct val="100000"/>
              <a:buFont typeface="+mj-lt"/>
              <a:buAutoNum type="arabicPeriod" startAt="3"/>
            </a:pPr>
            <a:r>
              <a:rPr lang="en-US" b="1" dirty="0">
                <a:solidFill>
                  <a:srgbClr val="FFFFFF"/>
                </a:solidFill>
                <a:latin typeface="Inter" pitchFamily="34" charset="0"/>
                <a:ea typeface="Inter" pitchFamily="34" charset="-122"/>
                <a:cs typeface="Inter" pitchFamily="34" charset="-120"/>
              </a:rPr>
              <a:t>Sola Gratia</a:t>
            </a:r>
            <a:r>
              <a:rPr lang="en-US" dirty="0">
                <a:solidFill>
                  <a:srgbClr val="FFFFFF"/>
                </a:solidFill>
                <a:latin typeface="Inter" pitchFamily="34" charset="0"/>
                <a:ea typeface="Inter" pitchFamily="34" charset="-122"/>
                <a:cs typeface="Inter" pitchFamily="34" charset="-120"/>
              </a:rPr>
              <a:t> (salvation is by grace) </a:t>
            </a:r>
            <a:endParaRPr lang="en-US" dirty="0"/>
          </a:p>
          <a:p>
            <a:pPr marL="342900" indent="-342900" algn="l">
              <a:lnSpc>
                <a:spcPct val="133000"/>
              </a:lnSpc>
              <a:buSzPct val="100000"/>
              <a:buFont typeface="+mj-lt"/>
              <a:buAutoNum type="arabicPeriod" startAt="4"/>
            </a:pPr>
            <a:r>
              <a:rPr lang="en-US" b="1" dirty="0">
                <a:solidFill>
                  <a:srgbClr val="FFFFFF"/>
                </a:solidFill>
                <a:latin typeface="Inter" pitchFamily="34" charset="0"/>
                <a:ea typeface="Inter" pitchFamily="34" charset="-122"/>
                <a:cs typeface="Inter" pitchFamily="34" charset="-120"/>
              </a:rPr>
              <a:t>Solus Christus</a:t>
            </a:r>
            <a:r>
              <a:rPr lang="en-US" dirty="0">
                <a:solidFill>
                  <a:srgbClr val="FFFFFF"/>
                </a:solidFill>
                <a:latin typeface="Inter" pitchFamily="34" charset="0"/>
                <a:ea typeface="Inter" pitchFamily="34" charset="-122"/>
                <a:cs typeface="Inter" pitchFamily="34" charset="-120"/>
              </a:rPr>
              <a:t> (Christ as the only Savior) </a:t>
            </a:r>
            <a:endParaRPr lang="en-US" dirty="0"/>
          </a:p>
          <a:p>
            <a:pPr marL="342900" indent="-342900" algn="l">
              <a:lnSpc>
                <a:spcPct val="133000"/>
              </a:lnSpc>
              <a:buSzPct val="100000"/>
              <a:buFont typeface="+mj-lt"/>
              <a:buAutoNum type="arabicPeriod" startAt="5"/>
            </a:pPr>
            <a:r>
              <a:rPr lang="en-US" b="1" dirty="0">
                <a:solidFill>
                  <a:srgbClr val="FFFFFF"/>
                </a:solidFill>
                <a:latin typeface="Inter" pitchFamily="34" charset="0"/>
                <a:ea typeface="Inter" pitchFamily="34" charset="-122"/>
                <a:cs typeface="Inter" pitchFamily="34" charset="-120"/>
              </a:rPr>
              <a:t>Soli Deo Gloria</a:t>
            </a:r>
            <a:r>
              <a:rPr lang="en-US" dirty="0">
                <a:solidFill>
                  <a:srgbClr val="FFFFFF"/>
                </a:solidFill>
                <a:latin typeface="Inter" pitchFamily="34" charset="0"/>
                <a:ea typeface="Inter" pitchFamily="34" charset="-122"/>
                <a:cs typeface="Inter" pitchFamily="34" charset="-120"/>
              </a:rPr>
              <a:t> (glory belongs to God)</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1574" y="1796554"/>
            <a:ext cx="5451537" cy="354409"/>
          </a:xfrm>
          <a:prstGeom prst="rect">
            <a:avLst/>
          </a:prstGeom>
          <a:noFill/>
          <a:ln/>
        </p:spPr>
        <p:txBody>
          <a:bodyPr wrap="none" lIns="0" tIns="0" rIns="0" bIns="0" rtlCol="0" anchor="t"/>
          <a:lstStyle/>
          <a:p>
            <a:pPr marL="0" indent="0" algn="l">
              <a:lnSpc>
                <a:spcPct val="104000"/>
              </a:lnSpc>
              <a:buNone/>
            </a:pPr>
            <a:r>
              <a:rPr lang="en-US" sz="2200" b="1" dirty="0">
                <a:solidFill>
                  <a:srgbClr val="FFFFFF"/>
                </a:solidFill>
                <a:latin typeface="Inter Bold" pitchFamily="34" charset="0"/>
                <a:ea typeface="Inter Bold" pitchFamily="34" charset="-122"/>
                <a:cs typeface="Inter Bold" pitchFamily="34" charset="-120"/>
              </a:rPr>
              <a:t>Historical Development of Doctrine</a:t>
            </a:r>
            <a:endParaRPr lang="en-US" sz="2200" dirty="0"/>
          </a:p>
        </p:txBody>
      </p:sp>
      <p:sp>
        <p:nvSpPr>
          <p:cNvPr id="3" name="Text 1"/>
          <p:cNvSpPr/>
          <p:nvPr/>
        </p:nvSpPr>
        <p:spPr>
          <a:xfrm>
            <a:off x="661574" y="2226568"/>
            <a:ext cx="7775976" cy="472480"/>
          </a:xfrm>
          <a:prstGeom prst="rect">
            <a:avLst/>
          </a:prstGeom>
          <a:noFill/>
          <a:ln/>
        </p:spPr>
        <p:txBody>
          <a:bodyPr wrap="none" lIns="0" tIns="0" rIns="0" bIns="0" rtlCol="0" anchor="t"/>
          <a:lstStyle/>
          <a:p>
            <a:pPr marL="0" indent="0" algn="l">
              <a:lnSpc>
                <a:spcPct val="104000"/>
              </a:lnSpc>
              <a:buNone/>
            </a:pPr>
            <a:r>
              <a:rPr lang="en-US" sz="2950" b="1" dirty="0">
                <a:solidFill>
                  <a:srgbClr val="FFC000"/>
                </a:solidFill>
                <a:latin typeface="Inter Bold" pitchFamily="34" charset="0"/>
                <a:ea typeface="Inter Bold" pitchFamily="34" charset="-122"/>
                <a:cs typeface="Inter Bold" pitchFamily="34" charset="-120"/>
              </a:rPr>
              <a:t>Theological Liberalism (1700-1900 AD)</a:t>
            </a:r>
            <a:endParaRPr lang="en-US" sz="2950" dirty="0">
              <a:solidFill>
                <a:srgbClr val="FFC000"/>
              </a:solidFill>
            </a:endParaRPr>
          </a:p>
        </p:txBody>
      </p:sp>
      <p:sp>
        <p:nvSpPr>
          <p:cNvPr id="4" name="Text 2"/>
          <p:cNvSpPr/>
          <p:nvPr/>
        </p:nvSpPr>
        <p:spPr>
          <a:xfrm>
            <a:off x="661574" y="2982516"/>
            <a:ext cx="10868547" cy="2078831"/>
          </a:xfrm>
          <a:prstGeom prst="rect">
            <a:avLst/>
          </a:prstGeom>
          <a:noFill/>
          <a:ln/>
        </p:spPr>
        <p:txBody>
          <a:bodyPr wrap="square" lIns="0" tIns="0" rIns="0" bIns="0" rtlCol="0" anchor="t">
            <a:normAutofit/>
          </a:bodyPr>
          <a:lstStyle/>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Philosophers such as Kant (morality and human experience), Hume, and Voltaire question the authority of the Bible</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Liberal theologians such as Schleiermacher and Harnack try to interpret Scripture using only natural reason, excluding the supernatural</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The "search for the historical Jesus" emerges: the Jesus of history is separated from the Christ of faith</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Miracles, the resurrection, and the divine inspiration of the Bible are denied</a:t>
            </a:r>
            <a:endParaRPr lang="en-US" sz="1450" dirty="0"/>
          </a:p>
          <a:p>
            <a:pPr marL="342900" indent="-342900" algn="l">
              <a:lnSpc>
                <a:spcPct val="133000"/>
              </a:lnSpc>
              <a:buSzPct val="100000"/>
              <a:buChar char="•"/>
            </a:pPr>
            <a:r>
              <a:rPr lang="en-US" sz="1450" dirty="0">
                <a:solidFill>
                  <a:srgbClr val="FFFFFF"/>
                </a:solidFill>
                <a:latin typeface="Inter" pitchFamily="34" charset="0"/>
                <a:ea typeface="Inter" pitchFamily="34" charset="-122"/>
                <a:cs typeface="Inter" pitchFamily="34" charset="-120"/>
              </a:rPr>
              <a:t>Doctrine is reduced to ethics and morality, not revealed truth</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3637</Words>
  <Application>Microsoft Macintosh PowerPoint</Application>
  <PresentationFormat>Widescreen</PresentationFormat>
  <Paragraphs>417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Inter</vt:lpstr>
      <vt:lpstr>Inter Bold</vt:lpstr>
      <vt:lpstr>Arial</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Restoration of Apostolic Truth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Felipe Salazar</cp:lastModifiedBy>
  <cp:revision>4</cp:revision>
  <dcterms:created xsi:type="dcterms:W3CDTF">2026-06-09T11:59:13Z</dcterms:created>
  <dcterms:modified xsi:type="dcterms:W3CDTF">2026-06-09T12:59:33Z</dcterms:modified>
</cp:coreProperties>
</file>