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68" r:id="rId5"/>
    <p:sldId id="259" r:id="rId6"/>
    <p:sldId id="269" r:id="rId7"/>
    <p:sldId id="270" r:id="rId8"/>
    <p:sldId id="271" r:id="rId9"/>
    <p:sldId id="272" r:id="rId10"/>
    <p:sldId id="273" r:id="rId11"/>
    <p:sldId id="274" r:id="rId12"/>
    <p:sldId id="277" r:id="rId13"/>
    <p:sldId id="261" r:id="rId14"/>
    <p:sldId id="263" r:id="rId15"/>
    <p:sldId id="275" r:id="rId16"/>
    <p:sldId id="264" r:id="rId17"/>
    <p:sldId id="265" r:id="rId18"/>
    <p:sldId id="266" r:id="rId19"/>
    <p:sldId id="267" r:id="rId20"/>
    <p:sldId id="276" r:id="rId21"/>
  </p:sldIdLst>
  <p:sldSz cx="9144000" cy="6858000" type="screen4x3"/>
  <p:notesSz cx="6858000" cy="9144000"/>
  <p:embeddedFontLst>
    <p:embeddedFont>
      <p:font typeface="Inter" panose="02000503000000020004" pitchFamily="2" charset="0"/>
      <p:regular r:id="rId23"/>
    </p:embeddedFont>
    <p:embeddedFont>
      <p:font typeface="Inter Bold" panose="02000503000000020004"/>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625"/>
    <p:restoredTop sz="60779"/>
  </p:normalViewPr>
  <p:slideViewPr>
    <p:cSldViewPr snapToGrid="0" snapToObjects="1">
      <p:cViewPr varScale="1">
        <p:scale>
          <a:sx n="47" d="100"/>
          <a:sy n="47" d="100"/>
        </p:scale>
        <p:origin x="216" y="752"/>
      </p:cViewPr>
      <p:guideLst/>
    </p:cSldViewPr>
  </p:slideViewPr>
  <p:notesTextViewPr>
    <p:cViewPr>
      <p:scale>
        <a:sx n="1" d="1"/>
        <a:sy n="1" d="1"/>
      </p:scale>
      <p:origin x="0" y="-184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1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775F3-B85C-E1D4-A62B-CF6024736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FEFBA-EAFD-4560-0BFD-0EA107D9CA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4349BFA-D16E-D880-7C99-F6A7F9D42951}"/>
              </a:ext>
            </a:extLst>
          </p:cNvPr>
          <p:cNvSpPr>
            <a:spLocks noGrp="1"/>
          </p:cNvSpPr>
          <p:nvPr>
            <p:ph type="body" idx="1"/>
          </p:nvPr>
        </p:nvSpPr>
        <p:spPr/>
        <p:txBody>
          <a:bodyPr/>
          <a:lstStyle/>
          <a:p>
            <a:r>
              <a:rPr lang="en-US" dirty="0"/>
              <a:t>From a classical Apostolic Pentecostal perspective, the period from approximately A.D. 100–400 is often viewed as a time when the Church gradually moved away from certain aspects of apostolic doctrine and practice. </a:t>
            </a:r>
          </a:p>
          <a:p>
            <a:endParaRPr lang="en-US" dirty="0"/>
          </a:p>
          <a:p>
            <a:r>
              <a:rPr lang="en-US" dirty="0"/>
              <a:t>It is important to note that historians from Catholic, Orthodox, and most Protestant traditions would not necessarily describe these developments as "deviations"; many would see them as legitimate doctrinal development. However, from an Apostolic perspective, they represent the beginning of a departure from the simplicity of the apostolic faith.</a:t>
            </a:r>
          </a:p>
          <a:p>
            <a:endParaRPr lang="en-US" dirty="0"/>
          </a:p>
          <a:p>
            <a:r>
              <a:rPr lang="en-US" dirty="0"/>
              <a:t>The Apostolic argument is generally not that the entire Church suddenly fell into apostasy. Rather, the argument is that certain seeds of change began appearing during the era of the Apostolic Fathers and became more pronounced in the following centuries.</a:t>
            </a:r>
          </a:p>
          <a:p>
            <a:endParaRPr lang="en-US" b="1" dirty="0"/>
          </a:p>
          <a:p>
            <a:r>
              <a:rPr lang="en-US" b="1" dirty="0"/>
              <a:t>I. The Shift from Apostolic Authority to Episcopal Authority</a:t>
            </a:r>
          </a:p>
          <a:p>
            <a:r>
              <a:rPr lang="en-US" b="1" dirty="0"/>
              <a:t>New Testament Pattern</a:t>
            </a:r>
          </a:p>
          <a:p>
            <a:r>
              <a:rPr lang="en-US" dirty="0"/>
              <a:t>The Apostolic Church was built upon:</a:t>
            </a:r>
          </a:p>
          <a:p>
            <a:r>
              <a:rPr lang="en-US" dirty="0"/>
              <a:t>Christ as the cornerstone </a:t>
            </a:r>
          </a:p>
          <a:p>
            <a:r>
              <a:rPr lang="en-US" dirty="0"/>
              <a:t>Apostles as foundational witnesses </a:t>
            </a:r>
          </a:p>
          <a:p>
            <a:r>
              <a:rPr lang="en-US" dirty="0"/>
              <a:t>Local elders and bishops </a:t>
            </a:r>
          </a:p>
          <a:p>
            <a:r>
              <a:rPr lang="en-US" dirty="0"/>
              <a:t>Ephesians 2:20</a:t>
            </a:r>
          </a:p>
          <a:p>
            <a:endParaRPr lang="en-US" dirty="0"/>
          </a:p>
          <a:p>
            <a:r>
              <a:rPr lang="en-US" dirty="0"/>
              <a:t>The Apostolic concern is that after the death of the apostles, increasing authority became concentrated in regional bishops rather than remaining anchored primarily in apostolic doctrine.</a:t>
            </a:r>
          </a:p>
          <a:p>
            <a:endParaRPr lang="en-US" b="1" dirty="0"/>
          </a:p>
          <a:p>
            <a:r>
              <a:rPr lang="en-US" b="1" dirty="0"/>
              <a:t>Example</a:t>
            </a:r>
          </a:p>
          <a:p>
            <a:r>
              <a:rPr lang="en-US" dirty="0"/>
              <a:t>Ignatius of Antioch (c. 110 A.D.) strongly emphasized obedience to the bishop.</a:t>
            </a:r>
          </a:p>
          <a:p>
            <a:r>
              <a:rPr lang="en-US" dirty="0"/>
              <a:t>He wrote repeatedly:</a:t>
            </a:r>
          </a:p>
          <a:p>
            <a:r>
              <a:rPr lang="en-US" dirty="0"/>
              <a:t>Follow the bishop as Jesus Christ follows the Father.</a:t>
            </a:r>
          </a:p>
          <a:p>
            <a:endParaRPr lang="en-US" b="1" dirty="0"/>
          </a:p>
          <a:p>
            <a:r>
              <a:rPr lang="en-US" b="1" dirty="0"/>
              <a:t>Apostolic Critique</a:t>
            </a:r>
          </a:p>
          <a:p>
            <a:r>
              <a:rPr lang="en-US" dirty="0"/>
              <a:t>While respecting church leadership, Apostolics often argue that the New Testament emphasizes submission to apostolic teaching more than submission to a singular ecclesiastical office.</a:t>
            </a:r>
          </a:p>
          <a:p>
            <a:r>
              <a:rPr lang="en-US" dirty="0"/>
              <a:t>The concern is that authority gradually shifted from:</a:t>
            </a:r>
          </a:p>
          <a:p>
            <a:endParaRPr lang="en-US" b="1" dirty="0"/>
          </a:p>
          <a:p>
            <a:r>
              <a:rPr lang="en-US" b="1" dirty="0"/>
              <a:t>Apostolic Doctrine → Church Office</a:t>
            </a:r>
            <a:endParaRPr lang="en-US" dirty="0"/>
          </a:p>
          <a:p>
            <a:r>
              <a:rPr lang="en-US" dirty="0"/>
              <a:t>rather than</a:t>
            </a:r>
          </a:p>
          <a:p>
            <a:r>
              <a:rPr lang="en-US" b="1" dirty="0"/>
              <a:t>Church Office → Apostolic Doctrine</a:t>
            </a:r>
            <a:endParaRPr lang="en-US" dirty="0"/>
          </a:p>
          <a:p>
            <a:br>
              <a:rPr lang="en-US" dirty="0"/>
            </a:br>
            <a:endParaRPr lang="en-US" dirty="0"/>
          </a:p>
          <a:p>
            <a:r>
              <a:rPr lang="en-US" b="1" dirty="0"/>
              <a:t>II. The Decline of the Name of Jesus in Baptism</a:t>
            </a:r>
          </a:p>
          <a:p>
            <a:r>
              <a:rPr lang="en-US" b="1" dirty="0"/>
              <a:t>New Testament Pattern</a:t>
            </a:r>
          </a:p>
          <a:p>
            <a:r>
              <a:rPr lang="en-US" dirty="0"/>
              <a:t>The book of Acts repeatedly records baptism in the name of Jesus Christ.</a:t>
            </a:r>
          </a:p>
          <a:p>
            <a:r>
              <a:rPr lang="en-US" dirty="0"/>
              <a:t>Examples:</a:t>
            </a:r>
          </a:p>
          <a:p>
            <a:r>
              <a:rPr lang="en-US" dirty="0"/>
              <a:t>Acts 2:38 </a:t>
            </a:r>
          </a:p>
          <a:p>
            <a:r>
              <a:rPr lang="en-US" dirty="0"/>
              <a:t>Acts 8:16 </a:t>
            </a:r>
          </a:p>
          <a:p>
            <a:r>
              <a:rPr lang="en-US" dirty="0"/>
              <a:t>Acts 10:48 </a:t>
            </a:r>
          </a:p>
          <a:p>
            <a:r>
              <a:rPr lang="en-US" dirty="0"/>
              <a:t>Acts 19:5 </a:t>
            </a:r>
          </a:p>
          <a:p>
            <a:r>
              <a:rPr lang="en-US" dirty="0"/>
              <a:t>From an Apostolic perspective, this establishes the apostolic baptismal formula.</a:t>
            </a:r>
          </a:p>
          <a:p>
            <a:r>
              <a:rPr lang="en-US" b="1" dirty="0"/>
              <a:t>Historical Development</a:t>
            </a:r>
          </a:p>
          <a:p>
            <a:r>
              <a:rPr lang="en-US" dirty="0"/>
              <a:t>By the late second and third centuries, increasing evidence appears for the use of the Trinitarian formula:</a:t>
            </a:r>
          </a:p>
          <a:p>
            <a:r>
              <a:rPr lang="en-US" dirty="0"/>
              <a:t>"Father, Son, and Holy Spirit."</a:t>
            </a:r>
          </a:p>
          <a:p>
            <a:r>
              <a:rPr lang="en-US" b="1" dirty="0"/>
              <a:t>Apostolic Critique</a:t>
            </a:r>
          </a:p>
          <a:p>
            <a:r>
              <a:rPr lang="en-US" dirty="0"/>
              <a:t>Apostolics argue that this reflects a departure from apostolic practice.</a:t>
            </a:r>
          </a:p>
          <a:p>
            <a:r>
              <a:rPr lang="en-US" dirty="0"/>
              <a:t>The question asked is:</a:t>
            </a:r>
          </a:p>
          <a:p>
            <a:r>
              <a:rPr lang="en-US" dirty="0"/>
              <a:t>Why would the Church move away from the actual baptismal practice recorded in Acts?</a:t>
            </a:r>
          </a:p>
          <a:p>
            <a:r>
              <a:rPr lang="en-US" dirty="0"/>
              <a:t>Many Apostolic scholars see this as one of the earliest and most significant departures.</a:t>
            </a:r>
          </a:p>
          <a:p>
            <a:br>
              <a:rPr lang="en-US" dirty="0"/>
            </a:br>
            <a:endParaRPr lang="en-US" dirty="0"/>
          </a:p>
          <a:p>
            <a:r>
              <a:rPr lang="en-US" b="1" dirty="0"/>
              <a:t>III. The Emergence of Trinitarian Theology</a:t>
            </a:r>
          </a:p>
          <a:p>
            <a:r>
              <a:rPr lang="en-US" dirty="0"/>
              <a:t>This is perhaps the most significant issue from an Apostolic perspective.</a:t>
            </a:r>
          </a:p>
          <a:p>
            <a:r>
              <a:rPr lang="en-US" b="1" dirty="0"/>
              <a:t>New Testament View</a:t>
            </a:r>
          </a:p>
          <a:p>
            <a:r>
              <a:rPr lang="en-US" dirty="0"/>
              <a:t>Apostolics maintain that:</a:t>
            </a:r>
          </a:p>
          <a:p>
            <a:r>
              <a:rPr lang="en-US" dirty="0"/>
              <a:t>God is absolutely one. </a:t>
            </a:r>
          </a:p>
          <a:p>
            <a:r>
              <a:rPr lang="en-US" dirty="0"/>
              <a:t>Jesus is the full manifestation of that one God. </a:t>
            </a:r>
          </a:p>
          <a:p>
            <a:r>
              <a:rPr lang="en-US" dirty="0"/>
              <a:t>Father, Son, and Holy Spirit describe manifestations, relationships, or roles of the one God. </a:t>
            </a:r>
          </a:p>
          <a:p>
            <a:r>
              <a:rPr lang="en-US" dirty="0"/>
              <a:t>Key texts:</a:t>
            </a:r>
          </a:p>
          <a:p>
            <a:r>
              <a:rPr lang="en-US" dirty="0"/>
              <a:t>Deuteronomy 6:4 </a:t>
            </a:r>
          </a:p>
          <a:p>
            <a:r>
              <a:rPr lang="en-US" dirty="0"/>
              <a:t>Isaiah 9:6 </a:t>
            </a:r>
          </a:p>
          <a:p>
            <a:r>
              <a:rPr lang="en-US" dirty="0"/>
              <a:t>John 14:9 </a:t>
            </a:r>
          </a:p>
          <a:p>
            <a:r>
              <a:rPr lang="en-US" dirty="0"/>
              <a:t>Colossians 2:9 </a:t>
            </a:r>
          </a:p>
          <a:p>
            <a:r>
              <a:rPr lang="en-US" b="1" dirty="0"/>
              <a:t>Historical Development</a:t>
            </a:r>
          </a:p>
          <a:p>
            <a:r>
              <a:rPr lang="en-US" dirty="0"/>
              <a:t>Second- and third-century theologians increasingly began speaking of:</a:t>
            </a:r>
          </a:p>
          <a:p>
            <a:r>
              <a:rPr lang="en-US" dirty="0"/>
              <a:t>distinct persons, </a:t>
            </a:r>
          </a:p>
          <a:p>
            <a:r>
              <a:rPr lang="en-US" dirty="0"/>
              <a:t>eternal distinctions, </a:t>
            </a:r>
          </a:p>
          <a:p>
            <a:r>
              <a:rPr lang="en-US" dirty="0"/>
              <a:t>triadic formulations. </a:t>
            </a:r>
          </a:p>
          <a:p>
            <a:r>
              <a:rPr lang="en-US" dirty="0"/>
              <a:t>Examples include:</a:t>
            </a:r>
          </a:p>
          <a:p>
            <a:r>
              <a:rPr lang="en-US" dirty="0"/>
              <a:t>Justin Martyr</a:t>
            </a:r>
          </a:p>
          <a:p>
            <a:r>
              <a:rPr lang="en-US" dirty="0"/>
              <a:t>Tertullian</a:t>
            </a:r>
          </a:p>
          <a:p>
            <a:r>
              <a:rPr lang="en-US" dirty="0"/>
              <a:t>Tertullian is generally credited with introducing the Latin term:</a:t>
            </a:r>
          </a:p>
          <a:p>
            <a:r>
              <a:rPr lang="en-US" dirty="0"/>
              <a:t>Trinitas (Trinity)</a:t>
            </a:r>
          </a:p>
          <a:p>
            <a:r>
              <a:rPr lang="en-US" dirty="0"/>
              <a:t>around A.D. 200.</a:t>
            </a:r>
          </a:p>
          <a:p>
            <a:r>
              <a:rPr lang="en-US" b="1" dirty="0"/>
              <a:t>Apostolic Critique</a:t>
            </a:r>
          </a:p>
          <a:p>
            <a:r>
              <a:rPr lang="en-US" dirty="0"/>
              <a:t>From an Apostolic viewpoint:</a:t>
            </a:r>
          </a:p>
          <a:p>
            <a:r>
              <a:rPr lang="en-US" dirty="0"/>
              <a:t>The terminology of three divine persons cannot be found in Scripture.</a:t>
            </a:r>
          </a:p>
          <a:p>
            <a:r>
              <a:rPr lang="en-US" dirty="0"/>
              <a:t>The concern is that Greek philosophical categories increasingly influenced theological language.</a:t>
            </a:r>
          </a:p>
          <a:p>
            <a:r>
              <a:rPr lang="en-US" dirty="0"/>
              <a:t>The Apostolic argument is:</a:t>
            </a:r>
          </a:p>
          <a:p>
            <a:r>
              <a:rPr lang="en-US" dirty="0"/>
              <a:t>The Church moved from biblical language to metaphysical language.</a:t>
            </a:r>
          </a:p>
          <a:p>
            <a:br>
              <a:rPr lang="en-US" dirty="0"/>
            </a:br>
            <a:endParaRPr lang="en-US" dirty="0"/>
          </a:p>
          <a:p>
            <a:r>
              <a:rPr lang="en-US" b="1" dirty="0"/>
              <a:t>IV. The Influence of Greek Philosophy</a:t>
            </a:r>
          </a:p>
          <a:p>
            <a:r>
              <a:rPr lang="en-US" dirty="0"/>
              <a:t>Many Apostolic scholars identify this as a major turning point.</a:t>
            </a:r>
          </a:p>
          <a:p>
            <a:r>
              <a:rPr lang="en-US" b="1" dirty="0"/>
              <a:t>Apostolic Christianity</a:t>
            </a:r>
          </a:p>
          <a:p>
            <a:r>
              <a:rPr lang="en-US" dirty="0"/>
              <a:t>The apostles spoke primarily in:</a:t>
            </a:r>
          </a:p>
          <a:p>
            <a:r>
              <a:rPr lang="en-US" dirty="0"/>
              <a:t>Hebrew categories </a:t>
            </a:r>
          </a:p>
          <a:p>
            <a:r>
              <a:rPr lang="en-US" dirty="0"/>
              <a:t>Old Testament concepts </a:t>
            </a:r>
          </a:p>
          <a:p>
            <a:r>
              <a:rPr lang="en-US" dirty="0"/>
              <a:t>Covenant language </a:t>
            </a:r>
          </a:p>
          <a:p>
            <a:r>
              <a:rPr lang="en-US" b="1" dirty="0"/>
              <a:t>Later Christianity</a:t>
            </a:r>
          </a:p>
          <a:p>
            <a:r>
              <a:rPr lang="en-US" dirty="0"/>
              <a:t>Theologians increasingly employed:</a:t>
            </a:r>
          </a:p>
          <a:p>
            <a:r>
              <a:rPr lang="en-US" dirty="0"/>
              <a:t>Platonic thought </a:t>
            </a:r>
          </a:p>
          <a:p>
            <a:r>
              <a:rPr lang="en-US" dirty="0"/>
              <a:t>Aristotelian categories </a:t>
            </a:r>
          </a:p>
          <a:p>
            <a:r>
              <a:rPr lang="en-US" dirty="0"/>
              <a:t>Greek metaphysics </a:t>
            </a:r>
          </a:p>
          <a:p>
            <a:r>
              <a:rPr lang="en-US" dirty="0"/>
              <a:t>Questions shifted from:</a:t>
            </a:r>
          </a:p>
          <a:p>
            <a:r>
              <a:rPr lang="en-US" dirty="0"/>
              <a:t>Who is Jesus?</a:t>
            </a:r>
          </a:p>
          <a:p>
            <a:r>
              <a:rPr lang="en-US" dirty="0"/>
              <a:t>to</a:t>
            </a:r>
          </a:p>
          <a:p>
            <a:r>
              <a:rPr lang="en-US" dirty="0"/>
              <a:t>How do divine substances relate to one another?</a:t>
            </a:r>
          </a:p>
          <a:p>
            <a:r>
              <a:rPr lang="en-US" b="1" dirty="0"/>
              <a:t>Apostolic Concern</a:t>
            </a:r>
          </a:p>
          <a:p>
            <a:r>
              <a:rPr lang="en-US" dirty="0"/>
              <a:t>The Church began answering biblical questions with philosophical categories that Scripture itself never uses.</a:t>
            </a:r>
          </a:p>
          <a:p>
            <a:br>
              <a:rPr lang="en-US" dirty="0"/>
            </a:br>
            <a:endParaRPr lang="en-US" dirty="0"/>
          </a:p>
          <a:p>
            <a:r>
              <a:rPr lang="en-US" b="1" dirty="0"/>
              <a:t>V. The Diminishing Expectation of Spiritual Gifts</a:t>
            </a:r>
          </a:p>
          <a:p>
            <a:r>
              <a:rPr lang="en-US" b="1" dirty="0"/>
              <a:t>New Testament Pattern</a:t>
            </a:r>
          </a:p>
          <a:p>
            <a:r>
              <a:rPr lang="en-US" dirty="0"/>
              <a:t>The Apostolic Church expected:</a:t>
            </a:r>
          </a:p>
          <a:p>
            <a:r>
              <a:rPr lang="en-US" dirty="0"/>
              <a:t>tongues </a:t>
            </a:r>
          </a:p>
          <a:p>
            <a:r>
              <a:rPr lang="en-US" dirty="0"/>
              <a:t>prophecy </a:t>
            </a:r>
          </a:p>
          <a:p>
            <a:r>
              <a:rPr lang="en-US" dirty="0"/>
              <a:t>healing </a:t>
            </a:r>
          </a:p>
          <a:p>
            <a:r>
              <a:rPr lang="en-US" dirty="0"/>
              <a:t>miracles </a:t>
            </a:r>
          </a:p>
          <a:p>
            <a:r>
              <a:rPr lang="en-US" dirty="0"/>
              <a:t>as normal aspects of church life.</a:t>
            </a:r>
          </a:p>
          <a:p>
            <a:r>
              <a:rPr lang="en-US" dirty="0"/>
              <a:t>1 Corinthians 12–14</a:t>
            </a:r>
          </a:p>
          <a:p>
            <a:r>
              <a:rPr lang="en-US" dirty="0"/>
              <a:t>Acts</a:t>
            </a:r>
          </a:p>
          <a:p>
            <a:r>
              <a:rPr lang="en-US" dirty="0"/>
              <a:t>Mark 16</a:t>
            </a:r>
          </a:p>
          <a:p>
            <a:r>
              <a:rPr lang="en-US" b="1" dirty="0"/>
              <a:t>Historical Development</a:t>
            </a:r>
          </a:p>
          <a:p>
            <a:r>
              <a:rPr lang="en-US" dirty="0"/>
              <a:t>While gifts continued in some places, many church leaders began viewing extraordinary manifestations as increasingly uncommon.</a:t>
            </a:r>
          </a:p>
          <a:p>
            <a:r>
              <a:rPr lang="en-US" b="1" dirty="0"/>
              <a:t>Apostolic Critique</a:t>
            </a:r>
          </a:p>
          <a:p>
            <a:r>
              <a:rPr lang="en-US" dirty="0"/>
              <a:t>Apostolics argue that the Church gradually exchanged supernatural expectation for institutional stability.</a:t>
            </a:r>
          </a:p>
          <a:p>
            <a:br>
              <a:rPr lang="en-US" dirty="0"/>
            </a:br>
            <a:endParaRPr lang="en-US" dirty="0"/>
          </a:p>
          <a:p>
            <a:r>
              <a:rPr lang="en-US" b="1" dirty="0"/>
              <a:t>VI. Clergy-Laity Distinctions</a:t>
            </a:r>
          </a:p>
          <a:p>
            <a:r>
              <a:rPr lang="en-US" b="1" dirty="0"/>
              <a:t>New Testament Pattern</a:t>
            </a:r>
          </a:p>
          <a:p>
            <a:r>
              <a:rPr lang="en-US" dirty="0"/>
              <a:t>The New Testament teaches leadership roles while maintaining the priesthood of believers.</a:t>
            </a:r>
          </a:p>
          <a:p>
            <a:r>
              <a:rPr lang="en-US" b="1" dirty="0"/>
              <a:t>Historical Development</a:t>
            </a:r>
          </a:p>
          <a:p>
            <a:r>
              <a:rPr lang="en-US" dirty="0"/>
              <a:t>A stronger distinction emerged between:</a:t>
            </a:r>
          </a:p>
          <a:p>
            <a:r>
              <a:rPr lang="en-US" dirty="0"/>
              <a:t>clergy </a:t>
            </a:r>
          </a:p>
          <a:p>
            <a:r>
              <a:rPr lang="en-US" dirty="0"/>
              <a:t>ordinary believers </a:t>
            </a:r>
          </a:p>
          <a:p>
            <a:r>
              <a:rPr lang="en-US" b="1" dirty="0"/>
              <a:t>Apostolic Concern</a:t>
            </a:r>
          </a:p>
          <a:p>
            <a:r>
              <a:rPr lang="en-US" dirty="0"/>
              <a:t>Ministry became increasingly professionalized and centralized.</a:t>
            </a:r>
          </a:p>
          <a:p>
            <a:r>
              <a:rPr lang="en-US" dirty="0"/>
              <a:t>The active participation seen in Acts and Corinthians diminished.</a:t>
            </a:r>
          </a:p>
          <a:p>
            <a:br>
              <a:rPr lang="en-US" dirty="0"/>
            </a:br>
            <a:endParaRPr lang="en-US" dirty="0"/>
          </a:p>
          <a:p>
            <a:r>
              <a:rPr lang="en-US" b="1" dirty="0"/>
              <a:t>VII. Sacramentalism</a:t>
            </a:r>
          </a:p>
          <a:p>
            <a:r>
              <a:rPr lang="en-US" b="1" dirty="0"/>
              <a:t>New Testament Pattern</a:t>
            </a:r>
          </a:p>
          <a:p>
            <a:r>
              <a:rPr lang="en-US" dirty="0"/>
              <a:t>The Apostolic emphasis is:</a:t>
            </a:r>
          </a:p>
          <a:p>
            <a:r>
              <a:rPr lang="en-US" dirty="0"/>
              <a:t>Faith, repentance, baptism, and Spirit baptism.</a:t>
            </a:r>
          </a:p>
          <a:p>
            <a:r>
              <a:rPr lang="en-US" b="1" dirty="0"/>
              <a:t>Historical Development</a:t>
            </a:r>
          </a:p>
          <a:p>
            <a:r>
              <a:rPr lang="en-US" dirty="0"/>
              <a:t>Greater emphasis developed on:</a:t>
            </a:r>
          </a:p>
          <a:p>
            <a:r>
              <a:rPr lang="en-US" dirty="0"/>
              <a:t>sacramental systems, </a:t>
            </a:r>
          </a:p>
          <a:p>
            <a:r>
              <a:rPr lang="en-US" dirty="0"/>
              <a:t>priestly mediation, </a:t>
            </a:r>
          </a:p>
          <a:p>
            <a:r>
              <a:rPr lang="en-US" dirty="0"/>
              <a:t>ecclesiastical administration of grace. </a:t>
            </a:r>
          </a:p>
          <a:p>
            <a:r>
              <a:rPr lang="en-US" b="1" dirty="0"/>
              <a:t>Apostolic Concern</a:t>
            </a:r>
          </a:p>
          <a:p>
            <a:r>
              <a:rPr lang="en-US" dirty="0"/>
              <a:t>Relationship with Christ became increasingly mediated through institutional structures.</a:t>
            </a:r>
          </a:p>
          <a:p>
            <a:br>
              <a:rPr lang="en-US" dirty="0"/>
            </a:br>
            <a:endParaRPr lang="en-US" dirty="0"/>
          </a:p>
          <a:p>
            <a:r>
              <a:rPr lang="en-US" b="1" dirty="0"/>
              <a:t>VIII. Infant Baptism</a:t>
            </a:r>
          </a:p>
          <a:p>
            <a:r>
              <a:rPr lang="en-US" dirty="0"/>
              <a:t>Evidence begins appearing in the second and third centuries.</a:t>
            </a:r>
          </a:p>
          <a:p>
            <a:r>
              <a:rPr lang="en-US" b="1" dirty="0"/>
              <a:t>Apostolic Concern</a:t>
            </a:r>
          </a:p>
          <a:p>
            <a:r>
              <a:rPr lang="en-US" dirty="0"/>
              <a:t>Every New Testament baptism follows:</a:t>
            </a:r>
          </a:p>
          <a:p>
            <a:r>
              <a:rPr lang="en-US" dirty="0"/>
              <a:t>Faith </a:t>
            </a:r>
          </a:p>
          <a:p>
            <a:r>
              <a:rPr lang="en-US" dirty="0"/>
              <a:t>Repentance </a:t>
            </a:r>
          </a:p>
          <a:p>
            <a:r>
              <a:rPr lang="en-US" dirty="0"/>
              <a:t>Baptism </a:t>
            </a:r>
          </a:p>
          <a:p>
            <a:r>
              <a:rPr lang="en-US" dirty="0"/>
              <a:t>Infants cannot exercise personal faith or repentance.</a:t>
            </a:r>
          </a:p>
          <a:p>
            <a:r>
              <a:rPr lang="en-US" dirty="0"/>
              <a:t>Therefore many Apostolics view infant baptism as a post-apostolic innovation.</a:t>
            </a:r>
          </a:p>
          <a:p>
            <a:br>
              <a:rPr lang="en-US" dirty="0"/>
            </a:br>
            <a:endParaRPr lang="en-US" dirty="0"/>
          </a:p>
          <a:p>
            <a:r>
              <a:rPr lang="en-US" b="1" dirty="0"/>
              <a:t>IX. Allegorical Interpretation of Scripture</a:t>
            </a:r>
          </a:p>
          <a:p>
            <a:r>
              <a:rPr lang="en-US" dirty="0"/>
              <a:t>Especially in places like Alexandria, theologians such as Origen increasingly employed allegorical interpretation.</a:t>
            </a:r>
          </a:p>
          <a:p>
            <a:r>
              <a:rPr lang="en-US" b="1" dirty="0"/>
              <a:t>Apostolic Concern</a:t>
            </a:r>
          </a:p>
          <a:p>
            <a:r>
              <a:rPr lang="en-US" dirty="0"/>
              <a:t>While symbolism has a place, excessive </a:t>
            </a:r>
            <a:r>
              <a:rPr lang="en-US" dirty="0" err="1"/>
              <a:t>allegorization</a:t>
            </a:r>
            <a:r>
              <a:rPr lang="en-US" dirty="0"/>
              <a:t> can obscure the plain meaning of Scripture.</a:t>
            </a:r>
          </a:p>
          <a:p>
            <a:br>
              <a:rPr lang="en-US" dirty="0"/>
            </a:br>
            <a:endParaRPr lang="en-US" dirty="0"/>
          </a:p>
          <a:p>
            <a:r>
              <a:rPr lang="en-US" b="1" dirty="0"/>
              <a:t>X. The Constantinian Shift (Fourth Century)</a:t>
            </a:r>
          </a:p>
          <a:p>
            <a:r>
              <a:rPr lang="en-US" dirty="0"/>
              <a:t>The conversion of Constantine the Great and the subsequent alliance of church and empire dramatically changed Christianity.</a:t>
            </a:r>
          </a:p>
          <a:p>
            <a:r>
              <a:rPr lang="en-US" b="1" dirty="0"/>
              <a:t>Before Constantine</a:t>
            </a:r>
          </a:p>
          <a:p>
            <a:r>
              <a:rPr lang="en-US" dirty="0"/>
              <a:t>The Church was:</a:t>
            </a:r>
          </a:p>
          <a:p>
            <a:r>
              <a:rPr lang="en-US" dirty="0"/>
              <a:t>persecuted, </a:t>
            </a:r>
          </a:p>
          <a:p>
            <a:r>
              <a:rPr lang="en-US" dirty="0"/>
              <a:t>marginalized, </a:t>
            </a:r>
          </a:p>
          <a:p>
            <a:r>
              <a:rPr lang="en-US" dirty="0"/>
              <a:t>dependent upon spiritual vitality. </a:t>
            </a:r>
          </a:p>
          <a:p>
            <a:r>
              <a:rPr lang="en-US" b="1" dirty="0"/>
              <a:t>After Constantine</a:t>
            </a:r>
          </a:p>
          <a:p>
            <a:r>
              <a:rPr lang="en-US" dirty="0"/>
              <a:t>The Church became:</a:t>
            </a:r>
          </a:p>
          <a:p>
            <a:r>
              <a:rPr lang="en-US" dirty="0"/>
              <a:t>politically influential, </a:t>
            </a:r>
          </a:p>
          <a:p>
            <a:r>
              <a:rPr lang="en-US" dirty="0"/>
              <a:t>institutionally powerful, </a:t>
            </a:r>
          </a:p>
          <a:p>
            <a:r>
              <a:rPr lang="en-US" dirty="0"/>
              <a:t>socially accepted. </a:t>
            </a:r>
          </a:p>
          <a:p>
            <a:r>
              <a:rPr lang="en-US" b="1" dirty="0"/>
              <a:t>Apostolic Critique</a:t>
            </a:r>
          </a:p>
          <a:p>
            <a:r>
              <a:rPr lang="en-US" dirty="0"/>
              <a:t>Many Apostolic writers view this as one of the greatest turning points in church history.</a:t>
            </a:r>
          </a:p>
          <a:p>
            <a:r>
              <a:rPr lang="en-US" dirty="0"/>
              <a:t>The concern is that Christianity moved from:</a:t>
            </a:r>
          </a:p>
          <a:p>
            <a:r>
              <a:rPr lang="en-US" b="1" dirty="0"/>
              <a:t>Cross-centered discipleship</a:t>
            </a:r>
            <a:endParaRPr lang="en-US" dirty="0"/>
          </a:p>
          <a:p>
            <a:r>
              <a:rPr lang="en-US" dirty="0"/>
              <a:t>to</a:t>
            </a:r>
          </a:p>
          <a:p>
            <a:r>
              <a:rPr lang="en-US" b="1" dirty="0"/>
              <a:t>Institutional Christianity.</a:t>
            </a:r>
            <a:endParaRPr lang="en-US" dirty="0"/>
          </a:p>
          <a:p>
            <a:br>
              <a:rPr lang="en-US" dirty="0"/>
            </a:br>
            <a:endParaRPr lang="en-US" dirty="0"/>
          </a:p>
          <a:p>
            <a:r>
              <a:rPr lang="en-US" b="1" dirty="0"/>
              <a:t>The Apostolic Summary</a:t>
            </a:r>
          </a:p>
          <a:p>
            <a:r>
              <a:rPr lang="en-US" dirty="0"/>
              <a:t>From an Apostolic Pentecostal perspective, the fundamental concern is not merely that practices changed. The deeper concern is that the Church gradually shifted its center of gravity:</a:t>
            </a:r>
          </a:p>
          <a:p>
            <a:r>
              <a:rPr lang="en-US" b="1" dirty="0"/>
              <a:t>Apostolic Era</a:t>
            </a:r>
          </a:p>
          <a:p>
            <a:r>
              <a:rPr lang="en-US" dirty="0"/>
              <a:t>Scripture </a:t>
            </a:r>
          </a:p>
          <a:p>
            <a:r>
              <a:rPr lang="en-US" dirty="0"/>
              <a:t>Apostolic teaching </a:t>
            </a:r>
          </a:p>
          <a:p>
            <a:r>
              <a:rPr lang="en-US" dirty="0"/>
              <a:t>Jesus' Name baptism </a:t>
            </a:r>
          </a:p>
          <a:p>
            <a:r>
              <a:rPr lang="en-US" dirty="0"/>
              <a:t>Biblical monotheism </a:t>
            </a:r>
          </a:p>
          <a:p>
            <a:r>
              <a:rPr lang="en-US" dirty="0"/>
              <a:t>Spirit-filled experience </a:t>
            </a:r>
          </a:p>
          <a:p>
            <a:r>
              <a:rPr lang="en-US" dirty="0"/>
              <a:t>Evangelistic mission </a:t>
            </a:r>
          </a:p>
          <a:p>
            <a:r>
              <a:rPr lang="en-US" b="1" dirty="0"/>
              <a:t>Post-Apostolic Development</a:t>
            </a:r>
          </a:p>
          <a:p>
            <a:r>
              <a:rPr lang="en-US" dirty="0"/>
              <a:t>Ecclesiastical authority </a:t>
            </a:r>
          </a:p>
          <a:p>
            <a:r>
              <a:rPr lang="en-US" dirty="0"/>
              <a:t>Creeds and councils </a:t>
            </a:r>
          </a:p>
          <a:p>
            <a:r>
              <a:rPr lang="en-US" dirty="0"/>
              <a:t>Trinitarian formulations </a:t>
            </a:r>
          </a:p>
          <a:p>
            <a:r>
              <a:rPr lang="en-US" dirty="0"/>
              <a:t>Sacramental systems </a:t>
            </a:r>
          </a:p>
          <a:p>
            <a:r>
              <a:rPr lang="en-US" dirty="0"/>
              <a:t>Philosophical theology </a:t>
            </a:r>
          </a:p>
          <a:p>
            <a:r>
              <a:rPr lang="en-US" dirty="0"/>
              <a:t>Institutional structures </a:t>
            </a:r>
          </a:p>
          <a:p>
            <a:r>
              <a:rPr lang="en-US" dirty="0"/>
              <a:t>The Apostolic movement therefore sees itself not as introducing new doctrines, but as participating in a restoration of the original apostolic faith described in Acts 2:42:</a:t>
            </a:r>
          </a:p>
          <a:p>
            <a:r>
              <a:rPr lang="en-US" dirty="0"/>
              <a:t>"And they continued </a:t>
            </a:r>
            <a:r>
              <a:rPr lang="en-US" dirty="0" err="1"/>
              <a:t>stedfastly</a:t>
            </a:r>
            <a:r>
              <a:rPr lang="en-US" dirty="0"/>
              <a:t> in the apostles' doctrine and fellowship, and in breaking of bread, and in prayers."</a:t>
            </a:r>
          </a:p>
          <a:p>
            <a:r>
              <a:rPr lang="en-US" dirty="0"/>
              <a:t>The heart of the Apostolic claim is that genuine Christian unity is ultimately found not in returning to the fourth century, nor to the Reformation, nor to modern denominationalism, but in returning to the doctrine and practice of the apostles themselves.</a:t>
            </a:r>
          </a:p>
          <a:p>
            <a:endParaRPr lang="en-US" dirty="0"/>
          </a:p>
        </p:txBody>
      </p:sp>
      <p:sp>
        <p:nvSpPr>
          <p:cNvPr id="4" name="Slide Number Placeholder 3">
            <a:extLst>
              <a:ext uri="{FF2B5EF4-FFF2-40B4-BE49-F238E27FC236}">
                <a16:creationId xmlns:a16="http://schemas.microsoft.com/office/drawing/2014/main" id="{0A9173E3-E839-748B-A707-F6EC21202B00}"/>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887115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txBody>
          <a:bodyPr/>
          <a:lstStyle/>
          <a:p>
            <a:endParaRPr lang="en-US"/>
          </a:p>
        </p:txBody>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50122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4DBCB-74AD-FB4E-8FD9-46E97A41A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A0C51-2677-821D-4945-E3A103D3CC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4505C0-AC35-8A10-5AFA-35B8F80E11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BDDF80-85BC-6255-969F-6C25A7470679}"/>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298355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BF6F2-3DFC-9868-E110-CB9DE5FC1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EDB44-0C76-58AA-DA1B-DB1D2F0349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B0BF365-360F-0E5E-CE13-50BCE80BA7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E9AB7A-77EA-84DE-5654-2CEF56159CA6}"/>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42756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B89A1-B25D-8D1A-CD5C-784DE76C4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4A04A-3EA7-BBE9-FCFB-172E1EFC945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3A3A367-4D42-02A2-E56E-B5859BBF8F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270774-BA8E-D6E0-4E1F-B28BAEB901F1}"/>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64695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B8B1E-1FF1-5BB0-4178-8E0AFD3A8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1247C-8057-2B15-35A1-C8423F5D26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F5658D-91D9-5361-ADC0-461903F047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8A0128-6235-3413-21F2-8736C2CDAA7B}"/>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5340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From a classical Apostolic Pentecostal perspective, the period from approximately A.D. 100–400 is often viewed as a time when the Church gradually moved away from certain aspects of apostolic doctrine and practice. </a:t>
            </a:r>
          </a:p>
          <a:p>
            <a:endParaRPr lang="en-US" dirty="0"/>
          </a:p>
          <a:p>
            <a:r>
              <a:rPr lang="en-US" dirty="0"/>
              <a:t>It is important to note that historians from Catholic, Orthodox, and most Protestant traditions would not necessarily describe these developments as "deviations"; many would see them as legitimate doctrinal development. However, from an Apostolic perspective, they represent the beginning of a departure from the simplicity of the apostolic faith.</a:t>
            </a:r>
          </a:p>
          <a:p>
            <a:endParaRPr lang="en-US" dirty="0"/>
          </a:p>
          <a:p>
            <a:r>
              <a:rPr lang="en-US" dirty="0"/>
              <a:t>The Apostolic argument is generally not that the entire Church suddenly fell into apostasy. Rather, the argument is that certain seeds of change began appearing during the era of the Apostolic Fathers and became more pronounced in the following centuries.</a:t>
            </a:r>
          </a:p>
          <a:p>
            <a:endParaRPr lang="en-US" b="1" dirty="0"/>
          </a:p>
          <a:p>
            <a:r>
              <a:rPr lang="en-US" b="1" dirty="0"/>
              <a:t>I. The Shift from Apostolic Authority to Episcopal Authority</a:t>
            </a:r>
          </a:p>
          <a:p>
            <a:r>
              <a:rPr lang="en-US" b="1" dirty="0"/>
              <a:t>New Testament Pattern</a:t>
            </a:r>
          </a:p>
          <a:p>
            <a:r>
              <a:rPr lang="en-US" dirty="0"/>
              <a:t>The Apostolic Church was built upon:</a:t>
            </a:r>
          </a:p>
          <a:p>
            <a:r>
              <a:rPr lang="en-US" dirty="0"/>
              <a:t>Christ as the cornerstone </a:t>
            </a:r>
          </a:p>
          <a:p>
            <a:r>
              <a:rPr lang="en-US" dirty="0"/>
              <a:t>Apostles as foundational witnesses </a:t>
            </a:r>
          </a:p>
          <a:p>
            <a:r>
              <a:rPr lang="en-US" dirty="0"/>
              <a:t>Local elders and bishops </a:t>
            </a:r>
          </a:p>
          <a:p>
            <a:r>
              <a:rPr lang="en-US" dirty="0"/>
              <a:t>Ephesians 2:20</a:t>
            </a:r>
          </a:p>
          <a:p>
            <a:endParaRPr lang="en-US" dirty="0"/>
          </a:p>
          <a:p>
            <a:r>
              <a:rPr lang="en-US" dirty="0"/>
              <a:t>The Apostolic concern is that after the death of the apostles, increasing authority became concentrated in regional bishops rather than remaining anchored primarily in apostolic doctrine.</a:t>
            </a:r>
          </a:p>
          <a:p>
            <a:endParaRPr lang="en-US" b="1" dirty="0"/>
          </a:p>
          <a:p>
            <a:r>
              <a:rPr lang="en-US" b="1" dirty="0"/>
              <a:t>Example</a:t>
            </a:r>
          </a:p>
          <a:p>
            <a:r>
              <a:rPr lang="en-US" dirty="0"/>
              <a:t>Ignatius of Antioch (c. 110 A.D.) strongly emphasized obedience to the bishop.</a:t>
            </a:r>
          </a:p>
          <a:p>
            <a:r>
              <a:rPr lang="en-US" dirty="0"/>
              <a:t>He wrote repeatedly:</a:t>
            </a:r>
          </a:p>
          <a:p>
            <a:r>
              <a:rPr lang="en-US" dirty="0"/>
              <a:t>Follow the bishop as Jesus Christ follows the Father.</a:t>
            </a:r>
          </a:p>
          <a:p>
            <a:endParaRPr lang="en-US" b="1" dirty="0"/>
          </a:p>
          <a:p>
            <a:r>
              <a:rPr lang="en-US" b="1" dirty="0"/>
              <a:t>Apostolic Critique</a:t>
            </a:r>
          </a:p>
          <a:p>
            <a:r>
              <a:rPr lang="en-US" dirty="0"/>
              <a:t>While respecting church leadership, Apostolics often argue that the New Testament emphasizes submission to apostolic teaching more than submission to a singular ecclesiastical office.</a:t>
            </a:r>
          </a:p>
          <a:p>
            <a:r>
              <a:rPr lang="en-US" dirty="0"/>
              <a:t>The concern is that authority gradually shifted from:</a:t>
            </a:r>
          </a:p>
          <a:p>
            <a:endParaRPr lang="en-US" b="1" dirty="0"/>
          </a:p>
          <a:p>
            <a:r>
              <a:rPr lang="en-US" b="1" dirty="0"/>
              <a:t>Apostolic Doctrine → Church Office</a:t>
            </a:r>
            <a:endParaRPr lang="en-US" dirty="0"/>
          </a:p>
          <a:p>
            <a:r>
              <a:rPr lang="en-US" dirty="0"/>
              <a:t>rather than</a:t>
            </a:r>
          </a:p>
          <a:p>
            <a:r>
              <a:rPr lang="en-US" b="1" dirty="0"/>
              <a:t>Church Office → Apostolic Doctrine</a:t>
            </a:r>
            <a:endParaRPr lang="en-US" dirty="0"/>
          </a:p>
          <a:p>
            <a:br>
              <a:rPr lang="en-US" dirty="0"/>
            </a:br>
            <a:endParaRPr lang="en-US" dirty="0"/>
          </a:p>
          <a:p>
            <a:r>
              <a:rPr lang="en-US" b="1" dirty="0"/>
              <a:t>II. The Decline of the Name of Jesus in Baptism</a:t>
            </a:r>
          </a:p>
          <a:p>
            <a:r>
              <a:rPr lang="en-US" b="1" dirty="0"/>
              <a:t>New Testament Pattern</a:t>
            </a:r>
          </a:p>
          <a:p>
            <a:r>
              <a:rPr lang="en-US" dirty="0"/>
              <a:t>The book of Acts repeatedly records baptism in the name of Jesus Christ.</a:t>
            </a:r>
          </a:p>
          <a:p>
            <a:r>
              <a:rPr lang="en-US" dirty="0"/>
              <a:t>Examples:</a:t>
            </a:r>
          </a:p>
          <a:p>
            <a:r>
              <a:rPr lang="en-US" dirty="0"/>
              <a:t>Acts 2:38 </a:t>
            </a:r>
          </a:p>
          <a:p>
            <a:r>
              <a:rPr lang="en-US" dirty="0"/>
              <a:t>Acts 8:16 </a:t>
            </a:r>
          </a:p>
          <a:p>
            <a:r>
              <a:rPr lang="en-US" dirty="0"/>
              <a:t>Acts 10:48 </a:t>
            </a:r>
          </a:p>
          <a:p>
            <a:r>
              <a:rPr lang="en-US" dirty="0"/>
              <a:t>Acts 19:5 </a:t>
            </a:r>
          </a:p>
          <a:p>
            <a:r>
              <a:rPr lang="en-US" dirty="0"/>
              <a:t>From an Apostolic perspective, this establishes the apostolic baptismal formula.</a:t>
            </a:r>
          </a:p>
          <a:p>
            <a:r>
              <a:rPr lang="en-US" b="1" dirty="0"/>
              <a:t>Historical Development</a:t>
            </a:r>
          </a:p>
          <a:p>
            <a:r>
              <a:rPr lang="en-US" dirty="0"/>
              <a:t>By the late second and third centuries, increasing evidence appears for the use of the Trinitarian formula:</a:t>
            </a:r>
          </a:p>
          <a:p>
            <a:r>
              <a:rPr lang="en-US" dirty="0"/>
              <a:t>"Father, Son, and Holy Spirit."</a:t>
            </a:r>
          </a:p>
          <a:p>
            <a:r>
              <a:rPr lang="en-US" b="1" dirty="0"/>
              <a:t>Apostolic Critique</a:t>
            </a:r>
          </a:p>
          <a:p>
            <a:r>
              <a:rPr lang="en-US" dirty="0"/>
              <a:t>Apostolics argue that this reflects a departure from apostolic practice.</a:t>
            </a:r>
          </a:p>
          <a:p>
            <a:r>
              <a:rPr lang="en-US" dirty="0"/>
              <a:t>The question asked is:</a:t>
            </a:r>
          </a:p>
          <a:p>
            <a:r>
              <a:rPr lang="en-US" dirty="0"/>
              <a:t>Why would the Church move away from the actual baptismal practice recorded in Acts?</a:t>
            </a:r>
          </a:p>
          <a:p>
            <a:r>
              <a:rPr lang="en-US" dirty="0"/>
              <a:t>Many Apostolic scholars see this as one of the earliest and most significant departures.</a:t>
            </a:r>
          </a:p>
          <a:p>
            <a:br>
              <a:rPr lang="en-US" dirty="0"/>
            </a:br>
            <a:endParaRPr lang="en-US" dirty="0"/>
          </a:p>
          <a:p>
            <a:r>
              <a:rPr lang="en-US" b="1" dirty="0"/>
              <a:t>III. The Emergence of Trinitarian Theology</a:t>
            </a:r>
          </a:p>
          <a:p>
            <a:r>
              <a:rPr lang="en-US" dirty="0"/>
              <a:t>This is perhaps the most significant issue from an Apostolic perspective.</a:t>
            </a:r>
          </a:p>
          <a:p>
            <a:r>
              <a:rPr lang="en-US" b="1" dirty="0"/>
              <a:t>New Testament View</a:t>
            </a:r>
          </a:p>
          <a:p>
            <a:r>
              <a:rPr lang="en-US" dirty="0"/>
              <a:t>Apostolics maintain that:</a:t>
            </a:r>
          </a:p>
          <a:p>
            <a:r>
              <a:rPr lang="en-US" dirty="0"/>
              <a:t>God is absolutely one. </a:t>
            </a:r>
          </a:p>
          <a:p>
            <a:r>
              <a:rPr lang="en-US" dirty="0"/>
              <a:t>Jesus is the full manifestation of that one God. </a:t>
            </a:r>
          </a:p>
          <a:p>
            <a:r>
              <a:rPr lang="en-US" dirty="0"/>
              <a:t>Father, Son, and Holy Spirit describe manifestations, relationships, or roles of the one God. </a:t>
            </a:r>
          </a:p>
          <a:p>
            <a:r>
              <a:rPr lang="en-US" dirty="0"/>
              <a:t>Key texts:</a:t>
            </a:r>
          </a:p>
          <a:p>
            <a:r>
              <a:rPr lang="en-US" dirty="0"/>
              <a:t>Deuteronomy 6:4 </a:t>
            </a:r>
          </a:p>
          <a:p>
            <a:r>
              <a:rPr lang="en-US" dirty="0"/>
              <a:t>Isaiah 9:6 </a:t>
            </a:r>
          </a:p>
          <a:p>
            <a:r>
              <a:rPr lang="en-US" dirty="0"/>
              <a:t>John 14:9 </a:t>
            </a:r>
          </a:p>
          <a:p>
            <a:r>
              <a:rPr lang="en-US" dirty="0"/>
              <a:t>Colossians 2:9 </a:t>
            </a:r>
          </a:p>
          <a:p>
            <a:r>
              <a:rPr lang="en-US" b="1" dirty="0"/>
              <a:t>Historical Development</a:t>
            </a:r>
          </a:p>
          <a:p>
            <a:r>
              <a:rPr lang="en-US" dirty="0"/>
              <a:t>Second- and third-century theologians increasingly began speaking of:</a:t>
            </a:r>
          </a:p>
          <a:p>
            <a:r>
              <a:rPr lang="en-US" dirty="0"/>
              <a:t>distinct persons, </a:t>
            </a:r>
          </a:p>
          <a:p>
            <a:r>
              <a:rPr lang="en-US" dirty="0"/>
              <a:t>eternal distinctions, </a:t>
            </a:r>
          </a:p>
          <a:p>
            <a:r>
              <a:rPr lang="en-US" dirty="0"/>
              <a:t>triadic formulations. </a:t>
            </a:r>
          </a:p>
          <a:p>
            <a:r>
              <a:rPr lang="en-US" dirty="0"/>
              <a:t>Examples include:</a:t>
            </a:r>
          </a:p>
          <a:p>
            <a:r>
              <a:rPr lang="en-US" dirty="0"/>
              <a:t>Justin Martyr</a:t>
            </a:r>
          </a:p>
          <a:p>
            <a:r>
              <a:rPr lang="en-US" dirty="0"/>
              <a:t>Tertullian</a:t>
            </a:r>
          </a:p>
          <a:p>
            <a:r>
              <a:rPr lang="en-US" dirty="0"/>
              <a:t>Tertullian is generally credited with introducing the Latin term:</a:t>
            </a:r>
          </a:p>
          <a:p>
            <a:r>
              <a:rPr lang="en-US" dirty="0"/>
              <a:t>Trinitas (Trinity)</a:t>
            </a:r>
          </a:p>
          <a:p>
            <a:r>
              <a:rPr lang="en-US" dirty="0"/>
              <a:t>around A.D. 200.</a:t>
            </a:r>
          </a:p>
          <a:p>
            <a:r>
              <a:rPr lang="en-US" b="1" dirty="0"/>
              <a:t>Apostolic Critique</a:t>
            </a:r>
          </a:p>
          <a:p>
            <a:r>
              <a:rPr lang="en-US" dirty="0"/>
              <a:t>From an Apostolic viewpoint:</a:t>
            </a:r>
          </a:p>
          <a:p>
            <a:r>
              <a:rPr lang="en-US" dirty="0"/>
              <a:t>The terminology of three divine persons cannot be found in Scripture.</a:t>
            </a:r>
          </a:p>
          <a:p>
            <a:r>
              <a:rPr lang="en-US" dirty="0"/>
              <a:t>The concern is that Greek philosophical categories increasingly influenced theological language.</a:t>
            </a:r>
          </a:p>
          <a:p>
            <a:r>
              <a:rPr lang="en-US" dirty="0"/>
              <a:t>The Apostolic argument is:</a:t>
            </a:r>
          </a:p>
          <a:p>
            <a:r>
              <a:rPr lang="en-US" dirty="0"/>
              <a:t>The Church moved from biblical language to metaphysical language.</a:t>
            </a:r>
          </a:p>
          <a:p>
            <a:br>
              <a:rPr lang="en-US" dirty="0"/>
            </a:br>
            <a:endParaRPr lang="en-US" dirty="0"/>
          </a:p>
          <a:p>
            <a:r>
              <a:rPr lang="en-US" b="1" dirty="0"/>
              <a:t>IV. The Influence of Greek Philosophy</a:t>
            </a:r>
          </a:p>
          <a:p>
            <a:r>
              <a:rPr lang="en-US" dirty="0"/>
              <a:t>Many Apostolic scholars identify this as a major turning point.</a:t>
            </a:r>
          </a:p>
          <a:p>
            <a:endParaRPr lang="en-US" b="1" dirty="0"/>
          </a:p>
          <a:p>
            <a:r>
              <a:rPr lang="en-US" b="1" dirty="0"/>
              <a:t>Apostolic Christianity</a:t>
            </a:r>
          </a:p>
          <a:p>
            <a:r>
              <a:rPr lang="en-US" dirty="0"/>
              <a:t>The apostles spoke primarily in:</a:t>
            </a:r>
          </a:p>
          <a:p>
            <a:pPr marL="171450" indent="-171450">
              <a:buFont typeface="Arial" panose="020B0604020202020204" pitchFamily="34" charset="0"/>
              <a:buChar char="•"/>
            </a:pPr>
            <a:r>
              <a:rPr lang="en-US" dirty="0"/>
              <a:t>Hebrew categories </a:t>
            </a:r>
          </a:p>
          <a:p>
            <a:pPr marL="171450" indent="-171450">
              <a:buFont typeface="Arial" panose="020B0604020202020204" pitchFamily="34" charset="0"/>
              <a:buChar char="•"/>
            </a:pPr>
            <a:r>
              <a:rPr lang="en-US" dirty="0"/>
              <a:t>Old Testament concepts </a:t>
            </a:r>
          </a:p>
          <a:p>
            <a:pPr marL="171450" indent="-171450">
              <a:buFont typeface="Arial" panose="020B0604020202020204" pitchFamily="34" charset="0"/>
              <a:buChar char="•"/>
            </a:pPr>
            <a:r>
              <a:rPr lang="en-US" dirty="0"/>
              <a:t>Covenant language </a:t>
            </a:r>
          </a:p>
          <a:p>
            <a:r>
              <a:rPr lang="en-US" b="1" dirty="0"/>
              <a:t>Later Christianity</a:t>
            </a:r>
          </a:p>
          <a:p>
            <a:r>
              <a:rPr lang="en-US" dirty="0"/>
              <a:t>Theologians increasingly employed:</a:t>
            </a:r>
          </a:p>
          <a:p>
            <a:pPr marL="171450" indent="-171450">
              <a:buFont typeface="Arial" panose="020B0604020202020204" pitchFamily="34" charset="0"/>
              <a:buChar char="•"/>
            </a:pPr>
            <a:r>
              <a:rPr lang="en-US" dirty="0"/>
              <a:t>Platonic thought </a:t>
            </a:r>
          </a:p>
          <a:p>
            <a:pPr marL="171450" indent="-171450">
              <a:buFont typeface="Arial" panose="020B0604020202020204" pitchFamily="34" charset="0"/>
              <a:buChar char="•"/>
            </a:pPr>
            <a:r>
              <a:rPr lang="en-US" dirty="0"/>
              <a:t>Aristotelian categories </a:t>
            </a:r>
          </a:p>
          <a:p>
            <a:pPr marL="171450" indent="-171450">
              <a:buFont typeface="Arial" panose="020B0604020202020204" pitchFamily="34" charset="0"/>
              <a:buChar char="•"/>
            </a:pPr>
            <a:r>
              <a:rPr lang="en-US" dirty="0"/>
              <a:t>Greek metaphysics </a:t>
            </a:r>
          </a:p>
          <a:p>
            <a:endParaRPr lang="en-US" dirty="0"/>
          </a:p>
          <a:p>
            <a:r>
              <a:rPr lang="en-US" dirty="0"/>
              <a:t>Questions shifted from:</a:t>
            </a:r>
          </a:p>
          <a:p>
            <a:r>
              <a:rPr lang="en-US" dirty="0"/>
              <a:t>Who is Jesus?</a:t>
            </a:r>
          </a:p>
          <a:p>
            <a:r>
              <a:rPr lang="en-US" dirty="0"/>
              <a:t>to</a:t>
            </a:r>
          </a:p>
          <a:p>
            <a:endParaRPr lang="en-US" dirty="0"/>
          </a:p>
          <a:p>
            <a:r>
              <a:rPr lang="en-US" dirty="0"/>
              <a:t>How do divine substances relate to one another?</a:t>
            </a:r>
          </a:p>
          <a:p>
            <a:endParaRPr lang="en-US" b="1" dirty="0"/>
          </a:p>
          <a:p>
            <a:r>
              <a:rPr lang="en-US" b="1" dirty="0"/>
              <a:t>Apostolic Concern</a:t>
            </a:r>
          </a:p>
          <a:p>
            <a:r>
              <a:rPr lang="en-US" dirty="0"/>
              <a:t>The Church began answering biblical questions with philosophical categories that Scripture itself never uses.</a:t>
            </a:r>
          </a:p>
          <a:p>
            <a:br>
              <a:rPr lang="en-US" dirty="0"/>
            </a:br>
            <a:endParaRPr lang="en-US" dirty="0"/>
          </a:p>
          <a:p>
            <a:r>
              <a:rPr lang="en-US" b="1" dirty="0"/>
              <a:t>V. The Diminishing Expectation of Spiritual Gifts</a:t>
            </a:r>
          </a:p>
          <a:p>
            <a:r>
              <a:rPr lang="en-US" b="1" dirty="0"/>
              <a:t>New Testament Pattern</a:t>
            </a:r>
          </a:p>
          <a:p>
            <a:r>
              <a:rPr lang="en-US" dirty="0"/>
              <a:t>The Apostolic Church expected:</a:t>
            </a:r>
          </a:p>
          <a:p>
            <a:pPr marL="171450" indent="-171450">
              <a:buFont typeface="Arial" panose="020B0604020202020204" pitchFamily="34" charset="0"/>
              <a:buChar char="•"/>
            </a:pPr>
            <a:r>
              <a:rPr lang="en-US" dirty="0"/>
              <a:t>tongues </a:t>
            </a:r>
          </a:p>
          <a:p>
            <a:pPr marL="171450" indent="-171450">
              <a:buFont typeface="Arial" panose="020B0604020202020204" pitchFamily="34" charset="0"/>
              <a:buChar char="•"/>
            </a:pPr>
            <a:r>
              <a:rPr lang="en-US" dirty="0"/>
              <a:t>prophecy </a:t>
            </a:r>
          </a:p>
          <a:p>
            <a:pPr marL="171450" indent="-171450">
              <a:buFont typeface="Arial" panose="020B0604020202020204" pitchFamily="34" charset="0"/>
              <a:buChar char="•"/>
            </a:pPr>
            <a:r>
              <a:rPr lang="en-US" dirty="0"/>
              <a:t>healing </a:t>
            </a:r>
          </a:p>
          <a:p>
            <a:pPr marL="171450" indent="-171450">
              <a:buFont typeface="Arial" panose="020B0604020202020204" pitchFamily="34" charset="0"/>
              <a:buChar char="•"/>
            </a:pPr>
            <a:r>
              <a:rPr lang="en-US" dirty="0"/>
              <a:t>miracles </a:t>
            </a:r>
          </a:p>
          <a:p>
            <a:r>
              <a:rPr lang="en-US" dirty="0"/>
              <a:t>as normal aspects of church life.</a:t>
            </a:r>
          </a:p>
          <a:p>
            <a:r>
              <a:rPr lang="en-US" dirty="0"/>
              <a:t>1 Corinthians 12–14</a:t>
            </a:r>
          </a:p>
          <a:p>
            <a:r>
              <a:rPr lang="en-US" dirty="0"/>
              <a:t>Acts</a:t>
            </a:r>
          </a:p>
          <a:p>
            <a:r>
              <a:rPr lang="en-US" dirty="0"/>
              <a:t>Mark 16</a:t>
            </a:r>
          </a:p>
          <a:p>
            <a:r>
              <a:rPr lang="en-US" b="1" dirty="0"/>
              <a:t>Historical Development</a:t>
            </a:r>
          </a:p>
          <a:p>
            <a:endParaRPr lang="en-US" dirty="0"/>
          </a:p>
          <a:p>
            <a:r>
              <a:rPr lang="en-US" dirty="0"/>
              <a:t>While gifts continued in some places, many church leaders began viewing extraordinary manifestations as increasingly uncommon.</a:t>
            </a:r>
          </a:p>
          <a:p>
            <a:r>
              <a:rPr lang="en-US" b="1" dirty="0"/>
              <a:t>Apostolic Critique</a:t>
            </a:r>
          </a:p>
          <a:p>
            <a:endParaRPr lang="en-US" dirty="0"/>
          </a:p>
          <a:p>
            <a:r>
              <a:rPr lang="en-US" dirty="0"/>
              <a:t>Apostolics argue that the Church gradually exchanged supernatural expectation for institutional stability.</a:t>
            </a:r>
          </a:p>
          <a:p>
            <a:br>
              <a:rPr lang="en-US" dirty="0"/>
            </a:br>
            <a:endParaRPr lang="en-US" dirty="0"/>
          </a:p>
          <a:p>
            <a:r>
              <a:rPr lang="en-US" b="1" dirty="0"/>
              <a:t>VI. Clergy-Laity Distinctions</a:t>
            </a:r>
          </a:p>
          <a:p>
            <a:r>
              <a:rPr lang="en-US" b="1" dirty="0"/>
              <a:t>New Testament Pattern</a:t>
            </a:r>
          </a:p>
          <a:p>
            <a:r>
              <a:rPr lang="en-US" dirty="0"/>
              <a:t>The New Testament teaches leadership roles while maintaining the priesthood of believers.</a:t>
            </a:r>
          </a:p>
          <a:p>
            <a:r>
              <a:rPr lang="en-US" b="1" dirty="0"/>
              <a:t>Historical Development</a:t>
            </a:r>
          </a:p>
          <a:p>
            <a:r>
              <a:rPr lang="en-US" dirty="0"/>
              <a:t>A stronger distinction emerged between:</a:t>
            </a:r>
          </a:p>
          <a:p>
            <a:r>
              <a:rPr lang="en-US" dirty="0"/>
              <a:t>clergy </a:t>
            </a:r>
          </a:p>
          <a:p>
            <a:r>
              <a:rPr lang="en-US" dirty="0"/>
              <a:t>ordinary believers </a:t>
            </a:r>
          </a:p>
          <a:p>
            <a:r>
              <a:rPr lang="en-US" b="1" dirty="0"/>
              <a:t>Apostolic Concern</a:t>
            </a:r>
          </a:p>
          <a:p>
            <a:r>
              <a:rPr lang="en-US" dirty="0"/>
              <a:t>Ministry became increasingly professionalized and centralized.</a:t>
            </a:r>
          </a:p>
          <a:p>
            <a:r>
              <a:rPr lang="en-US" dirty="0"/>
              <a:t>The active participation seen in Acts and Corinthians diminished.</a:t>
            </a:r>
          </a:p>
          <a:p>
            <a:br>
              <a:rPr lang="en-US" dirty="0"/>
            </a:br>
            <a:endParaRPr lang="en-US" dirty="0"/>
          </a:p>
          <a:p>
            <a:r>
              <a:rPr lang="en-US" b="1" dirty="0"/>
              <a:t>VII. Sacramentalism</a:t>
            </a:r>
          </a:p>
          <a:p>
            <a:r>
              <a:rPr lang="en-US" b="1" dirty="0"/>
              <a:t>New Testament Pattern</a:t>
            </a:r>
          </a:p>
          <a:p>
            <a:r>
              <a:rPr lang="en-US" dirty="0"/>
              <a:t>The Apostolic emphasis is:</a:t>
            </a:r>
          </a:p>
          <a:p>
            <a:r>
              <a:rPr lang="en-US" dirty="0"/>
              <a:t>Faith, repentance, baptism, and Spirit baptism.</a:t>
            </a:r>
          </a:p>
          <a:p>
            <a:r>
              <a:rPr lang="en-US" b="1" dirty="0"/>
              <a:t>Historical Development</a:t>
            </a:r>
          </a:p>
          <a:p>
            <a:r>
              <a:rPr lang="en-US" dirty="0"/>
              <a:t>Greater emphasis developed on:</a:t>
            </a:r>
          </a:p>
          <a:p>
            <a:r>
              <a:rPr lang="en-US" dirty="0"/>
              <a:t>sacramental systems, </a:t>
            </a:r>
          </a:p>
          <a:p>
            <a:r>
              <a:rPr lang="en-US" dirty="0"/>
              <a:t>priestly mediation, </a:t>
            </a:r>
          </a:p>
          <a:p>
            <a:r>
              <a:rPr lang="en-US" dirty="0"/>
              <a:t>ecclesiastical administration of grace. </a:t>
            </a:r>
          </a:p>
          <a:p>
            <a:r>
              <a:rPr lang="en-US" b="1" dirty="0"/>
              <a:t>Apostolic Concern</a:t>
            </a:r>
          </a:p>
          <a:p>
            <a:r>
              <a:rPr lang="en-US" dirty="0"/>
              <a:t>Relationship with Christ became increasingly mediated through institutional structures.</a:t>
            </a:r>
          </a:p>
          <a:p>
            <a:br>
              <a:rPr lang="en-US" dirty="0"/>
            </a:br>
            <a:endParaRPr lang="en-US" dirty="0"/>
          </a:p>
          <a:p>
            <a:r>
              <a:rPr lang="en-US" b="1" dirty="0"/>
              <a:t>VIII. Infant Baptism</a:t>
            </a:r>
          </a:p>
          <a:p>
            <a:r>
              <a:rPr lang="en-US" dirty="0"/>
              <a:t>Evidence begins appearing in the second and third centuries.</a:t>
            </a:r>
          </a:p>
          <a:p>
            <a:r>
              <a:rPr lang="en-US" b="1" dirty="0"/>
              <a:t>Apostolic Concern</a:t>
            </a:r>
          </a:p>
          <a:p>
            <a:r>
              <a:rPr lang="en-US" dirty="0"/>
              <a:t>Every New Testament baptism follows:</a:t>
            </a:r>
          </a:p>
          <a:p>
            <a:r>
              <a:rPr lang="en-US" dirty="0"/>
              <a:t>Faith </a:t>
            </a:r>
          </a:p>
          <a:p>
            <a:r>
              <a:rPr lang="en-US" dirty="0"/>
              <a:t>Repentance </a:t>
            </a:r>
          </a:p>
          <a:p>
            <a:r>
              <a:rPr lang="en-US" dirty="0"/>
              <a:t>Baptism </a:t>
            </a:r>
          </a:p>
          <a:p>
            <a:r>
              <a:rPr lang="en-US" dirty="0"/>
              <a:t>Infants cannot exercise personal faith or repentance.</a:t>
            </a:r>
          </a:p>
          <a:p>
            <a:r>
              <a:rPr lang="en-US" dirty="0"/>
              <a:t>Therefore many Apostolics view infant baptism as a post-apostolic innovation.</a:t>
            </a:r>
          </a:p>
          <a:p>
            <a:br>
              <a:rPr lang="en-US" dirty="0"/>
            </a:br>
            <a:endParaRPr lang="en-US" dirty="0"/>
          </a:p>
          <a:p>
            <a:r>
              <a:rPr lang="en-US" b="1" dirty="0"/>
              <a:t>IX. Allegorical Interpretation of Scripture</a:t>
            </a:r>
          </a:p>
          <a:p>
            <a:r>
              <a:rPr lang="en-US" dirty="0"/>
              <a:t>Especially in places like Alexandria, theologians such as Origen increasingly employed allegorical interpretation.</a:t>
            </a:r>
          </a:p>
          <a:p>
            <a:r>
              <a:rPr lang="en-US" b="1" dirty="0"/>
              <a:t>Apostolic Concern</a:t>
            </a:r>
          </a:p>
          <a:p>
            <a:r>
              <a:rPr lang="en-US" dirty="0"/>
              <a:t>While symbolism has a place, excessive </a:t>
            </a:r>
            <a:r>
              <a:rPr lang="en-US" dirty="0" err="1"/>
              <a:t>allegorization</a:t>
            </a:r>
            <a:r>
              <a:rPr lang="en-US" dirty="0"/>
              <a:t> can obscure the plain meaning of Scripture.</a:t>
            </a:r>
          </a:p>
          <a:p>
            <a:br>
              <a:rPr lang="en-US" dirty="0"/>
            </a:br>
            <a:endParaRPr lang="en-US" dirty="0"/>
          </a:p>
          <a:p>
            <a:r>
              <a:rPr lang="en-US" b="1" dirty="0"/>
              <a:t>X. The Constantinian Shift (Fourth Century)</a:t>
            </a:r>
          </a:p>
          <a:p>
            <a:r>
              <a:rPr lang="en-US" dirty="0"/>
              <a:t>The conversion of Constantine the Great and the subsequent alliance of church and empire dramatically changed Christianity.</a:t>
            </a:r>
          </a:p>
          <a:p>
            <a:r>
              <a:rPr lang="en-US" b="1" dirty="0"/>
              <a:t>Before Constantine</a:t>
            </a:r>
          </a:p>
          <a:p>
            <a:r>
              <a:rPr lang="en-US" dirty="0"/>
              <a:t>The Church was:</a:t>
            </a:r>
          </a:p>
          <a:p>
            <a:r>
              <a:rPr lang="en-US" dirty="0"/>
              <a:t>persecuted, </a:t>
            </a:r>
          </a:p>
          <a:p>
            <a:r>
              <a:rPr lang="en-US" dirty="0"/>
              <a:t>marginalized, </a:t>
            </a:r>
          </a:p>
          <a:p>
            <a:r>
              <a:rPr lang="en-US" dirty="0"/>
              <a:t>dependent upon spiritual vitality. </a:t>
            </a:r>
          </a:p>
          <a:p>
            <a:r>
              <a:rPr lang="en-US" b="1" dirty="0"/>
              <a:t>After Constantine</a:t>
            </a:r>
          </a:p>
          <a:p>
            <a:r>
              <a:rPr lang="en-US" dirty="0"/>
              <a:t>The Church became:</a:t>
            </a:r>
          </a:p>
          <a:p>
            <a:r>
              <a:rPr lang="en-US" dirty="0"/>
              <a:t>politically influential, </a:t>
            </a:r>
          </a:p>
          <a:p>
            <a:r>
              <a:rPr lang="en-US" dirty="0"/>
              <a:t>institutionally powerful, </a:t>
            </a:r>
          </a:p>
          <a:p>
            <a:r>
              <a:rPr lang="en-US" dirty="0"/>
              <a:t>socially accepted. </a:t>
            </a:r>
          </a:p>
          <a:p>
            <a:r>
              <a:rPr lang="en-US" b="1" dirty="0"/>
              <a:t>Apostolic Critique</a:t>
            </a:r>
          </a:p>
          <a:p>
            <a:r>
              <a:rPr lang="en-US" dirty="0"/>
              <a:t>Many Apostolic writers view this as one of the greatest turning points in church history.</a:t>
            </a:r>
          </a:p>
          <a:p>
            <a:r>
              <a:rPr lang="en-US" dirty="0"/>
              <a:t>The concern is that Christianity moved from:</a:t>
            </a:r>
          </a:p>
          <a:p>
            <a:r>
              <a:rPr lang="en-US" b="1" dirty="0"/>
              <a:t>Cross-centered discipleship</a:t>
            </a:r>
            <a:endParaRPr lang="en-US" dirty="0"/>
          </a:p>
          <a:p>
            <a:r>
              <a:rPr lang="en-US" dirty="0"/>
              <a:t>to</a:t>
            </a:r>
          </a:p>
          <a:p>
            <a:r>
              <a:rPr lang="en-US" b="1" dirty="0"/>
              <a:t>Institutional Christianity.</a:t>
            </a:r>
            <a:endParaRPr lang="en-US" dirty="0"/>
          </a:p>
          <a:p>
            <a:br>
              <a:rPr lang="en-US" dirty="0"/>
            </a:br>
            <a:endParaRPr lang="en-US" dirty="0"/>
          </a:p>
          <a:p>
            <a:r>
              <a:rPr lang="en-US" b="1" dirty="0"/>
              <a:t>The Apostolic Summary</a:t>
            </a:r>
          </a:p>
          <a:p>
            <a:r>
              <a:rPr lang="en-US" dirty="0"/>
              <a:t>From an Apostolic Pentecostal perspective, the fundamental concern is not merely that practices changed. The deeper concern is that the Church gradually shifted its center of gravity:</a:t>
            </a:r>
          </a:p>
          <a:p>
            <a:r>
              <a:rPr lang="en-US" b="1" dirty="0"/>
              <a:t>Apostolic Era</a:t>
            </a:r>
          </a:p>
          <a:p>
            <a:r>
              <a:rPr lang="en-US" dirty="0"/>
              <a:t>Scripture </a:t>
            </a:r>
          </a:p>
          <a:p>
            <a:r>
              <a:rPr lang="en-US" dirty="0"/>
              <a:t>Apostolic teaching </a:t>
            </a:r>
          </a:p>
          <a:p>
            <a:r>
              <a:rPr lang="en-US" dirty="0"/>
              <a:t>Jesus' Name baptism </a:t>
            </a:r>
          </a:p>
          <a:p>
            <a:r>
              <a:rPr lang="en-US" dirty="0"/>
              <a:t>Biblical monotheism </a:t>
            </a:r>
          </a:p>
          <a:p>
            <a:r>
              <a:rPr lang="en-US" dirty="0"/>
              <a:t>Spirit-filled experience </a:t>
            </a:r>
          </a:p>
          <a:p>
            <a:r>
              <a:rPr lang="en-US" dirty="0"/>
              <a:t>Evangelistic mission </a:t>
            </a:r>
          </a:p>
          <a:p>
            <a:r>
              <a:rPr lang="en-US" b="1" dirty="0"/>
              <a:t>Post-Apostolic Development</a:t>
            </a:r>
          </a:p>
          <a:p>
            <a:r>
              <a:rPr lang="en-US" dirty="0"/>
              <a:t>Ecclesiastical authority </a:t>
            </a:r>
          </a:p>
          <a:p>
            <a:r>
              <a:rPr lang="en-US" dirty="0"/>
              <a:t>Creeds and councils </a:t>
            </a:r>
          </a:p>
          <a:p>
            <a:r>
              <a:rPr lang="en-US" dirty="0"/>
              <a:t>Trinitarian formulations </a:t>
            </a:r>
          </a:p>
          <a:p>
            <a:r>
              <a:rPr lang="en-US" dirty="0"/>
              <a:t>Sacramental systems </a:t>
            </a:r>
          </a:p>
          <a:p>
            <a:r>
              <a:rPr lang="en-US" dirty="0"/>
              <a:t>Philosophical theology </a:t>
            </a:r>
          </a:p>
          <a:p>
            <a:r>
              <a:rPr lang="en-US" dirty="0"/>
              <a:t>Institutional structures </a:t>
            </a:r>
          </a:p>
          <a:p>
            <a:r>
              <a:rPr lang="en-US" dirty="0"/>
              <a:t>The Apostolic movement therefore sees itself not as introducing new doctrines, but as participating in a restoration of the original apostolic faith described in Acts 2:42:</a:t>
            </a:r>
          </a:p>
          <a:p>
            <a:r>
              <a:rPr lang="en-US" dirty="0"/>
              <a:t>"And they continued </a:t>
            </a:r>
            <a:r>
              <a:rPr lang="en-US" dirty="0" err="1"/>
              <a:t>stedfastly</a:t>
            </a:r>
            <a:r>
              <a:rPr lang="en-US" dirty="0"/>
              <a:t> in the apostles' doctrine and fellowship, and in breaking of bread, and in prayers."</a:t>
            </a:r>
          </a:p>
          <a:p>
            <a:r>
              <a:rPr lang="en-US" dirty="0"/>
              <a:t>The heart of the Apostolic claim is that genuine Christian unity is ultimately found not in returning to the fourth century, nor to the Reformation, nor to modern denominationalism, but in returning to the doctrine and practice of the apostles themselves.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D3FFA-566F-EFE1-07AC-1D54FF4E1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B43E1-EDD8-5DCE-75A7-CABBAB7DD4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9CDA53-BFC8-06F2-FACA-0370674C1948}"/>
              </a:ext>
            </a:extLst>
          </p:cNvPr>
          <p:cNvSpPr>
            <a:spLocks noGrp="1"/>
          </p:cNvSpPr>
          <p:nvPr>
            <p:ph type="body" idx="1"/>
          </p:nvPr>
        </p:nvSpPr>
        <p:spPr/>
        <p:txBody>
          <a:bodyPr/>
          <a:lstStyle/>
          <a:p>
            <a:r>
              <a:rPr lang="en-US" dirty="0"/>
              <a:t>From a classical Apostolic Pentecostal perspective, the period from approximately A.D. 100–400 is often viewed as a time when the Church gradually moved away from certain aspects of apostolic doctrine and practice. </a:t>
            </a:r>
          </a:p>
          <a:p>
            <a:endParaRPr lang="en-US" dirty="0"/>
          </a:p>
          <a:p>
            <a:r>
              <a:rPr lang="en-US" dirty="0"/>
              <a:t>It is important to note that historians from Catholic, Orthodox, and most Protestant traditions would not necessarily describe these developments as "deviations"; many would see them as legitimate doctrinal development. However, from an Apostolic perspective, they represent the beginning of a departure from the simplicity of the apostolic faith.</a:t>
            </a:r>
          </a:p>
          <a:p>
            <a:endParaRPr lang="en-US" dirty="0"/>
          </a:p>
          <a:p>
            <a:r>
              <a:rPr lang="en-US" dirty="0"/>
              <a:t>The Apostolic argument is generally not that the entire Church suddenly fell into apostasy. Rather, the argument is that certain seeds of change began appearing during the era of the Apostolic Fathers and became more pronounced in the following centuries.</a:t>
            </a:r>
          </a:p>
          <a:p>
            <a:endParaRPr lang="en-US" b="1" dirty="0"/>
          </a:p>
          <a:p>
            <a:r>
              <a:rPr lang="en-US" b="1" dirty="0"/>
              <a:t>I. The Shift from Apostolic Authority to Episcopal Authority</a:t>
            </a:r>
          </a:p>
          <a:p>
            <a:r>
              <a:rPr lang="en-US" b="1" dirty="0"/>
              <a:t>New Testament Pattern</a:t>
            </a:r>
          </a:p>
          <a:p>
            <a:r>
              <a:rPr lang="en-US" dirty="0"/>
              <a:t>The Apostolic Church was built upon:</a:t>
            </a:r>
          </a:p>
          <a:p>
            <a:r>
              <a:rPr lang="en-US" dirty="0"/>
              <a:t>Christ as the cornerstone </a:t>
            </a:r>
          </a:p>
          <a:p>
            <a:r>
              <a:rPr lang="en-US" dirty="0"/>
              <a:t>Apostles as foundational witnesses </a:t>
            </a:r>
          </a:p>
          <a:p>
            <a:r>
              <a:rPr lang="en-US" dirty="0"/>
              <a:t>Local elders and bishops </a:t>
            </a:r>
          </a:p>
          <a:p>
            <a:r>
              <a:rPr lang="en-US" dirty="0"/>
              <a:t>Ephesians 2:20</a:t>
            </a:r>
          </a:p>
          <a:p>
            <a:endParaRPr lang="en-US" dirty="0"/>
          </a:p>
          <a:p>
            <a:r>
              <a:rPr lang="en-US" dirty="0"/>
              <a:t>The Apostolic concern is that after the death of the apostles, increasing authority became concentrated in regional bishops rather than remaining anchored primarily in apostolic doctrine.</a:t>
            </a:r>
          </a:p>
          <a:p>
            <a:endParaRPr lang="en-US" b="1" dirty="0"/>
          </a:p>
          <a:p>
            <a:r>
              <a:rPr lang="en-US" b="1" dirty="0"/>
              <a:t>Example</a:t>
            </a:r>
          </a:p>
          <a:p>
            <a:r>
              <a:rPr lang="en-US" dirty="0"/>
              <a:t>Ignatius of Antioch (c. 110 A.D.) strongly emphasized obedience to the bishop.</a:t>
            </a:r>
          </a:p>
          <a:p>
            <a:r>
              <a:rPr lang="en-US" dirty="0"/>
              <a:t>He wrote repeatedly:</a:t>
            </a:r>
          </a:p>
          <a:p>
            <a:r>
              <a:rPr lang="en-US" dirty="0"/>
              <a:t>Follow the bishop as Jesus Christ follows the Father.</a:t>
            </a:r>
          </a:p>
          <a:p>
            <a:endParaRPr lang="en-US" b="1" dirty="0"/>
          </a:p>
          <a:p>
            <a:r>
              <a:rPr lang="en-US" b="1" dirty="0"/>
              <a:t>Apostolic Critique</a:t>
            </a:r>
          </a:p>
          <a:p>
            <a:r>
              <a:rPr lang="en-US" dirty="0"/>
              <a:t>While respecting church leadership, Apostolics often argue that the New Testament emphasizes submission to apostolic teaching more than submission to a singular ecclesiastical office.</a:t>
            </a:r>
          </a:p>
          <a:p>
            <a:r>
              <a:rPr lang="en-US" dirty="0"/>
              <a:t>The concern is that authority gradually shifted from:</a:t>
            </a:r>
          </a:p>
          <a:p>
            <a:endParaRPr lang="en-US" b="1" dirty="0"/>
          </a:p>
          <a:p>
            <a:r>
              <a:rPr lang="en-US" b="1" dirty="0"/>
              <a:t>Apostolic Doctrine → Church Office</a:t>
            </a:r>
            <a:endParaRPr lang="en-US" dirty="0"/>
          </a:p>
          <a:p>
            <a:r>
              <a:rPr lang="en-US" dirty="0"/>
              <a:t>rather than</a:t>
            </a:r>
          </a:p>
          <a:p>
            <a:r>
              <a:rPr lang="en-US" b="1" dirty="0"/>
              <a:t>Church Office → Apostolic Doctrine</a:t>
            </a:r>
            <a:endParaRPr lang="en-US" dirty="0"/>
          </a:p>
          <a:p>
            <a:br>
              <a:rPr lang="en-US" dirty="0"/>
            </a:br>
            <a:endParaRPr lang="en-US" dirty="0"/>
          </a:p>
          <a:p>
            <a:r>
              <a:rPr lang="en-US" b="1" dirty="0"/>
              <a:t>II. The Decline of the Name of Jesus in Baptism</a:t>
            </a:r>
          </a:p>
          <a:p>
            <a:r>
              <a:rPr lang="en-US" b="1" dirty="0"/>
              <a:t>New Testament Pattern</a:t>
            </a:r>
          </a:p>
          <a:p>
            <a:r>
              <a:rPr lang="en-US" dirty="0"/>
              <a:t>The book of Acts repeatedly records baptism in the name of Jesus Christ.</a:t>
            </a:r>
          </a:p>
          <a:p>
            <a:r>
              <a:rPr lang="en-US" dirty="0"/>
              <a:t>Examples:</a:t>
            </a:r>
          </a:p>
          <a:p>
            <a:r>
              <a:rPr lang="en-US" dirty="0"/>
              <a:t>Acts 2:38 </a:t>
            </a:r>
          </a:p>
          <a:p>
            <a:r>
              <a:rPr lang="en-US" dirty="0"/>
              <a:t>Acts 8:16 </a:t>
            </a:r>
          </a:p>
          <a:p>
            <a:r>
              <a:rPr lang="en-US" dirty="0"/>
              <a:t>Acts 10:48 </a:t>
            </a:r>
          </a:p>
          <a:p>
            <a:r>
              <a:rPr lang="en-US" dirty="0"/>
              <a:t>Acts 19:5 </a:t>
            </a:r>
          </a:p>
          <a:p>
            <a:r>
              <a:rPr lang="en-US" dirty="0"/>
              <a:t>From an Apostolic perspective, this establishes the apostolic baptismal formula.</a:t>
            </a:r>
          </a:p>
          <a:p>
            <a:r>
              <a:rPr lang="en-US" b="1" dirty="0"/>
              <a:t>Historical Development</a:t>
            </a:r>
          </a:p>
          <a:p>
            <a:r>
              <a:rPr lang="en-US" dirty="0"/>
              <a:t>By the late second and third centuries, increasing evidence appears for the use of the Trinitarian formula:</a:t>
            </a:r>
          </a:p>
          <a:p>
            <a:r>
              <a:rPr lang="en-US" dirty="0"/>
              <a:t>"Father, Son, and Holy Spirit."</a:t>
            </a:r>
          </a:p>
          <a:p>
            <a:r>
              <a:rPr lang="en-US" b="1" dirty="0"/>
              <a:t>Apostolic Critique</a:t>
            </a:r>
          </a:p>
          <a:p>
            <a:r>
              <a:rPr lang="en-US" dirty="0"/>
              <a:t>Apostolics argue that this reflects a departure from apostolic practice.</a:t>
            </a:r>
          </a:p>
          <a:p>
            <a:r>
              <a:rPr lang="en-US" dirty="0"/>
              <a:t>The question asked is:</a:t>
            </a:r>
          </a:p>
          <a:p>
            <a:r>
              <a:rPr lang="en-US" dirty="0"/>
              <a:t>Why would the Church move away from the actual baptismal practice recorded in Acts?</a:t>
            </a:r>
          </a:p>
          <a:p>
            <a:r>
              <a:rPr lang="en-US" dirty="0"/>
              <a:t>Many Apostolic scholars see this as one of the earliest and most significant departures.</a:t>
            </a:r>
          </a:p>
          <a:p>
            <a:br>
              <a:rPr lang="en-US" dirty="0"/>
            </a:br>
            <a:endParaRPr lang="en-US" dirty="0"/>
          </a:p>
          <a:p>
            <a:r>
              <a:rPr lang="en-US" b="1" dirty="0"/>
              <a:t>III. The Emergence of Trinitarian Theology</a:t>
            </a:r>
          </a:p>
          <a:p>
            <a:r>
              <a:rPr lang="en-US" dirty="0"/>
              <a:t>This is perhaps the most significant issue from an Apostolic perspective.</a:t>
            </a:r>
          </a:p>
          <a:p>
            <a:r>
              <a:rPr lang="en-US" b="1" dirty="0"/>
              <a:t>New Testament View</a:t>
            </a:r>
          </a:p>
          <a:p>
            <a:r>
              <a:rPr lang="en-US" dirty="0"/>
              <a:t>Apostolics maintain that:</a:t>
            </a:r>
          </a:p>
          <a:p>
            <a:r>
              <a:rPr lang="en-US" dirty="0"/>
              <a:t>God is absolutely one. </a:t>
            </a:r>
          </a:p>
          <a:p>
            <a:r>
              <a:rPr lang="en-US" dirty="0"/>
              <a:t>Jesus is the full manifestation of that one God. </a:t>
            </a:r>
          </a:p>
          <a:p>
            <a:r>
              <a:rPr lang="en-US" dirty="0"/>
              <a:t>Father, Son, and Holy Spirit describe manifestations, relationships, or roles of the one God. </a:t>
            </a:r>
          </a:p>
          <a:p>
            <a:r>
              <a:rPr lang="en-US" dirty="0"/>
              <a:t>Key texts:</a:t>
            </a:r>
          </a:p>
          <a:p>
            <a:r>
              <a:rPr lang="en-US" dirty="0"/>
              <a:t>Deuteronomy 6:4 </a:t>
            </a:r>
          </a:p>
          <a:p>
            <a:r>
              <a:rPr lang="en-US" dirty="0"/>
              <a:t>Isaiah 9:6 </a:t>
            </a:r>
          </a:p>
          <a:p>
            <a:r>
              <a:rPr lang="en-US" dirty="0"/>
              <a:t>John 14:9 </a:t>
            </a:r>
          </a:p>
          <a:p>
            <a:r>
              <a:rPr lang="en-US" dirty="0"/>
              <a:t>Colossians 2:9 </a:t>
            </a:r>
          </a:p>
          <a:p>
            <a:r>
              <a:rPr lang="en-US" b="1" dirty="0"/>
              <a:t>Historical Development</a:t>
            </a:r>
          </a:p>
          <a:p>
            <a:r>
              <a:rPr lang="en-US" dirty="0"/>
              <a:t>Second- and third-century theologians increasingly began speaking of:</a:t>
            </a:r>
          </a:p>
          <a:p>
            <a:r>
              <a:rPr lang="en-US" dirty="0"/>
              <a:t>distinct persons, </a:t>
            </a:r>
          </a:p>
          <a:p>
            <a:r>
              <a:rPr lang="en-US" dirty="0"/>
              <a:t>eternal distinctions, </a:t>
            </a:r>
          </a:p>
          <a:p>
            <a:r>
              <a:rPr lang="en-US" dirty="0"/>
              <a:t>triadic formulations. </a:t>
            </a:r>
          </a:p>
          <a:p>
            <a:r>
              <a:rPr lang="en-US" dirty="0"/>
              <a:t>Examples include:</a:t>
            </a:r>
          </a:p>
          <a:p>
            <a:r>
              <a:rPr lang="en-US" dirty="0"/>
              <a:t>Justin Martyr</a:t>
            </a:r>
          </a:p>
          <a:p>
            <a:r>
              <a:rPr lang="en-US" dirty="0"/>
              <a:t>Tertullian</a:t>
            </a:r>
          </a:p>
          <a:p>
            <a:r>
              <a:rPr lang="en-US" dirty="0"/>
              <a:t>Tertullian is generally credited with introducing the Latin term:</a:t>
            </a:r>
          </a:p>
          <a:p>
            <a:r>
              <a:rPr lang="en-US" dirty="0"/>
              <a:t>Trinitas (Trinity)</a:t>
            </a:r>
          </a:p>
          <a:p>
            <a:r>
              <a:rPr lang="en-US" dirty="0"/>
              <a:t>around A.D. 200.</a:t>
            </a:r>
          </a:p>
          <a:p>
            <a:r>
              <a:rPr lang="en-US" b="1" dirty="0"/>
              <a:t>Apostolic Critique</a:t>
            </a:r>
          </a:p>
          <a:p>
            <a:r>
              <a:rPr lang="en-US" dirty="0"/>
              <a:t>From an Apostolic viewpoint:</a:t>
            </a:r>
          </a:p>
          <a:p>
            <a:r>
              <a:rPr lang="en-US" dirty="0"/>
              <a:t>The terminology of three divine persons cannot be found in Scripture.</a:t>
            </a:r>
          </a:p>
          <a:p>
            <a:r>
              <a:rPr lang="en-US" dirty="0"/>
              <a:t>The concern is that Greek philosophical categories increasingly influenced theological language.</a:t>
            </a:r>
          </a:p>
          <a:p>
            <a:r>
              <a:rPr lang="en-US" dirty="0"/>
              <a:t>The Apostolic argument is:</a:t>
            </a:r>
          </a:p>
          <a:p>
            <a:r>
              <a:rPr lang="en-US" dirty="0"/>
              <a:t>The Church moved from biblical language to metaphysical language.</a:t>
            </a:r>
          </a:p>
          <a:p>
            <a:br>
              <a:rPr lang="en-US" dirty="0"/>
            </a:br>
            <a:endParaRPr lang="en-US" dirty="0"/>
          </a:p>
          <a:p>
            <a:r>
              <a:rPr lang="en-US" b="1" dirty="0"/>
              <a:t>IV. The Influence of Greek Philosophy</a:t>
            </a:r>
          </a:p>
          <a:p>
            <a:r>
              <a:rPr lang="en-US" dirty="0"/>
              <a:t>Many Apostolic scholars identify this as a major turning point.</a:t>
            </a:r>
          </a:p>
          <a:p>
            <a:r>
              <a:rPr lang="en-US" b="1" dirty="0"/>
              <a:t>Apostolic Christianity</a:t>
            </a:r>
          </a:p>
          <a:p>
            <a:r>
              <a:rPr lang="en-US" dirty="0"/>
              <a:t>The apostles spoke primarily in:</a:t>
            </a:r>
          </a:p>
          <a:p>
            <a:r>
              <a:rPr lang="en-US" dirty="0"/>
              <a:t>Hebrew categories </a:t>
            </a:r>
          </a:p>
          <a:p>
            <a:r>
              <a:rPr lang="en-US" dirty="0"/>
              <a:t>Old Testament concepts </a:t>
            </a:r>
          </a:p>
          <a:p>
            <a:r>
              <a:rPr lang="en-US" dirty="0"/>
              <a:t>Covenant language </a:t>
            </a:r>
          </a:p>
          <a:p>
            <a:r>
              <a:rPr lang="en-US" b="1" dirty="0"/>
              <a:t>Later Christianity</a:t>
            </a:r>
          </a:p>
          <a:p>
            <a:r>
              <a:rPr lang="en-US" dirty="0"/>
              <a:t>Theologians increasingly employed:</a:t>
            </a:r>
          </a:p>
          <a:p>
            <a:r>
              <a:rPr lang="en-US" dirty="0"/>
              <a:t>Platonic thought </a:t>
            </a:r>
          </a:p>
          <a:p>
            <a:r>
              <a:rPr lang="en-US" dirty="0"/>
              <a:t>Aristotelian categories </a:t>
            </a:r>
          </a:p>
          <a:p>
            <a:r>
              <a:rPr lang="en-US" dirty="0"/>
              <a:t>Greek metaphysics </a:t>
            </a:r>
          </a:p>
          <a:p>
            <a:r>
              <a:rPr lang="en-US" dirty="0"/>
              <a:t>Questions shifted from:</a:t>
            </a:r>
          </a:p>
          <a:p>
            <a:r>
              <a:rPr lang="en-US" dirty="0"/>
              <a:t>Who is Jesus?</a:t>
            </a:r>
          </a:p>
          <a:p>
            <a:r>
              <a:rPr lang="en-US" dirty="0"/>
              <a:t>to</a:t>
            </a:r>
          </a:p>
          <a:p>
            <a:r>
              <a:rPr lang="en-US" dirty="0"/>
              <a:t>How do divine substances relate to one another?</a:t>
            </a:r>
          </a:p>
          <a:p>
            <a:r>
              <a:rPr lang="en-US" b="1" dirty="0"/>
              <a:t>Apostolic Concern</a:t>
            </a:r>
          </a:p>
          <a:p>
            <a:r>
              <a:rPr lang="en-US" dirty="0"/>
              <a:t>The Church began answering biblical questions with philosophical categories that Scripture itself never uses.</a:t>
            </a:r>
          </a:p>
          <a:p>
            <a:br>
              <a:rPr lang="en-US" dirty="0"/>
            </a:br>
            <a:endParaRPr lang="en-US" dirty="0"/>
          </a:p>
          <a:p>
            <a:r>
              <a:rPr lang="en-US" b="1" dirty="0"/>
              <a:t>V. The Diminishing Expectation of Spiritual Gifts</a:t>
            </a:r>
          </a:p>
          <a:p>
            <a:r>
              <a:rPr lang="en-US" b="1" dirty="0"/>
              <a:t>New Testament Pattern</a:t>
            </a:r>
          </a:p>
          <a:p>
            <a:r>
              <a:rPr lang="en-US" dirty="0"/>
              <a:t>The Apostolic Church expected:</a:t>
            </a:r>
          </a:p>
          <a:p>
            <a:r>
              <a:rPr lang="en-US" dirty="0"/>
              <a:t>tongues </a:t>
            </a:r>
          </a:p>
          <a:p>
            <a:r>
              <a:rPr lang="en-US" dirty="0"/>
              <a:t>prophecy </a:t>
            </a:r>
          </a:p>
          <a:p>
            <a:r>
              <a:rPr lang="en-US" dirty="0"/>
              <a:t>healing </a:t>
            </a:r>
          </a:p>
          <a:p>
            <a:r>
              <a:rPr lang="en-US" dirty="0"/>
              <a:t>miracles </a:t>
            </a:r>
          </a:p>
          <a:p>
            <a:r>
              <a:rPr lang="en-US" dirty="0"/>
              <a:t>as normal aspects of church life.</a:t>
            </a:r>
          </a:p>
          <a:p>
            <a:r>
              <a:rPr lang="en-US" dirty="0"/>
              <a:t>1 Corinthians 12–14</a:t>
            </a:r>
          </a:p>
          <a:p>
            <a:r>
              <a:rPr lang="en-US" dirty="0"/>
              <a:t>Acts</a:t>
            </a:r>
          </a:p>
          <a:p>
            <a:r>
              <a:rPr lang="en-US" dirty="0"/>
              <a:t>Mark 16</a:t>
            </a:r>
          </a:p>
          <a:p>
            <a:r>
              <a:rPr lang="en-US" b="1" dirty="0"/>
              <a:t>Historical Development</a:t>
            </a:r>
          </a:p>
          <a:p>
            <a:r>
              <a:rPr lang="en-US" dirty="0"/>
              <a:t>While gifts continued in some places, many church leaders began viewing extraordinary manifestations as increasingly uncommon.</a:t>
            </a:r>
          </a:p>
          <a:p>
            <a:r>
              <a:rPr lang="en-US" b="1" dirty="0"/>
              <a:t>Apostolic Critique</a:t>
            </a:r>
          </a:p>
          <a:p>
            <a:r>
              <a:rPr lang="en-US" dirty="0"/>
              <a:t>Apostolics argue that the Church gradually exchanged supernatural expectation for institutional stability.</a:t>
            </a:r>
          </a:p>
          <a:p>
            <a:br>
              <a:rPr lang="en-US" dirty="0"/>
            </a:br>
            <a:endParaRPr lang="en-US" dirty="0"/>
          </a:p>
          <a:p>
            <a:r>
              <a:rPr lang="en-US" b="1" dirty="0"/>
              <a:t>VI. Clergy-Laity Distinctions</a:t>
            </a:r>
          </a:p>
          <a:p>
            <a:r>
              <a:rPr lang="en-US" b="1" dirty="0"/>
              <a:t>New Testament Pattern</a:t>
            </a:r>
          </a:p>
          <a:p>
            <a:r>
              <a:rPr lang="en-US" dirty="0"/>
              <a:t>The New Testament teaches leadership roles while maintaining the priesthood of believers.</a:t>
            </a:r>
          </a:p>
          <a:p>
            <a:r>
              <a:rPr lang="en-US" b="1" dirty="0"/>
              <a:t>Historical Development</a:t>
            </a:r>
          </a:p>
          <a:p>
            <a:r>
              <a:rPr lang="en-US" dirty="0"/>
              <a:t>A stronger distinction emerged between:</a:t>
            </a:r>
          </a:p>
          <a:p>
            <a:r>
              <a:rPr lang="en-US" dirty="0"/>
              <a:t>clergy </a:t>
            </a:r>
          </a:p>
          <a:p>
            <a:r>
              <a:rPr lang="en-US" dirty="0"/>
              <a:t>ordinary believers </a:t>
            </a:r>
          </a:p>
          <a:p>
            <a:r>
              <a:rPr lang="en-US" b="1" dirty="0"/>
              <a:t>Apostolic Concern</a:t>
            </a:r>
          </a:p>
          <a:p>
            <a:r>
              <a:rPr lang="en-US" dirty="0"/>
              <a:t>Ministry became increasingly professionalized and centralized.</a:t>
            </a:r>
          </a:p>
          <a:p>
            <a:r>
              <a:rPr lang="en-US" dirty="0"/>
              <a:t>The active participation seen in Acts and Corinthians diminished.</a:t>
            </a:r>
          </a:p>
          <a:p>
            <a:br>
              <a:rPr lang="en-US" dirty="0"/>
            </a:br>
            <a:endParaRPr lang="en-US" dirty="0"/>
          </a:p>
          <a:p>
            <a:r>
              <a:rPr lang="en-US" b="1" dirty="0"/>
              <a:t>VII. Sacramentalism</a:t>
            </a:r>
          </a:p>
          <a:p>
            <a:r>
              <a:rPr lang="en-US" b="1" dirty="0"/>
              <a:t>New Testament Pattern</a:t>
            </a:r>
          </a:p>
          <a:p>
            <a:r>
              <a:rPr lang="en-US" dirty="0"/>
              <a:t>The Apostolic emphasis is:</a:t>
            </a:r>
          </a:p>
          <a:p>
            <a:r>
              <a:rPr lang="en-US" dirty="0"/>
              <a:t>Faith, repentance, baptism, and Spirit baptism.</a:t>
            </a:r>
          </a:p>
          <a:p>
            <a:r>
              <a:rPr lang="en-US" b="1" dirty="0"/>
              <a:t>Historical Development</a:t>
            </a:r>
          </a:p>
          <a:p>
            <a:r>
              <a:rPr lang="en-US" dirty="0"/>
              <a:t>Greater emphasis developed on:</a:t>
            </a:r>
          </a:p>
          <a:p>
            <a:r>
              <a:rPr lang="en-US" dirty="0"/>
              <a:t>sacramental systems, </a:t>
            </a:r>
          </a:p>
          <a:p>
            <a:r>
              <a:rPr lang="en-US" dirty="0"/>
              <a:t>priestly mediation, </a:t>
            </a:r>
          </a:p>
          <a:p>
            <a:r>
              <a:rPr lang="en-US" dirty="0"/>
              <a:t>ecclesiastical administration of grace. </a:t>
            </a:r>
          </a:p>
          <a:p>
            <a:r>
              <a:rPr lang="en-US" b="1" dirty="0"/>
              <a:t>Apostolic Concern</a:t>
            </a:r>
          </a:p>
          <a:p>
            <a:r>
              <a:rPr lang="en-US" dirty="0"/>
              <a:t>Relationship with Christ became increasingly mediated through institutional structures.</a:t>
            </a:r>
          </a:p>
          <a:p>
            <a:br>
              <a:rPr lang="en-US" dirty="0"/>
            </a:br>
            <a:endParaRPr lang="en-US" dirty="0"/>
          </a:p>
          <a:p>
            <a:r>
              <a:rPr lang="en-US" b="1" dirty="0"/>
              <a:t>VIII. Infant Baptism</a:t>
            </a:r>
          </a:p>
          <a:p>
            <a:r>
              <a:rPr lang="en-US" dirty="0"/>
              <a:t>Evidence begins appearing in the second and third centuries.</a:t>
            </a:r>
          </a:p>
          <a:p>
            <a:r>
              <a:rPr lang="en-US" b="1" dirty="0"/>
              <a:t>Apostolic Concern</a:t>
            </a:r>
          </a:p>
          <a:p>
            <a:r>
              <a:rPr lang="en-US" dirty="0"/>
              <a:t>Every New Testament baptism follows:</a:t>
            </a:r>
          </a:p>
          <a:p>
            <a:r>
              <a:rPr lang="en-US" dirty="0"/>
              <a:t>Faith </a:t>
            </a:r>
          </a:p>
          <a:p>
            <a:r>
              <a:rPr lang="en-US" dirty="0"/>
              <a:t>Repentance </a:t>
            </a:r>
          </a:p>
          <a:p>
            <a:r>
              <a:rPr lang="en-US" dirty="0"/>
              <a:t>Baptism </a:t>
            </a:r>
          </a:p>
          <a:p>
            <a:r>
              <a:rPr lang="en-US" dirty="0"/>
              <a:t>Infants cannot exercise personal faith or repentance.</a:t>
            </a:r>
          </a:p>
          <a:p>
            <a:r>
              <a:rPr lang="en-US" dirty="0"/>
              <a:t>Therefore many Apostolics view infant baptism as a post-apostolic innovation.</a:t>
            </a:r>
          </a:p>
          <a:p>
            <a:br>
              <a:rPr lang="en-US" dirty="0"/>
            </a:br>
            <a:endParaRPr lang="en-US" dirty="0"/>
          </a:p>
          <a:p>
            <a:r>
              <a:rPr lang="en-US" b="1" dirty="0"/>
              <a:t>IX. Allegorical Interpretation of Scripture</a:t>
            </a:r>
          </a:p>
          <a:p>
            <a:r>
              <a:rPr lang="en-US" dirty="0"/>
              <a:t>Especially in places like Alexandria, theologians such as Origen increasingly employed allegorical interpretation.</a:t>
            </a:r>
          </a:p>
          <a:p>
            <a:r>
              <a:rPr lang="en-US" b="1" dirty="0"/>
              <a:t>Apostolic Concern</a:t>
            </a:r>
          </a:p>
          <a:p>
            <a:r>
              <a:rPr lang="en-US" dirty="0"/>
              <a:t>While symbolism has a place, excessive </a:t>
            </a:r>
            <a:r>
              <a:rPr lang="en-US" dirty="0" err="1"/>
              <a:t>allegorization</a:t>
            </a:r>
            <a:r>
              <a:rPr lang="en-US" dirty="0"/>
              <a:t> can obscure the plain meaning of Scripture.</a:t>
            </a:r>
          </a:p>
          <a:p>
            <a:br>
              <a:rPr lang="en-US" dirty="0"/>
            </a:br>
            <a:endParaRPr lang="en-US" dirty="0"/>
          </a:p>
          <a:p>
            <a:r>
              <a:rPr lang="en-US" b="1" dirty="0"/>
              <a:t>X. The Constantinian Shift (Fourth Century)</a:t>
            </a:r>
          </a:p>
          <a:p>
            <a:r>
              <a:rPr lang="en-US" dirty="0"/>
              <a:t>The conversion of Constantine the Great and the subsequent alliance of church and empire dramatically changed Christianity.</a:t>
            </a:r>
          </a:p>
          <a:p>
            <a:r>
              <a:rPr lang="en-US" b="1" dirty="0"/>
              <a:t>Before Constantine</a:t>
            </a:r>
          </a:p>
          <a:p>
            <a:r>
              <a:rPr lang="en-US" dirty="0"/>
              <a:t>The Church was:</a:t>
            </a:r>
          </a:p>
          <a:p>
            <a:r>
              <a:rPr lang="en-US" dirty="0"/>
              <a:t>persecuted, </a:t>
            </a:r>
          </a:p>
          <a:p>
            <a:r>
              <a:rPr lang="en-US" dirty="0"/>
              <a:t>marginalized, </a:t>
            </a:r>
          </a:p>
          <a:p>
            <a:r>
              <a:rPr lang="en-US" dirty="0"/>
              <a:t>dependent upon spiritual vitality. </a:t>
            </a:r>
          </a:p>
          <a:p>
            <a:r>
              <a:rPr lang="en-US" b="1" dirty="0"/>
              <a:t>After Constantine</a:t>
            </a:r>
          </a:p>
          <a:p>
            <a:r>
              <a:rPr lang="en-US" dirty="0"/>
              <a:t>The Church became:</a:t>
            </a:r>
          </a:p>
          <a:p>
            <a:r>
              <a:rPr lang="en-US" dirty="0"/>
              <a:t>politically influential, </a:t>
            </a:r>
          </a:p>
          <a:p>
            <a:r>
              <a:rPr lang="en-US" dirty="0"/>
              <a:t>institutionally powerful, </a:t>
            </a:r>
          </a:p>
          <a:p>
            <a:r>
              <a:rPr lang="en-US" dirty="0"/>
              <a:t>socially accepted. </a:t>
            </a:r>
          </a:p>
          <a:p>
            <a:r>
              <a:rPr lang="en-US" b="1" dirty="0"/>
              <a:t>Apostolic Critique</a:t>
            </a:r>
          </a:p>
          <a:p>
            <a:r>
              <a:rPr lang="en-US" dirty="0"/>
              <a:t>Many Apostolic writers view this as one of the greatest turning points in church history.</a:t>
            </a:r>
          </a:p>
          <a:p>
            <a:r>
              <a:rPr lang="en-US" dirty="0"/>
              <a:t>The concern is that Christianity moved from:</a:t>
            </a:r>
          </a:p>
          <a:p>
            <a:r>
              <a:rPr lang="en-US" b="1" dirty="0"/>
              <a:t>Cross-centered discipleship</a:t>
            </a:r>
            <a:endParaRPr lang="en-US" dirty="0"/>
          </a:p>
          <a:p>
            <a:r>
              <a:rPr lang="en-US" dirty="0"/>
              <a:t>to</a:t>
            </a:r>
          </a:p>
          <a:p>
            <a:r>
              <a:rPr lang="en-US" b="1" dirty="0"/>
              <a:t>Institutional Christianity.</a:t>
            </a:r>
            <a:endParaRPr lang="en-US" dirty="0"/>
          </a:p>
          <a:p>
            <a:br>
              <a:rPr lang="en-US" dirty="0"/>
            </a:br>
            <a:endParaRPr lang="en-US" dirty="0"/>
          </a:p>
          <a:p>
            <a:r>
              <a:rPr lang="en-US" b="1" dirty="0"/>
              <a:t>The Apostolic Summary</a:t>
            </a:r>
          </a:p>
          <a:p>
            <a:r>
              <a:rPr lang="en-US" dirty="0"/>
              <a:t>From an Apostolic Pentecostal perspective, the fundamental concern is not merely that practices changed. The deeper concern is that the Church gradually shifted its center of gravity:</a:t>
            </a:r>
          </a:p>
          <a:p>
            <a:r>
              <a:rPr lang="en-US" b="1" dirty="0"/>
              <a:t>Apostolic Era</a:t>
            </a:r>
          </a:p>
          <a:p>
            <a:r>
              <a:rPr lang="en-US" dirty="0"/>
              <a:t>Scripture </a:t>
            </a:r>
          </a:p>
          <a:p>
            <a:r>
              <a:rPr lang="en-US" dirty="0"/>
              <a:t>Apostolic teaching </a:t>
            </a:r>
          </a:p>
          <a:p>
            <a:r>
              <a:rPr lang="en-US" dirty="0"/>
              <a:t>Jesus' Name baptism </a:t>
            </a:r>
          </a:p>
          <a:p>
            <a:r>
              <a:rPr lang="en-US" dirty="0"/>
              <a:t>Biblical monotheism </a:t>
            </a:r>
          </a:p>
          <a:p>
            <a:r>
              <a:rPr lang="en-US" dirty="0"/>
              <a:t>Spirit-filled experience </a:t>
            </a:r>
          </a:p>
          <a:p>
            <a:r>
              <a:rPr lang="en-US" dirty="0"/>
              <a:t>Evangelistic mission </a:t>
            </a:r>
          </a:p>
          <a:p>
            <a:r>
              <a:rPr lang="en-US" b="1" dirty="0"/>
              <a:t>Post-Apostolic Development</a:t>
            </a:r>
          </a:p>
          <a:p>
            <a:r>
              <a:rPr lang="en-US" dirty="0"/>
              <a:t>Ecclesiastical authority </a:t>
            </a:r>
          </a:p>
          <a:p>
            <a:r>
              <a:rPr lang="en-US" dirty="0"/>
              <a:t>Creeds and councils </a:t>
            </a:r>
          </a:p>
          <a:p>
            <a:r>
              <a:rPr lang="en-US" dirty="0"/>
              <a:t>Trinitarian formulations </a:t>
            </a:r>
          </a:p>
          <a:p>
            <a:r>
              <a:rPr lang="en-US" dirty="0"/>
              <a:t>Sacramental systems </a:t>
            </a:r>
          </a:p>
          <a:p>
            <a:r>
              <a:rPr lang="en-US" dirty="0"/>
              <a:t>Philosophical theology </a:t>
            </a:r>
          </a:p>
          <a:p>
            <a:r>
              <a:rPr lang="en-US" dirty="0"/>
              <a:t>Institutional structures </a:t>
            </a:r>
          </a:p>
          <a:p>
            <a:r>
              <a:rPr lang="en-US" dirty="0"/>
              <a:t>The Apostolic movement therefore sees itself not as introducing new doctrines, but as participating in a restoration of the original apostolic faith described in Acts 2:42:</a:t>
            </a:r>
          </a:p>
          <a:p>
            <a:r>
              <a:rPr lang="en-US" dirty="0"/>
              <a:t>"And they continued </a:t>
            </a:r>
            <a:r>
              <a:rPr lang="en-US" dirty="0" err="1"/>
              <a:t>stedfastly</a:t>
            </a:r>
            <a:r>
              <a:rPr lang="en-US" dirty="0"/>
              <a:t> in the apostles' doctrine and fellowship, and in breaking of bread, and in prayers."</a:t>
            </a:r>
          </a:p>
          <a:p>
            <a:r>
              <a:rPr lang="en-US" dirty="0"/>
              <a:t>The heart of the Apostolic claim is that genuine Christian unity is ultimately found not in returning to the fourth century, nor to the Reformation, nor to modern denominationalism, but in returning to the doctrine and practice of the apostles themselves.</a:t>
            </a:r>
          </a:p>
          <a:p>
            <a:endParaRPr lang="en-US" dirty="0"/>
          </a:p>
        </p:txBody>
      </p:sp>
      <p:sp>
        <p:nvSpPr>
          <p:cNvPr id="4" name="Slide Number Placeholder 3">
            <a:extLst>
              <a:ext uri="{FF2B5EF4-FFF2-40B4-BE49-F238E27FC236}">
                <a16:creationId xmlns:a16="http://schemas.microsoft.com/office/drawing/2014/main" id="{3125F645-D3E1-67E2-A3EE-9D14B48CD11A}"/>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46529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4D900-B269-AF05-3630-66176EA51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01C56-3FC8-2D27-13C1-733B2F6AF8B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AAB8C88-C03F-B562-4F01-2EA3892B44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5E0A3B-A90B-4487-9DC0-3AAC6EF666AF}"/>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06183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C61DF-6D5D-CDD2-23EF-4DB45F937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C133A-0663-8C5B-5929-37FADC257D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CF6E04-56FA-8DA1-9D6B-F4885DBD784C}"/>
              </a:ext>
            </a:extLst>
          </p:cNvPr>
          <p:cNvSpPr>
            <a:spLocks noGrp="1"/>
          </p:cNvSpPr>
          <p:nvPr>
            <p:ph type="body" idx="1"/>
          </p:nvPr>
        </p:nvSpPr>
        <p:spPr/>
        <p:txBody>
          <a:bodyPr/>
          <a:lstStyle/>
          <a:p>
            <a:r>
              <a:rPr lang="en-US" b="1" dirty="0"/>
              <a:t>1. Sola Scriptura</a:t>
            </a:r>
          </a:p>
          <a:p>
            <a:r>
              <a:rPr lang="en-US" b="1" dirty="0"/>
              <a:t>"Scripture Alone"</a:t>
            </a:r>
          </a:p>
          <a:p>
            <a:r>
              <a:rPr lang="en-US" b="1" dirty="0"/>
              <a:t>What Was It Responding To?</a:t>
            </a:r>
          </a:p>
          <a:p>
            <a:r>
              <a:rPr lang="en-US" dirty="0"/>
              <a:t>The Reformers believed the medieval church had elevated:</a:t>
            </a:r>
          </a:p>
          <a:p>
            <a:r>
              <a:rPr lang="en-US" dirty="0"/>
              <a:t>Church tradition </a:t>
            </a:r>
          </a:p>
          <a:p>
            <a:r>
              <a:rPr lang="en-US" dirty="0"/>
              <a:t>Papal decrees </a:t>
            </a:r>
          </a:p>
          <a:p>
            <a:r>
              <a:rPr lang="en-US" dirty="0"/>
              <a:t>Church councils </a:t>
            </a:r>
          </a:p>
          <a:p>
            <a:r>
              <a:rPr lang="en-US" dirty="0"/>
              <a:t>Canon law </a:t>
            </a:r>
          </a:p>
          <a:p>
            <a:r>
              <a:rPr lang="en-US" dirty="0"/>
              <a:t>to a level of authority equal to or greater than Scripture.</a:t>
            </a:r>
          </a:p>
          <a:p>
            <a:endParaRPr lang="en-US" b="1" dirty="0"/>
          </a:p>
          <a:p>
            <a:r>
              <a:rPr lang="en-US" b="1" dirty="0"/>
              <a:t>Medieval Catholic Position</a:t>
            </a:r>
          </a:p>
          <a:p>
            <a:r>
              <a:rPr lang="en-US" dirty="0"/>
              <a:t>Authority came through:</a:t>
            </a:r>
          </a:p>
          <a:p>
            <a:pPr marL="628650" lvl="1" indent="-171450">
              <a:buFont typeface="Arial" panose="020B0604020202020204" pitchFamily="34" charset="0"/>
              <a:buChar char="•"/>
            </a:pPr>
            <a:r>
              <a:rPr lang="en-US" dirty="0"/>
              <a:t>Scripture </a:t>
            </a:r>
          </a:p>
          <a:p>
            <a:pPr marL="628650" lvl="1" indent="-171450">
              <a:buFont typeface="Arial" panose="020B0604020202020204" pitchFamily="34" charset="0"/>
              <a:buChar char="•"/>
            </a:pPr>
            <a:r>
              <a:rPr lang="en-US" dirty="0"/>
              <a:t>Sacred Tradition </a:t>
            </a:r>
          </a:p>
          <a:p>
            <a:pPr marL="628650" lvl="1" indent="-171450">
              <a:buFont typeface="Arial" panose="020B0604020202020204" pitchFamily="34" charset="0"/>
              <a:buChar char="•"/>
            </a:pPr>
            <a:r>
              <a:rPr lang="en-US" dirty="0"/>
              <a:t>The Church's teaching office (Magisterium) </a:t>
            </a:r>
          </a:p>
          <a:p>
            <a:r>
              <a:rPr lang="en-US" b="1" dirty="0"/>
              <a:t>Luther's Concern</a:t>
            </a:r>
          </a:p>
          <a:p>
            <a:r>
              <a:rPr lang="en-US" dirty="0"/>
              <a:t>At the Diet of Worms (1521), Luther famously declared:</a:t>
            </a:r>
          </a:p>
          <a:p>
            <a:r>
              <a:rPr lang="en-US" dirty="0"/>
              <a:t>"My conscience is captive to the Word of God."</a:t>
            </a:r>
          </a:p>
          <a:p>
            <a:r>
              <a:rPr lang="en-US" dirty="0"/>
              <a:t>The issue was:</a:t>
            </a:r>
          </a:p>
          <a:p>
            <a:r>
              <a:rPr lang="en-US" dirty="0"/>
              <a:t>Who has final authority?</a:t>
            </a:r>
          </a:p>
          <a:p>
            <a:r>
              <a:rPr lang="en-US" b="1" dirty="0"/>
              <a:t>Reformation Answer: Scripture alone is the final infallible authority.</a:t>
            </a:r>
            <a:endParaRPr lang="en-US" dirty="0"/>
          </a:p>
          <a:p>
            <a:br>
              <a:rPr lang="en-US" dirty="0"/>
            </a:br>
            <a:endParaRPr lang="en-US" dirty="0"/>
          </a:p>
          <a:p>
            <a:r>
              <a:rPr lang="en-US" b="1" dirty="0"/>
              <a:t>2. Sola Fide</a:t>
            </a:r>
          </a:p>
          <a:p>
            <a:r>
              <a:rPr lang="en-US" b="1" dirty="0"/>
              <a:t>"Faith Alone"</a:t>
            </a:r>
          </a:p>
          <a:p>
            <a:endParaRPr lang="en-US" b="1" dirty="0"/>
          </a:p>
          <a:p>
            <a:r>
              <a:rPr lang="en-US" b="1" dirty="0"/>
              <a:t>What Was It Responding To?</a:t>
            </a:r>
          </a:p>
          <a:p>
            <a:r>
              <a:rPr lang="en-US" dirty="0"/>
              <a:t>The Reformers believed justification had become confused with:</a:t>
            </a:r>
          </a:p>
          <a:p>
            <a:r>
              <a:rPr lang="en-US" dirty="0"/>
              <a:t>works, </a:t>
            </a:r>
          </a:p>
          <a:p>
            <a:r>
              <a:rPr lang="en-US" dirty="0"/>
              <a:t>penance, </a:t>
            </a:r>
          </a:p>
          <a:p>
            <a:r>
              <a:rPr lang="en-US" dirty="0"/>
              <a:t>indulgences, </a:t>
            </a:r>
          </a:p>
          <a:p>
            <a:r>
              <a:rPr lang="en-US" dirty="0"/>
              <a:t>sacramental participation. </a:t>
            </a:r>
          </a:p>
          <a:p>
            <a:endParaRPr lang="en-US" b="1" dirty="0"/>
          </a:p>
          <a:p>
            <a:r>
              <a:rPr lang="en-US" b="1" dirty="0"/>
              <a:t>Medieval Catholic Position</a:t>
            </a:r>
          </a:p>
          <a:p>
            <a:r>
              <a:rPr lang="en-US" dirty="0"/>
              <a:t>Catholic theology taught that justification involved:</a:t>
            </a:r>
          </a:p>
          <a:p>
            <a:r>
              <a:rPr lang="en-US" dirty="0"/>
              <a:t>faith, </a:t>
            </a:r>
          </a:p>
          <a:p>
            <a:pPr marL="628650" lvl="1" indent="-171450">
              <a:buFont typeface="Arial" panose="020B0604020202020204" pitchFamily="34" charset="0"/>
              <a:buChar char="•"/>
            </a:pPr>
            <a:r>
              <a:rPr lang="en-US" dirty="0"/>
              <a:t>grace, </a:t>
            </a:r>
          </a:p>
          <a:p>
            <a:pPr marL="628650" lvl="1" indent="-171450">
              <a:buFont typeface="Arial" panose="020B0604020202020204" pitchFamily="34" charset="0"/>
              <a:buChar char="•"/>
            </a:pPr>
            <a:r>
              <a:rPr lang="en-US" dirty="0"/>
              <a:t>participation in the sacraments, </a:t>
            </a:r>
          </a:p>
          <a:p>
            <a:pPr marL="628650" lvl="1" indent="-171450">
              <a:buFont typeface="Arial" panose="020B0604020202020204" pitchFamily="34" charset="0"/>
              <a:buChar char="•"/>
            </a:pPr>
            <a:r>
              <a:rPr lang="en-US" dirty="0"/>
              <a:t>cooperation with grace. </a:t>
            </a:r>
          </a:p>
          <a:p>
            <a:endParaRPr lang="en-US" b="1" dirty="0"/>
          </a:p>
          <a:p>
            <a:r>
              <a:rPr lang="en-US" b="1" dirty="0"/>
              <a:t>Luther's Concern</a:t>
            </a:r>
          </a:p>
          <a:p>
            <a:r>
              <a:rPr lang="en-US" dirty="0"/>
              <a:t>While studying Romans, Luther concluded: A sinner is declared righteous solely through faith in Christ.</a:t>
            </a:r>
          </a:p>
          <a:p>
            <a:r>
              <a:rPr lang="en-US" dirty="0"/>
              <a:t>He believed the church had obscured this truth.</a:t>
            </a:r>
          </a:p>
          <a:p>
            <a:endParaRPr lang="en-US" b="1" dirty="0"/>
          </a:p>
          <a:p>
            <a:r>
              <a:rPr lang="en-US" b="1" dirty="0"/>
              <a:t>Reformation Answer: Justification is by faith alone.</a:t>
            </a:r>
            <a:endParaRPr lang="en-US" dirty="0"/>
          </a:p>
          <a:p>
            <a:br>
              <a:rPr lang="en-US" dirty="0"/>
            </a:br>
            <a:endParaRPr lang="en-US" dirty="0"/>
          </a:p>
          <a:p>
            <a:r>
              <a:rPr lang="en-US" b="1" dirty="0"/>
              <a:t>3. Sola Gratia</a:t>
            </a:r>
          </a:p>
          <a:p>
            <a:r>
              <a:rPr lang="en-US" b="1" dirty="0"/>
              <a:t>"Grace Alone"</a:t>
            </a:r>
          </a:p>
          <a:p>
            <a:endParaRPr lang="en-US" b="1" dirty="0"/>
          </a:p>
          <a:p>
            <a:r>
              <a:rPr lang="en-US" b="1" dirty="0"/>
              <a:t>What Was It Responding To?</a:t>
            </a:r>
          </a:p>
          <a:p>
            <a:r>
              <a:rPr lang="en-US" dirty="0"/>
              <a:t>The Reformers believed human merit had become overly emphasized.</a:t>
            </a:r>
          </a:p>
          <a:p>
            <a:r>
              <a:rPr lang="en-US" dirty="0"/>
              <a:t>Examples included:</a:t>
            </a:r>
          </a:p>
          <a:p>
            <a:pPr marL="628650" lvl="1" indent="-171450">
              <a:buFont typeface="Arial" panose="020B0604020202020204" pitchFamily="34" charset="0"/>
              <a:buChar char="•"/>
            </a:pPr>
            <a:r>
              <a:rPr lang="en-US" dirty="0"/>
              <a:t>acts of penance, </a:t>
            </a:r>
          </a:p>
          <a:p>
            <a:pPr marL="628650" lvl="1" indent="-171450">
              <a:buFont typeface="Arial" panose="020B0604020202020204" pitchFamily="34" charset="0"/>
              <a:buChar char="•"/>
            </a:pPr>
            <a:r>
              <a:rPr lang="en-US" dirty="0"/>
              <a:t>pilgrimages, </a:t>
            </a:r>
          </a:p>
          <a:p>
            <a:pPr marL="628650" lvl="1" indent="-171450">
              <a:buFont typeface="Arial" panose="020B0604020202020204" pitchFamily="34" charset="0"/>
              <a:buChar char="•"/>
            </a:pPr>
            <a:r>
              <a:rPr lang="en-US" dirty="0"/>
              <a:t>indulgences, </a:t>
            </a:r>
          </a:p>
          <a:p>
            <a:pPr marL="628650" lvl="1" indent="-171450">
              <a:buFont typeface="Arial" panose="020B0604020202020204" pitchFamily="34" charset="0"/>
              <a:buChar char="•"/>
            </a:pPr>
            <a:r>
              <a:rPr lang="en-US" dirty="0"/>
              <a:t>accumulated merits of the saints. </a:t>
            </a:r>
          </a:p>
          <a:p>
            <a:endParaRPr lang="en-US" b="1" dirty="0"/>
          </a:p>
          <a:p>
            <a:r>
              <a:rPr lang="en-US" b="1" dirty="0"/>
              <a:t>Medieval Catholic Position: </a:t>
            </a:r>
            <a:r>
              <a:rPr lang="en-US" dirty="0"/>
              <a:t>The Church taught that salvation begins by grace but involves cooperation with that grace.</a:t>
            </a:r>
          </a:p>
          <a:p>
            <a:endParaRPr lang="en-US" b="1" dirty="0"/>
          </a:p>
          <a:p>
            <a:r>
              <a:rPr lang="en-US" b="1" dirty="0"/>
              <a:t>Reformers' Concern</a:t>
            </a:r>
          </a:p>
          <a:p>
            <a:r>
              <a:rPr lang="en-US" dirty="0"/>
              <a:t>They feared that human effort was receiving too much attention.</a:t>
            </a:r>
          </a:p>
          <a:p>
            <a:endParaRPr lang="en-US" b="1" dirty="0"/>
          </a:p>
          <a:p>
            <a:r>
              <a:rPr lang="en-US" b="1" dirty="0"/>
              <a:t>Reformation Answer: Salvation is entirely the work of God's grace.</a:t>
            </a:r>
            <a:endParaRPr lang="en-US" dirty="0"/>
          </a:p>
          <a:p>
            <a:br>
              <a:rPr lang="en-US" dirty="0"/>
            </a:br>
            <a:endParaRPr lang="en-US" dirty="0"/>
          </a:p>
          <a:p>
            <a:r>
              <a:rPr lang="en-US" b="1" dirty="0"/>
              <a:t>4. Solus Christus</a:t>
            </a:r>
          </a:p>
          <a:p>
            <a:r>
              <a:rPr lang="en-US" b="1" dirty="0"/>
              <a:t>"Christ Alone"</a:t>
            </a:r>
          </a:p>
          <a:p>
            <a:endParaRPr lang="en-US" b="1" dirty="0"/>
          </a:p>
          <a:p>
            <a:r>
              <a:rPr lang="en-US" b="1" dirty="0"/>
              <a:t>What Was It Responding To?</a:t>
            </a:r>
          </a:p>
          <a:p>
            <a:r>
              <a:rPr lang="en-US" dirty="0"/>
              <a:t>The Reformers believed that the church had introduced too many mediatorial structures between believers and Christ.</a:t>
            </a:r>
          </a:p>
          <a:p>
            <a:r>
              <a:rPr lang="en-US" dirty="0"/>
              <a:t>Examples:</a:t>
            </a:r>
          </a:p>
          <a:p>
            <a:pPr marL="628650" lvl="1" indent="-171450">
              <a:buFont typeface="Arial" panose="020B0604020202020204" pitchFamily="34" charset="0"/>
              <a:buChar char="•"/>
            </a:pPr>
            <a:r>
              <a:rPr lang="en-US" dirty="0"/>
              <a:t>invocation of saints, </a:t>
            </a:r>
          </a:p>
          <a:p>
            <a:pPr marL="628650" lvl="1" indent="-171450">
              <a:buFont typeface="Arial" panose="020B0604020202020204" pitchFamily="34" charset="0"/>
              <a:buChar char="•"/>
            </a:pPr>
            <a:r>
              <a:rPr lang="en-US" dirty="0"/>
              <a:t>Marian intercession, </a:t>
            </a:r>
          </a:p>
          <a:p>
            <a:pPr marL="628650" lvl="1" indent="-171450">
              <a:buFont typeface="Arial" panose="020B0604020202020204" pitchFamily="34" charset="0"/>
              <a:buChar char="•"/>
            </a:pPr>
            <a:r>
              <a:rPr lang="en-US" dirty="0"/>
              <a:t>priestly mediation, </a:t>
            </a:r>
          </a:p>
          <a:p>
            <a:pPr marL="628650" lvl="1" indent="-171450">
              <a:buFont typeface="Arial" panose="020B0604020202020204" pitchFamily="34" charset="0"/>
              <a:buChar char="•"/>
            </a:pPr>
            <a:r>
              <a:rPr lang="en-US" dirty="0"/>
              <a:t>elaborate sacramental systems. </a:t>
            </a:r>
          </a:p>
          <a:p>
            <a:endParaRPr lang="en-US" b="1" dirty="0"/>
          </a:p>
          <a:p>
            <a:r>
              <a:rPr lang="en-US" b="1" dirty="0"/>
              <a:t>Medieval Catholic Position</a:t>
            </a:r>
          </a:p>
          <a:p>
            <a:r>
              <a:rPr lang="en-US" dirty="0"/>
              <a:t>Catholics did not deny Christ's unique role.</a:t>
            </a:r>
          </a:p>
          <a:p>
            <a:r>
              <a:rPr lang="en-US" dirty="0"/>
              <a:t>However, they believed:</a:t>
            </a:r>
          </a:p>
          <a:p>
            <a:r>
              <a:rPr lang="en-US" dirty="0"/>
              <a:t>saints intercede, </a:t>
            </a:r>
          </a:p>
          <a:p>
            <a:r>
              <a:rPr lang="en-US" dirty="0"/>
              <a:t>Mary intercedes, </a:t>
            </a:r>
          </a:p>
          <a:p>
            <a:r>
              <a:rPr lang="en-US" dirty="0"/>
              <a:t>priests minister Christ's grace. </a:t>
            </a:r>
          </a:p>
          <a:p>
            <a:endParaRPr lang="en-US" b="1" dirty="0"/>
          </a:p>
          <a:p>
            <a:r>
              <a:rPr lang="en-US" b="1" dirty="0"/>
              <a:t>Reformers' Concern</a:t>
            </a:r>
          </a:p>
          <a:p>
            <a:r>
              <a:rPr lang="en-US" dirty="0"/>
              <a:t>They feared that Christ's unique mediatorship was being overshadowed.</a:t>
            </a:r>
          </a:p>
          <a:p>
            <a:endParaRPr lang="en-US" b="1" dirty="0"/>
          </a:p>
          <a:p>
            <a:r>
              <a:rPr lang="en-US" b="1" dirty="0"/>
              <a:t>Reformation Answer: Christ alone is the mediator between God and man.</a:t>
            </a:r>
            <a:endParaRPr lang="en-US" dirty="0"/>
          </a:p>
          <a:p>
            <a:r>
              <a:rPr lang="en-US" dirty="0"/>
              <a:t>1 Timothy 2:5</a:t>
            </a:r>
          </a:p>
          <a:p>
            <a:br>
              <a:rPr lang="en-US" dirty="0"/>
            </a:br>
            <a:endParaRPr lang="en-US" dirty="0"/>
          </a:p>
          <a:p>
            <a:r>
              <a:rPr lang="en-US" b="1" dirty="0"/>
              <a:t>5. Soli Deo Gloria</a:t>
            </a:r>
          </a:p>
          <a:p>
            <a:r>
              <a:rPr lang="en-US" b="1" dirty="0"/>
              <a:t>"To God Alone Be the Glory"</a:t>
            </a:r>
          </a:p>
          <a:p>
            <a:endParaRPr lang="en-US" b="1" dirty="0"/>
          </a:p>
          <a:p>
            <a:r>
              <a:rPr lang="en-US" b="1" dirty="0"/>
              <a:t>What Was It Responding To?</a:t>
            </a:r>
          </a:p>
          <a:p>
            <a:r>
              <a:rPr lang="en-US" dirty="0"/>
              <a:t>The Reformers believed that too much honor was being directed toward:</a:t>
            </a:r>
          </a:p>
          <a:p>
            <a:pPr marL="685800" lvl="1" indent="-228600">
              <a:buFont typeface="Arial" panose="020B0604020202020204" pitchFamily="34" charset="0"/>
              <a:buChar char="•"/>
            </a:pPr>
            <a:r>
              <a:rPr lang="en-US" dirty="0"/>
              <a:t>saints, </a:t>
            </a:r>
          </a:p>
          <a:p>
            <a:pPr marL="685800" lvl="1" indent="-228600">
              <a:buFont typeface="Arial" panose="020B0604020202020204" pitchFamily="34" charset="0"/>
              <a:buChar char="•"/>
            </a:pPr>
            <a:r>
              <a:rPr lang="en-US" dirty="0"/>
              <a:t>relics, </a:t>
            </a:r>
          </a:p>
          <a:p>
            <a:pPr marL="685800" lvl="1" indent="-228600">
              <a:buFont typeface="Arial" panose="020B0604020202020204" pitchFamily="34" charset="0"/>
              <a:buChar char="•"/>
            </a:pPr>
            <a:r>
              <a:rPr lang="en-US" dirty="0"/>
              <a:t>church offices, </a:t>
            </a:r>
          </a:p>
          <a:p>
            <a:pPr marL="685800" lvl="1" indent="-228600">
              <a:buFont typeface="Arial" panose="020B0604020202020204" pitchFamily="34" charset="0"/>
              <a:buChar char="•"/>
            </a:pPr>
            <a:r>
              <a:rPr lang="en-US" dirty="0"/>
              <a:t>human achievements. </a:t>
            </a:r>
          </a:p>
          <a:p>
            <a:endParaRPr lang="en-US" b="1" dirty="0"/>
          </a:p>
          <a:p>
            <a:r>
              <a:rPr lang="en-US" b="1" dirty="0"/>
              <a:t>Medieval Catholic Position</a:t>
            </a:r>
          </a:p>
          <a:p>
            <a:r>
              <a:rPr lang="en-US" dirty="0"/>
              <a:t>The Church distinguished between:</a:t>
            </a:r>
          </a:p>
          <a:p>
            <a:pPr marL="628650" lvl="1" indent="-171450">
              <a:buFont typeface="Arial" panose="020B0604020202020204" pitchFamily="34" charset="0"/>
              <a:buChar char="•"/>
            </a:pPr>
            <a:r>
              <a:rPr lang="en-US" dirty="0"/>
              <a:t>worship owed to God, </a:t>
            </a:r>
          </a:p>
          <a:p>
            <a:pPr marL="628650" lvl="1" indent="-171450">
              <a:buFont typeface="Arial" panose="020B0604020202020204" pitchFamily="34" charset="0"/>
              <a:buChar char="•"/>
            </a:pPr>
            <a:r>
              <a:rPr lang="en-US" dirty="0"/>
              <a:t>honor given to saints. </a:t>
            </a:r>
          </a:p>
          <a:p>
            <a:endParaRPr lang="en-US" b="1" dirty="0"/>
          </a:p>
          <a:p>
            <a:r>
              <a:rPr lang="en-US" b="1" dirty="0"/>
              <a:t>Reformers' Concern</a:t>
            </a:r>
          </a:p>
          <a:p>
            <a:r>
              <a:rPr lang="en-US" dirty="0"/>
              <a:t>In practice, they believed the distinction was often blurred.</a:t>
            </a:r>
          </a:p>
          <a:p>
            <a:endParaRPr lang="en-US" b="1" dirty="0"/>
          </a:p>
          <a:p>
            <a:r>
              <a:rPr lang="en-US" b="1" dirty="0"/>
              <a:t>Reformation Answer: All glory belongs ultimately to God alone.</a:t>
            </a:r>
            <a:endParaRPr lang="en-US" dirty="0"/>
          </a:p>
          <a:p>
            <a:br>
              <a:rPr lang="en-US" dirty="0"/>
            </a:br>
            <a:endParaRPr lang="en-US" dirty="0"/>
          </a:p>
          <a:p>
            <a:r>
              <a:rPr lang="en-US" b="1" dirty="0"/>
              <a:t>The Deeper Issue Behind All Five Solas</a:t>
            </a:r>
          </a:p>
          <a:p>
            <a:r>
              <a:rPr lang="en-US" dirty="0"/>
              <a:t>Notice that all five </a:t>
            </a:r>
            <a:r>
              <a:rPr lang="en-US" dirty="0" err="1"/>
              <a:t>solas</a:t>
            </a:r>
            <a:r>
              <a:rPr lang="en-US" dirty="0"/>
              <a:t> ultimately revolve around one question:</a:t>
            </a:r>
          </a:p>
          <a:p>
            <a:endParaRPr lang="en-US" b="1" dirty="0"/>
          </a:p>
          <a:p>
            <a:r>
              <a:rPr lang="en-US" b="1" dirty="0"/>
              <a:t>Who Stands at the Center?</a:t>
            </a:r>
          </a:p>
          <a:p>
            <a:r>
              <a:rPr lang="en-US" dirty="0"/>
              <a:t>The Reformers believed that during the medieval period:</a:t>
            </a:r>
          </a:p>
          <a:p>
            <a:pPr marL="628650" lvl="1" indent="-171450">
              <a:buFont typeface="Wingdings" pitchFamily="2" charset="2"/>
              <a:buChar char="v"/>
            </a:pPr>
            <a:r>
              <a:rPr lang="en-US" dirty="0"/>
              <a:t>Scripture had been overshadowed by tradition. </a:t>
            </a:r>
          </a:p>
          <a:p>
            <a:pPr marL="628650" lvl="1" indent="-171450">
              <a:buFont typeface="Wingdings" pitchFamily="2" charset="2"/>
              <a:buChar char="v"/>
            </a:pPr>
            <a:r>
              <a:rPr lang="en-US" dirty="0"/>
              <a:t>Faith had been overshadowed by works. </a:t>
            </a:r>
          </a:p>
          <a:p>
            <a:pPr marL="628650" lvl="1" indent="-171450">
              <a:buFont typeface="Wingdings" pitchFamily="2" charset="2"/>
              <a:buChar char="v"/>
            </a:pPr>
            <a:r>
              <a:rPr lang="en-US" dirty="0"/>
              <a:t>Grace had been overshadowed by merit. </a:t>
            </a:r>
          </a:p>
          <a:p>
            <a:pPr marL="628650" lvl="1" indent="-171450">
              <a:buFont typeface="Wingdings" pitchFamily="2" charset="2"/>
              <a:buChar char="v"/>
            </a:pPr>
            <a:r>
              <a:rPr lang="en-US" dirty="0"/>
              <a:t>Christ had been overshadowed by mediators. </a:t>
            </a:r>
          </a:p>
          <a:p>
            <a:pPr marL="628650" lvl="1" indent="-171450">
              <a:buFont typeface="Wingdings" pitchFamily="2" charset="2"/>
              <a:buChar char="v"/>
            </a:pPr>
            <a:r>
              <a:rPr lang="en-US" dirty="0"/>
              <a:t>God's glory had been overshadowed by human institutions. </a:t>
            </a:r>
          </a:p>
          <a:p>
            <a:r>
              <a:rPr lang="en-US" dirty="0"/>
              <a:t>The Five Solas were intended to bring everything back to the center.</a:t>
            </a:r>
          </a:p>
          <a:p>
            <a:br>
              <a:rPr lang="en-US" dirty="0"/>
            </a:br>
            <a:endParaRPr lang="en-US" dirty="0"/>
          </a:p>
          <a:p>
            <a:r>
              <a:rPr lang="en-US" b="1" dirty="0"/>
              <a:t>How Would an Apostolic Pentecostal Evaluate the Five Solas?</a:t>
            </a:r>
          </a:p>
          <a:p>
            <a:r>
              <a:rPr lang="en-US" dirty="0"/>
              <a:t>This is where things become particularly interesting.</a:t>
            </a:r>
          </a:p>
          <a:p>
            <a:r>
              <a:rPr lang="en-US" dirty="0"/>
              <a:t>Most Apostolics would say:</a:t>
            </a:r>
          </a:p>
          <a:p>
            <a:endParaRPr lang="en-US" b="1" dirty="0"/>
          </a:p>
          <a:p>
            <a:r>
              <a:rPr lang="en-US" b="1" dirty="0"/>
              <a:t>The Reformers Were Correct To Recover</a:t>
            </a:r>
          </a:p>
          <a:p>
            <a:pPr lvl="1"/>
            <a:r>
              <a:rPr lang="en-US" dirty="0"/>
              <a:t>✓ The authority of Scripture</a:t>
            </a:r>
          </a:p>
          <a:p>
            <a:pPr lvl="1"/>
            <a:r>
              <a:rPr lang="en-US" dirty="0"/>
              <a:t>✓ The centrality of Christ</a:t>
            </a:r>
          </a:p>
          <a:p>
            <a:pPr lvl="1"/>
            <a:r>
              <a:rPr lang="en-US" dirty="0"/>
              <a:t>✓ The necessity of grace</a:t>
            </a:r>
          </a:p>
          <a:p>
            <a:pPr lvl="1"/>
            <a:r>
              <a:rPr lang="en-US" dirty="0"/>
              <a:t>✓ Salvation through faith</a:t>
            </a:r>
          </a:p>
          <a:p>
            <a:pPr lvl="1"/>
            <a:r>
              <a:rPr lang="en-US" dirty="0"/>
              <a:t>✓ The glory of God</a:t>
            </a:r>
          </a:p>
          <a:p>
            <a:endParaRPr lang="en-US" b="1" dirty="0"/>
          </a:p>
          <a:p>
            <a:r>
              <a:rPr lang="en-US" b="1" dirty="0"/>
              <a:t>However, Apostolics would also argue that the Reformers did not go far enough.</a:t>
            </a:r>
          </a:p>
          <a:p>
            <a:endParaRPr lang="en-US" dirty="0"/>
          </a:p>
          <a:p>
            <a:r>
              <a:rPr lang="en-US" dirty="0"/>
              <a:t>For example:</a:t>
            </a:r>
          </a:p>
          <a:p>
            <a:r>
              <a:rPr lang="en-US" b="1" dirty="0"/>
              <a:t>Sola Scriptura</a:t>
            </a:r>
          </a:p>
          <a:p>
            <a:r>
              <a:rPr lang="en-US" dirty="0"/>
              <a:t>Apostolics strongly affirm Scripture.</a:t>
            </a:r>
          </a:p>
          <a:p>
            <a:r>
              <a:rPr lang="en-US" dirty="0"/>
              <a:t>But they would ask:</a:t>
            </a:r>
          </a:p>
          <a:p>
            <a:r>
              <a:rPr lang="en-US" dirty="0"/>
              <a:t>If Scripture alone is the final authority, why retain doctrines that emerged centuries after the apostles?</a:t>
            </a:r>
          </a:p>
          <a:p>
            <a:r>
              <a:rPr lang="en-US" dirty="0"/>
              <a:t>This question is often directed toward:</a:t>
            </a:r>
          </a:p>
          <a:p>
            <a:r>
              <a:rPr lang="en-US" dirty="0"/>
              <a:t>Trinitarian formulations, </a:t>
            </a:r>
          </a:p>
          <a:p>
            <a:r>
              <a:rPr lang="en-US" dirty="0"/>
              <a:t>infant baptism, </a:t>
            </a:r>
          </a:p>
          <a:p>
            <a:r>
              <a:rPr lang="en-US" dirty="0"/>
              <a:t>creedal traditions. </a:t>
            </a:r>
          </a:p>
          <a:p>
            <a:br>
              <a:rPr lang="en-US" dirty="0"/>
            </a:br>
            <a:endParaRPr lang="en-US" dirty="0"/>
          </a:p>
          <a:p>
            <a:r>
              <a:rPr lang="en-US" b="1" dirty="0"/>
              <a:t>Sola Fide</a:t>
            </a:r>
          </a:p>
          <a:p>
            <a:r>
              <a:rPr lang="en-US" dirty="0"/>
              <a:t>Apostolics agree that salvation is not earned by works.</a:t>
            </a:r>
          </a:p>
          <a:p>
            <a:r>
              <a:rPr lang="en-US" dirty="0"/>
              <a:t>However, they distinguish between:</a:t>
            </a:r>
          </a:p>
          <a:p>
            <a:r>
              <a:rPr lang="en-US" b="1" dirty="0"/>
              <a:t>Works of Merit</a:t>
            </a:r>
          </a:p>
          <a:p>
            <a:r>
              <a:rPr lang="en-US" dirty="0"/>
              <a:t>and</a:t>
            </a:r>
          </a:p>
          <a:p>
            <a:r>
              <a:rPr lang="en-US" b="1" dirty="0"/>
              <a:t>Acts of Obedient Faith</a:t>
            </a:r>
          </a:p>
          <a:p>
            <a:r>
              <a:rPr lang="en-US" dirty="0"/>
              <a:t>Thus Acts 2:38 is not viewed as earning salvation but responding to God's grace.</a:t>
            </a:r>
          </a:p>
          <a:p>
            <a:br>
              <a:rPr lang="en-US" dirty="0"/>
            </a:br>
            <a:endParaRPr lang="en-US" dirty="0"/>
          </a:p>
          <a:p>
            <a:r>
              <a:rPr lang="en-US" b="1" dirty="0"/>
              <a:t>Sola Gratia</a:t>
            </a:r>
          </a:p>
          <a:p>
            <a:r>
              <a:rPr lang="en-US" dirty="0"/>
              <a:t>Apostolics fully affirm grace.</a:t>
            </a:r>
          </a:p>
          <a:p>
            <a:r>
              <a:rPr lang="en-US" dirty="0"/>
              <a:t>But they argue that grace calls for a response of faith and obedience.</a:t>
            </a:r>
          </a:p>
          <a:p>
            <a:br>
              <a:rPr lang="en-US" dirty="0"/>
            </a:br>
            <a:endParaRPr lang="en-US" dirty="0"/>
          </a:p>
          <a:p>
            <a:r>
              <a:rPr lang="en-US" b="1" dirty="0"/>
              <a:t>Solus Christus</a:t>
            </a:r>
          </a:p>
          <a:p>
            <a:r>
              <a:rPr lang="en-US" dirty="0"/>
              <a:t>Apostolics strongly affirm this principle.</a:t>
            </a:r>
          </a:p>
          <a:p>
            <a:r>
              <a:rPr lang="en-US" dirty="0"/>
              <a:t>In fact, many would argue that the Apostolic understanding of the name of Jesus is one of the strongest expressions of Christ-centered theology.</a:t>
            </a:r>
          </a:p>
          <a:p>
            <a:br>
              <a:rPr lang="en-US" dirty="0"/>
            </a:br>
            <a:endParaRPr lang="en-US" dirty="0"/>
          </a:p>
          <a:p>
            <a:r>
              <a:rPr lang="en-US" b="1" dirty="0"/>
              <a:t>Soli Deo Gloria</a:t>
            </a:r>
          </a:p>
          <a:p>
            <a:r>
              <a:rPr lang="en-US" dirty="0"/>
              <a:t>Apostolics fully affirm this principle because all salvation is God's work.</a:t>
            </a:r>
          </a:p>
          <a:p>
            <a:endParaRPr lang="en-US" dirty="0"/>
          </a:p>
        </p:txBody>
      </p:sp>
      <p:sp>
        <p:nvSpPr>
          <p:cNvPr id="4" name="Slide Number Placeholder 3">
            <a:extLst>
              <a:ext uri="{FF2B5EF4-FFF2-40B4-BE49-F238E27FC236}">
                <a16:creationId xmlns:a16="http://schemas.microsoft.com/office/drawing/2014/main" id="{50D64AC1-D5BE-C726-93B6-9F569A6F1956}"/>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50748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DE5FD-9EA2-E278-81CD-03306DDEC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3E421-46CC-0376-AD9D-DA45854E9A8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32BC9C3-12AA-053C-71ED-1286AB094CB7}"/>
              </a:ext>
            </a:extLst>
          </p:cNvPr>
          <p:cNvSpPr>
            <a:spLocks noGrp="1"/>
          </p:cNvSpPr>
          <p:nvPr>
            <p:ph type="body" idx="1"/>
          </p:nvPr>
        </p:nvSpPr>
        <p:spPr/>
        <p:txBody>
          <a:bodyPr/>
          <a:lstStyle/>
          <a:p>
            <a:r>
              <a:rPr lang="en-US" b="1" dirty="0"/>
              <a:t>Liberal theology</a:t>
            </a:r>
            <a:r>
              <a:rPr lang="en-US" dirty="0"/>
              <a:t> did not appear overnight. It emerged gradually during the </a:t>
            </a:r>
            <a:r>
              <a:rPr lang="en-US" b="1" dirty="0"/>
              <a:t>Enlightenment</a:t>
            </a:r>
            <a:r>
              <a:rPr lang="en-US" dirty="0"/>
              <a:t> and became a major force in Christianity during the </a:t>
            </a:r>
            <a:r>
              <a:rPr lang="en-US" b="1" dirty="0"/>
              <a:t>nineteenth century</a:t>
            </a:r>
            <a:r>
              <a:rPr lang="en-US" dirty="0"/>
              <a:t>.</a:t>
            </a:r>
          </a:p>
          <a:p>
            <a:endParaRPr lang="en-US" b="1" dirty="0"/>
          </a:p>
          <a:p>
            <a:r>
              <a:rPr lang="en-US" b="1" dirty="0"/>
              <a:t>A Timeline of Liberal Theology</a:t>
            </a:r>
          </a:p>
          <a:p>
            <a:r>
              <a:rPr lang="en-US" b="1" dirty="0"/>
              <a:t>1. The Seeds: The Enlightenment (c. 1650–1800)</a:t>
            </a:r>
          </a:p>
          <a:p>
            <a:r>
              <a:rPr lang="en-US" dirty="0"/>
              <a:t>The Enlightenment emphasized:</a:t>
            </a:r>
          </a:p>
          <a:p>
            <a:r>
              <a:rPr lang="en-US" dirty="0"/>
              <a:t>Human reason </a:t>
            </a:r>
          </a:p>
          <a:p>
            <a:r>
              <a:rPr lang="en-US" dirty="0"/>
              <a:t>Scientific inquiry </a:t>
            </a:r>
          </a:p>
          <a:p>
            <a:r>
              <a:rPr lang="en-US" dirty="0"/>
              <a:t>Skepticism toward tradition </a:t>
            </a:r>
          </a:p>
          <a:p>
            <a:r>
              <a:rPr lang="en-US" dirty="0"/>
              <a:t>Confidence in human progress </a:t>
            </a:r>
          </a:p>
          <a:p>
            <a:r>
              <a:rPr lang="en-US" dirty="0"/>
              <a:t>Thinkers began asking:</a:t>
            </a:r>
          </a:p>
          <a:p>
            <a:r>
              <a:rPr lang="en-US" dirty="0"/>
              <a:t>Can miracles really happen? </a:t>
            </a:r>
          </a:p>
          <a:p>
            <a:r>
              <a:rPr lang="en-US" dirty="0"/>
              <a:t>Can Scripture be trusted historically? </a:t>
            </a:r>
          </a:p>
          <a:p>
            <a:r>
              <a:rPr lang="en-US" dirty="0"/>
              <a:t>Must Christianity be accepted on authority? </a:t>
            </a:r>
          </a:p>
          <a:p>
            <a:r>
              <a:rPr lang="en-US" dirty="0"/>
              <a:t>This period laid the intellectual groundwork for liberal theology.</a:t>
            </a:r>
          </a:p>
          <a:p>
            <a:endParaRPr lang="en-US" b="1" dirty="0"/>
          </a:p>
          <a:p>
            <a:r>
              <a:rPr lang="en-US" b="1" dirty="0"/>
              <a:t>Key Figures</a:t>
            </a:r>
          </a:p>
          <a:p>
            <a:r>
              <a:rPr lang="en-US" b="1" dirty="0"/>
              <a:t>Immanuel Kant (1724–1804)</a:t>
            </a:r>
          </a:p>
          <a:p>
            <a:r>
              <a:rPr lang="en-US" dirty="0"/>
              <a:t>Kant profoundly influenced modern theology by arguing that religion should be understood primarily in terms of morality and human experience.</a:t>
            </a:r>
          </a:p>
          <a:p>
            <a:br>
              <a:rPr lang="en-US" dirty="0"/>
            </a:br>
            <a:r>
              <a:rPr lang="en-US" b="1" dirty="0"/>
              <a:t>Friedrich Daniel Ernst Schleiermacher: Authority Shifted from Scripture to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His Central Question </a:t>
            </a:r>
            <a:r>
              <a:rPr lang="en-US" dirty="0"/>
              <a:t>"How can Christianity survive in the modern world?"</a:t>
            </a:r>
          </a:p>
          <a:p>
            <a:endParaRPr lang="en-US" b="1" dirty="0"/>
          </a:p>
          <a:p>
            <a:r>
              <a:rPr lang="en-US" dirty="0"/>
              <a:t>Schleiermacher lived after the Enlightenment.</a:t>
            </a:r>
          </a:p>
          <a:p>
            <a:endParaRPr lang="en-US" dirty="0"/>
          </a:p>
          <a:p>
            <a:r>
              <a:rPr lang="en-US" dirty="0"/>
              <a:t>The educated world was increasingly skeptical of:</a:t>
            </a:r>
          </a:p>
          <a:p>
            <a:pPr marL="171450" indent="-171450">
              <a:buFont typeface="Arial" panose="020B0604020202020204" pitchFamily="34" charset="0"/>
              <a:buChar char="•"/>
            </a:pPr>
            <a:r>
              <a:rPr lang="en-US" dirty="0"/>
              <a:t>miracles, </a:t>
            </a:r>
          </a:p>
          <a:p>
            <a:pPr marL="171450" indent="-171450">
              <a:buFont typeface="Arial" panose="020B0604020202020204" pitchFamily="34" charset="0"/>
              <a:buChar char="•"/>
            </a:pPr>
            <a:r>
              <a:rPr lang="en-US" dirty="0"/>
              <a:t>divine revelation, </a:t>
            </a:r>
          </a:p>
          <a:p>
            <a:pPr marL="171450" indent="-171450">
              <a:buFont typeface="Arial" panose="020B0604020202020204" pitchFamily="34" charset="0"/>
              <a:buChar char="•"/>
            </a:pPr>
            <a:r>
              <a:rPr lang="en-US" dirty="0"/>
              <a:t>biblical inspiration, </a:t>
            </a:r>
          </a:p>
          <a:p>
            <a:pPr marL="171450" indent="-171450">
              <a:buFont typeface="Arial" panose="020B0604020202020204" pitchFamily="34" charset="0"/>
              <a:buChar char="•"/>
            </a:pPr>
            <a:r>
              <a:rPr lang="en-US" dirty="0"/>
              <a:t>supernatural Christianity. </a:t>
            </a:r>
          </a:p>
          <a:p>
            <a:endParaRPr lang="en-US" dirty="0"/>
          </a:p>
          <a:p>
            <a:r>
              <a:rPr lang="en-US" b="1" dirty="0"/>
              <a:t>Carl Gustav Adolf </a:t>
            </a:r>
            <a:r>
              <a:rPr lang="en-US" b="1" dirty="0" err="1"/>
              <a:t>vonHarnack</a:t>
            </a:r>
            <a:r>
              <a:rPr lang="en-US" b="1" dirty="0"/>
              <a:t>: Authority Shifted from Revelation to Historical Criticism</a:t>
            </a:r>
          </a:p>
          <a:p>
            <a:endParaRPr lang="en-US" dirty="0"/>
          </a:p>
          <a:p>
            <a:r>
              <a:rPr lang="en-US" dirty="0"/>
              <a:t>If Schleiermacher emphasized experience, Harnack emphasized history and reason.</a:t>
            </a:r>
          </a:p>
          <a:p>
            <a:br>
              <a:rPr lang="en-US" dirty="0"/>
            </a:br>
            <a:endParaRPr lang="en-US" dirty="0"/>
          </a:p>
          <a:p>
            <a:r>
              <a:rPr lang="en-US" b="1" dirty="0"/>
              <a:t>His Famous Question: </a:t>
            </a:r>
            <a:r>
              <a:rPr lang="en-US" dirty="0"/>
              <a:t>"What was the original message of Jesus before the Church added centuries of theology?"</a:t>
            </a:r>
          </a:p>
          <a:p>
            <a:endParaRPr lang="en-US" dirty="0"/>
          </a:p>
          <a:p>
            <a:r>
              <a:rPr lang="en-US" b="1" dirty="0"/>
              <a:t>2. The Birth of Liberal Theology (c. 1799–1850)</a:t>
            </a:r>
          </a:p>
          <a:p>
            <a:r>
              <a:rPr lang="en-US" dirty="0"/>
              <a:t>Most historians identify Friedrich Schleiermacher as the founder of liberal theology.</a:t>
            </a:r>
          </a:p>
          <a:p>
            <a:r>
              <a:rPr lang="en-US" dirty="0"/>
              <a:t>His landmark work: On Religion: Speeches to Its Cultured Despisers</a:t>
            </a:r>
          </a:p>
          <a:p>
            <a:r>
              <a:rPr lang="en-US" dirty="0"/>
              <a:t>He argued that religion is not primarily doctrine but a "feeling of absolute dependence upon God."</a:t>
            </a:r>
          </a:p>
          <a:p>
            <a:endParaRPr lang="en-US" b="1" dirty="0"/>
          </a:p>
          <a:p>
            <a:r>
              <a:rPr lang="en-US" b="1" dirty="0"/>
              <a:t>Shift</a:t>
            </a:r>
          </a:p>
          <a:p>
            <a:r>
              <a:rPr lang="en-US" dirty="0"/>
              <a:t>Traditional Christianity:</a:t>
            </a:r>
          </a:p>
          <a:p>
            <a:pPr marL="628650" lvl="1" indent="-171450">
              <a:buFont typeface="Arial" panose="020B0604020202020204" pitchFamily="34" charset="0"/>
              <a:buChar char="•"/>
            </a:pPr>
            <a:r>
              <a:rPr lang="en-US" dirty="0"/>
              <a:t>Revelation → Doctrine → Experience</a:t>
            </a:r>
          </a:p>
          <a:p>
            <a:r>
              <a:rPr lang="en-US" dirty="0"/>
              <a:t>Liberal Theology:</a:t>
            </a:r>
          </a:p>
          <a:p>
            <a:pPr marL="628650" lvl="1" indent="-171450">
              <a:buFont typeface="Arial" panose="020B0604020202020204" pitchFamily="34" charset="0"/>
              <a:buChar char="•"/>
            </a:pPr>
            <a:r>
              <a:rPr lang="en-US" dirty="0"/>
              <a:t>Experience → Doctrine</a:t>
            </a:r>
          </a:p>
          <a:p>
            <a:endParaRPr lang="en-US" dirty="0"/>
          </a:p>
          <a:p>
            <a:r>
              <a:rPr lang="en-US" dirty="0"/>
              <a:t>This was a revolutionary change.</a:t>
            </a:r>
          </a:p>
          <a:p>
            <a:br>
              <a:rPr lang="en-US" dirty="0"/>
            </a:br>
            <a:endParaRPr lang="en-US" dirty="0"/>
          </a:p>
          <a:p>
            <a:r>
              <a:rPr lang="en-US" b="1" dirty="0"/>
              <a:t>Apostolic </a:t>
            </a:r>
            <a:r>
              <a:rPr lang="en-US" b="1" dirty="0" err="1"/>
              <a:t>Pentacostalism</a:t>
            </a:r>
            <a:r>
              <a:rPr lang="en-US" b="1" dirty="0"/>
              <a:t> Pentecostalism </a:t>
            </a:r>
            <a:r>
              <a:rPr lang="en-US" dirty="0"/>
              <a:t>Asked:</a:t>
            </a:r>
          </a:p>
          <a:p>
            <a:endParaRPr lang="en-US" dirty="0"/>
          </a:p>
          <a:p>
            <a:r>
              <a:rPr lang="en-US" dirty="0"/>
              <a:t>"How can the Church return to the supernatural power of the New Testament?"</a:t>
            </a:r>
          </a:p>
          <a:p>
            <a:r>
              <a:rPr lang="en-US" dirty="0"/>
              <a:t>Thus, while liberal theology has been influential for about two centuries, the Pentecostal and Apostolic movements emerged as one of the strongest reactions against its assumptions, emphasizing biblical authority, spiritual experience, miracles, and a return to apostolic faith and practice.</a:t>
            </a:r>
          </a:p>
          <a:p>
            <a:endParaRPr lang="en-US" dirty="0"/>
          </a:p>
        </p:txBody>
      </p:sp>
      <p:sp>
        <p:nvSpPr>
          <p:cNvPr id="4" name="Slide Number Placeholder 3">
            <a:extLst>
              <a:ext uri="{FF2B5EF4-FFF2-40B4-BE49-F238E27FC236}">
                <a16:creationId xmlns:a16="http://schemas.microsoft.com/office/drawing/2014/main" id="{43538895-E584-7AB6-AFED-193E5BB5FC87}"/>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24444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0C0C0C"/>
          </a:solidFill>
          <a:ln/>
        </p:spPr>
        <p:txBody>
          <a:bodyPr/>
          <a:lstStyle/>
          <a:p>
            <a:endParaRPr lang="en-US"/>
          </a:p>
        </p:txBody>
      </p:sp>
      <p:sp>
        <p:nvSpPr>
          <p:cNvPr id="3" name="Shape 1"/>
          <p:cNvSpPr/>
          <p:nvPr/>
        </p:nvSpPr>
        <p:spPr>
          <a:xfrm>
            <a:off x="0" y="0"/>
            <a:ext cx="9144000" cy="6858000"/>
          </a:xfrm>
          <a:prstGeom prst="rect">
            <a:avLst/>
          </a:prstGeom>
          <a:solidFill>
            <a:srgbClr val="272525"/>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37885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985137-7519-F59F-0555-A76C8D931B33}"/>
              </a:ext>
            </a:extLst>
          </p:cNvPr>
          <p:cNvPicPr>
            <a:picLocks noChangeAspect="1"/>
          </p:cNvPicPr>
          <p:nvPr/>
        </p:nvPicPr>
        <p:blipFill>
          <a:blip r:embed="rId3"/>
          <a:stretch>
            <a:fillRect/>
          </a:stretch>
        </p:blipFill>
        <p:spPr>
          <a:xfrm>
            <a:off x="0" y="0"/>
            <a:ext cx="9157730" cy="6858000"/>
          </a:xfrm>
          <a:prstGeom prst="rect">
            <a:avLst/>
          </a:prstGeom>
        </p:spPr>
      </p:pic>
      <p:sp>
        <p:nvSpPr>
          <p:cNvPr id="3" name="Text 0"/>
          <p:cNvSpPr/>
          <p:nvPr/>
        </p:nvSpPr>
        <p:spPr>
          <a:xfrm>
            <a:off x="3776812" y="2693839"/>
            <a:ext cx="4871070" cy="387548"/>
          </a:xfrm>
          <a:prstGeom prst="rect">
            <a:avLst/>
          </a:prstGeom>
          <a:noFill/>
          <a:ln/>
        </p:spPr>
        <p:txBody>
          <a:bodyPr wrap="none" lIns="0" tIns="0" rIns="0" bIns="0" rtlCol="0" anchor="t"/>
          <a:lstStyle/>
          <a:p>
            <a:pPr marL="0" indent="0" algn="l">
              <a:lnSpc>
                <a:spcPct val="104000"/>
              </a:lnSpc>
              <a:buNone/>
            </a:pPr>
            <a:r>
              <a:rPr lang="en-US" sz="3600" b="1" dirty="0" err="1">
                <a:solidFill>
                  <a:srgbClr val="FFFFFF"/>
                </a:solidFill>
                <a:latin typeface="Inter Bold" pitchFamily="34" charset="0"/>
                <a:ea typeface="Inter Bold" pitchFamily="34" charset="-122"/>
                <a:cs typeface="Inter Bold" pitchFamily="34" charset="-120"/>
              </a:rPr>
              <a:t>Doctrina</a:t>
            </a:r>
            <a:r>
              <a:rPr lang="en-US" sz="3600" b="1" dirty="0">
                <a:solidFill>
                  <a:srgbClr val="FFFFFF"/>
                </a:solidFill>
                <a:latin typeface="Inter Bold" pitchFamily="34" charset="0"/>
                <a:ea typeface="Inter Bold" pitchFamily="34" charset="-122"/>
                <a:cs typeface="Inter Bold" pitchFamily="34" charset="-120"/>
              </a:rPr>
              <a:t> </a:t>
            </a:r>
            <a:r>
              <a:rPr lang="en-US" sz="3600" b="1" dirty="0" err="1">
                <a:solidFill>
                  <a:srgbClr val="FFFFFF"/>
                </a:solidFill>
                <a:latin typeface="Inter Bold" pitchFamily="34" charset="0"/>
                <a:ea typeface="Inter Bold" pitchFamily="34" charset="-122"/>
                <a:cs typeface="Inter Bold" pitchFamily="34" charset="-120"/>
              </a:rPr>
              <a:t>Apostólica</a:t>
            </a:r>
            <a:endParaRPr lang="en-US" sz="3600" dirty="0"/>
          </a:p>
        </p:txBody>
      </p:sp>
      <p:sp>
        <p:nvSpPr>
          <p:cNvPr id="4" name="Text 1"/>
          <p:cNvSpPr/>
          <p:nvPr/>
        </p:nvSpPr>
        <p:spPr>
          <a:xfrm>
            <a:off x="3850965" y="3254722"/>
            <a:ext cx="4722763" cy="396925"/>
          </a:xfrm>
          <a:prstGeom prst="rect">
            <a:avLst/>
          </a:prstGeom>
          <a:noFill/>
          <a:ln/>
        </p:spPr>
        <p:txBody>
          <a:bodyPr wrap="square" lIns="0" tIns="0" rIns="0" bIns="0" rtlCol="0" anchor="t">
            <a:normAutofit fontScale="92500"/>
          </a:bodyPr>
          <a:lstStyle/>
          <a:p>
            <a:pPr>
              <a:lnSpc>
                <a:spcPct val="133000"/>
              </a:lnSpc>
            </a:pPr>
            <a:r>
              <a:rPr lang="en-US" sz="1400" dirty="0">
                <a:solidFill>
                  <a:srgbClr val="E5E0DF"/>
                </a:solidFill>
                <a:latin typeface="Inter" pitchFamily="34" charset="0"/>
                <a:ea typeface="Inter" pitchFamily="34" charset="-122"/>
                <a:cs typeface="Inter" pitchFamily="34" charset="-120"/>
              </a:rPr>
              <a:t>Escuela de </a:t>
            </a:r>
            <a:r>
              <a:rPr lang="en-US" sz="1400" dirty="0" err="1">
                <a:solidFill>
                  <a:srgbClr val="E5E0DF"/>
                </a:solidFill>
                <a:latin typeface="Inter" pitchFamily="34" charset="0"/>
                <a:ea typeface="Inter" pitchFamily="34" charset="-122"/>
                <a:cs typeface="Inter" pitchFamily="34" charset="-120"/>
              </a:rPr>
              <a:t>Formación</a:t>
            </a:r>
            <a:r>
              <a:rPr lang="en-US" sz="1400" dirty="0">
                <a:solidFill>
                  <a:srgbClr val="E5E0DF"/>
                </a:solidFill>
                <a:latin typeface="Inter" pitchFamily="34" charset="0"/>
                <a:ea typeface="Inter" pitchFamily="34" charset="-122"/>
                <a:cs typeface="Inter" pitchFamily="34" charset="-120"/>
              </a:rPr>
              <a:t> Pastoral – Obispo Felipe A. Salazar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7AF8A-2393-F656-C667-51CEC071AA1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C61F477-553A-81FA-478C-3E5056B8B77F}"/>
              </a:ext>
            </a:extLst>
          </p:cNvPr>
          <p:cNvSpPr/>
          <p:nvPr/>
        </p:nvSpPr>
        <p:spPr>
          <a:xfrm>
            <a:off x="1069330" y="327422"/>
            <a:ext cx="4968925" cy="316409"/>
          </a:xfrm>
          <a:prstGeom prst="rect">
            <a:avLst/>
          </a:prstGeom>
          <a:noFill/>
          <a:ln/>
        </p:spPr>
        <p:txBody>
          <a:bodyPr wrap="none" lIns="0" tIns="0" rIns="0" bIns="0" rtlCol="0" anchor="t"/>
          <a:lstStyle/>
          <a:p>
            <a:pPr marL="0" indent="0" algn="l">
              <a:lnSpc>
                <a:spcPct val="104000"/>
              </a:lnSpc>
              <a:buNone/>
            </a:pPr>
            <a:r>
              <a:rPr lang="en-US" sz="1950" b="1" dirty="0">
                <a:solidFill>
                  <a:srgbClr val="FFFFFF"/>
                </a:solidFill>
                <a:latin typeface="Inter Bold" pitchFamily="34" charset="0"/>
                <a:ea typeface="Inter Bold" pitchFamily="34" charset="-122"/>
                <a:cs typeface="Inter Bold" pitchFamily="34" charset="-120"/>
              </a:rPr>
              <a:t>Desarrollo Histórico de la Doctrina</a:t>
            </a:r>
            <a:endParaRPr lang="en-US" sz="1950" dirty="0"/>
          </a:p>
        </p:txBody>
      </p:sp>
      <p:sp>
        <p:nvSpPr>
          <p:cNvPr id="27" name="Text 25">
            <a:extLst>
              <a:ext uri="{FF2B5EF4-FFF2-40B4-BE49-F238E27FC236}">
                <a16:creationId xmlns:a16="http://schemas.microsoft.com/office/drawing/2014/main" id="{CB3B5429-B010-3E9D-6E4D-948806D5F53D}"/>
              </a:ext>
            </a:extLst>
          </p:cNvPr>
          <p:cNvSpPr/>
          <p:nvPr/>
        </p:nvSpPr>
        <p:spPr>
          <a:xfrm>
            <a:off x="1069330" y="887896"/>
            <a:ext cx="3913487" cy="481772"/>
          </a:xfrm>
          <a:prstGeom prst="rect">
            <a:avLst/>
          </a:prstGeom>
          <a:noFill/>
          <a:ln/>
        </p:spPr>
        <p:txBody>
          <a:bodyPr wrap="none" lIns="0" tIns="0" rIns="0" bIns="0" rtlCol="0" anchor="t"/>
          <a:lstStyle/>
          <a:p>
            <a:pPr marL="0" indent="0" algn="r">
              <a:lnSpc>
                <a:spcPct val="104000"/>
              </a:lnSpc>
              <a:buNone/>
            </a:pPr>
            <a:r>
              <a:rPr lang="en-US" sz="2000" b="1" dirty="0">
                <a:solidFill>
                  <a:srgbClr val="FFC000"/>
                </a:solidFill>
                <a:latin typeface="Inter Bold" pitchFamily="34" charset="0"/>
                <a:ea typeface="Inter Bold" pitchFamily="34" charset="-122"/>
                <a:cs typeface="Inter Bold" pitchFamily="34" charset="-120"/>
              </a:rPr>
              <a:t>Era Moderna (1900–Presente</a:t>
            </a:r>
            <a:r>
              <a:rPr lang="en-US" sz="950" b="1" dirty="0">
                <a:solidFill>
                  <a:srgbClr val="E5E0DF"/>
                </a:solidFill>
                <a:latin typeface="Inter Bold" pitchFamily="34" charset="0"/>
                <a:ea typeface="Inter Bold" pitchFamily="34" charset="-122"/>
                <a:cs typeface="Inter Bold" pitchFamily="34" charset="-120"/>
              </a:rPr>
              <a:t>)</a:t>
            </a:r>
            <a:endParaRPr lang="en-US" sz="950" dirty="0"/>
          </a:p>
        </p:txBody>
      </p:sp>
      <p:sp>
        <p:nvSpPr>
          <p:cNvPr id="28" name="Text 26">
            <a:extLst>
              <a:ext uri="{FF2B5EF4-FFF2-40B4-BE49-F238E27FC236}">
                <a16:creationId xmlns:a16="http://schemas.microsoft.com/office/drawing/2014/main" id="{1F9F1ACF-8533-C276-1C2A-075D370F030F}"/>
              </a:ext>
            </a:extLst>
          </p:cNvPr>
          <p:cNvSpPr/>
          <p:nvPr/>
        </p:nvSpPr>
        <p:spPr>
          <a:xfrm>
            <a:off x="1069330" y="1524000"/>
            <a:ext cx="7133766" cy="4122536"/>
          </a:xfrm>
          <a:prstGeom prst="rect">
            <a:avLst/>
          </a:prstGeom>
          <a:noFill/>
          <a:ln/>
        </p:spPr>
        <p:txBody>
          <a:bodyPr wrap="square" lIns="0" tIns="0" rIns="0" bIns="0" rtlCol="0" anchor="t">
            <a:normAutofit/>
          </a:bodyPr>
          <a:lstStyle/>
          <a:p>
            <a:pPr marL="342900" indent="-342900" algn="l">
              <a:lnSpc>
                <a:spcPct val="121000"/>
              </a:lnSpc>
              <a:buSzPct val="100000"/>
              <a:buFont typeface="Arial" panose="020B0604020202020204" pitchFamily="34" charset="0"/>
              <a:buChar char="•"/>
            </a:pPr>
            <a:r>
              <a:rPr lang="en-US" sz="1400" dirty="0">
                <a:solidFill>
                  <a:srgbClr val="E5E0DF"/>
                </a:solidFill>
                <a:latin typeface="Inter" pitchFamily="34" charset="0"/>
                <a:ea typeface="Inter" pitchFamily="34" charset="-122"/>
                <a:cs typeface="Inter" pitchFamily="34" charset="-120"/>
              </a:rPr>
              <a:t>El movimiento pentecostal (Azusa Street, 1906) vuelve a poner énfasis en la doctrina del Espíritu Santo</a:t>
            </a:r>
          </a:p>
          <a:p>
            <a:pPr marL="342900" indent="-342900" algn="l">
              <a:lnSpc>
                <a:spcPct val="121000"/>
              </a:lnSpc>
              <a:buSzPct val="100000"/>
              <a:buFont typeface="Arial" panose="020B0604020202020204" pitchFamily="34" charset="0"/>
              <a:buChar char="•"/>
            </a:pPr>
            <a:endParaRPr lang="en-US" sz="1400" dirty="0"/>
          </a:p>
          <a:p>
            <a:pPr marL="342900" indent="-342900" algn="l">
              <a:lnSpc>
                <a:spcPct val="121000"/>
              </a:lnSpc>
              <a:buSzPct val="100000"/>
              <a:buFont typeface="Arial" panose="020B0604020202020204" pitchFamily="34" charset="0"/>
              <a:buChar char="•"/>
            </a:pPr>
            <a:r>
              <a:rPr lang="en-US" sz="1400" dirty="0">
                <a:solidFill>
                  <a:srgbClr val="E5E0DF"/>
                </a:solidFill>
                <a:latin typeface="Inter" pitchFamily="34" charset="0"/>
                <a:ea typeface="Inter" pitchFamily="34" charset="-122"/>
                <a:cs typeface="Inter" pitchFamily="34" charset="-120"/>
              </a:rPr>
              <a:t>El movimiento fundamentalista (1910s) publica </a:t>
            </a:r>
            <a:r>
              <a:rPr lang="en-US" sz="1400" i="1" dirty="0">
                <a:solidFill>
                  <a:srgbClr val="E5E0DF"/>
                </a:solidFill>
                <a:latin typeface="Inter" pitchFamily="34" charset="0"/>
                <a:ea typeface="Inter" pitchFamily="34" charset="-122"/>
                <a:cs typeface="Inter" pitchFamily="34" charset="-120"/>
              </a:rPr>
              <a:t>Los Fundamentos</a:t>
            </a:r>
            <a:r>
              <a:rPr lang="en-US" sz="1400" dirty="0">
                <a:solidFill>
                  <a:srgbClr val="E5E0DF"/>
                </a:solidFill>
                <a:latin typeface="Inter" pitchFamily="34" charset="0"/>
                <a:ea typeface="Inter" pitchFamily="34" charset="-122"/>
                <a:cs typeface="Inter" pitchFamily="34" charset="-120"/>
              </a:rPr>
              <a:t> para defender las doctrinas esenciales contra </a:t>
            </a:r>
            <a:r>
              <a:rPr lang="en-US" sz="1400" dirty="0" err="1">
                <a:solidFill>
                  <a:srgbClr val="E5E0DF"/>
                </a:solidFill>
                <a:latin typeface="Inter" pitchFamily="34" charset="0"/>
                <a:ea typeface="Inter" pitchFamily="34" charset="-122"/>
                <a:cs typeface="Inter" pitchFamily="34" charset="-120"/>
              </a:rPr>
              <a:t>el</a:t>
            </a:r>
            <a:r>
              <a:rPr lang="en-US" sz="1400" dirty="0">
                <a:solidFill>
                  <a:srgbClr val="E5E0DF"/>
                </a:solidFill>
                <a:latin typeface="Inter" pitchFamily="34" charset="0"/>
                <a:ea typeface="Inter" pitchFamily="34" charset="-122"/>
                <a:cs typeface="Inter" pitchFamily="34" charset="-120"/>
              </a:rPr>
              <a:t> liberalism</a:t>
            </a:r>
          </a:p>
          <a:p>
            <a:pPr marL="342900" indent="-342900" algn="l">
              <a:lnSpc>
                <a:spcPct val="121000"/>
              </a:lnSpc>
              <a:buSzPct val="100000"/>
              <a:buFont typeface="Arial" panose="020B0604020202020204" pitchFamily="34" charset="0"/>
              <a:buChar char="•"/>
            </a:pPr>
            <a:endParaRPr lang="en-US" sz="1400" dirty="0"/>
          </a:p>
          <a:p>
            <a:pPr marL="342900" indent="-342900" algn="l">
              <a:lnSpc>
                <a:spcPct val="121000"/>
              </a:lnSpc>
              <a:buSzPct val="100000"/>
              <a:buFont typeface="Arial" panose="020B0604020202020204" pitchFamily="34" charset="0"/>
              <a:buChar char="•"/>
            </a:pPr>
            <a:r>
              <a:rPr lang="en-US" sz="1400" dirty="0">
                <a:solidFill>
                  <a:srgbClr val="E5E0DF"/>
                </a:solidFill>
                <a:latin typeface="Inter" pitchFamily="34" charset="0"/>
                <a:ea typeface="Inter" pitchFamily="34" charset="-122"/>
                <a:cs typeface="Inter" pitchFamily="34" charset="-120"/>
              </a:rPr>
              <a:t>En 1978, más de 300 eruditos y líderes evangélicos firman la Declaración de Chicago sobre la </a:t>
            </a:r>
            <a:r>
              <a:rPr lang="en-US" sz="1400" dirty="0" err="1">
                <a:solidFill>
                  <a:srgbClr val="E5E0DF"/>
                </a:solidFill>
                <a:latin typeface="Inter" pitchFamily="34" charset="0"/>
                <a:ea typeface="Inter" pitchFamily="34" charset="-122"/>
                <a:cs typeface="Inter" pitchFamily="34" charset="-120"/>
              </a:rPr>
              <a:t>Inerrancia</a:t>
            </a:r>
            <a:r>
              <a:rPr lang="en-US" sz="1400" dirty="0">
                <a:solidFill>
                  <a:srgbClr val="E5E0DF"/>
                </a:solidFill>
                <a:latin typeface="Inter" pitchFamily="34" charset="0"/>
                <a:ea typeface="Inter" pitchFamily="34" charset="-122"/>
                <a:cs typeface="Inter" pitchFamily="34" charset="-120"/>
              </a:rPr>
              <a:t> </a:t>
            </a:r>
            <a:r>
              <a:rPr lang="en-US" sz="1400" dirty="0" err="1">
                <a:solidFill>
                  <a:srgbClr val="E5E0DF"/>
                </a:solidFill>
                <a:latin typeface="Inter" pitchFamily="34" charset="0"/>
                <a:ea typeface="Inter" pitchFamily="34" charset="-122"/>
                <a:cs typeface="Inter" pitchFamily="34" charset="-120"/>
              </a:rPr>
              <a:t>Bíblica</a:t>
            </a:r>
            <a:endParaRPr lang="en-US" sz="1400" dirty="0">
              <a:solidFill>
                <a:srgbClr val="E5E0DF"/>
              </a:solidFill>
              <a:latin typeface="Inter" pitchFamily="34" charset="0"/>
              <a:ea typeface="Inter" pitchFamily="34" charset="-122"/>
              <a:cs typeface="Inter" pitchFamily="34" charset="-120"/>
            </a:endParaRPr>
          </a:p>
          <a:p>
            <a:pPr marL="342900" indent="-342900" algn="l">
              <a:lnSpc>
                <a:spcPct val="121000"/>
              </a:lnSpc>
              <a:buSzPct val="100000"/>
              <a:buFont typeface="Arial" panose="020B0604020202020204" pitchFamily="34" charset="0"/>
              <a:buChar char="•"/>
            </a:pPr>
            <a:endParaRPr lang="en-US" sz="1400" dirty="0"/>
          </a:p>
          <a:p>
            <a:pPr marL="342900" indent="-342900" algn="l">
              <a:lnSpc>
                <a:spcPct val="121000"/>
              </a:lnSpc>
              <a:buSzPct val="100000"/>
              <a:buFont typeface="Arial" panose="020B0604020202020204" pitchFamily="34" charset="0"/>
              <a:buChar char="•"/>
            </a:pPr>
            <a:r>
              <a:rPr lang="en-US" sz="1400" dirty="0">
                <a:solidFill>
                  <a:srgbClr val="E5E0DF"/>
                </a:solidFill>
                <a:latin typeface="Inter" pitchFamily="34" charset="0"/>
                <a:ea typeface="Inter" pitchFamily="34" charset="-122"/>
                <a:cs typeface="Inter" pitchFamily="34" charset="-120"/>
              </a:rPr>
              <a:t>Esta declaración afirma que la Biblia es completamente verdadera en todo lo que enseña, sin error en los </a:t>
            </a:r>
            <a:r>
              <a:rPr lang="en-US" sz="1400" dirty="0" err="1">
                <a:solidFill>
                  <a:srgbClr val="E5E0DF"/>
                </a:solidFill>
                <a:latin typeface="Inter" pitchFamily="34" charset="0"/>
                <a:ea typeface="Inter" pitchFamily="34" charset="-122"/>
                <a:cs typeface="Inter" pitchFamily="34" charset="-120"/>
              </a:rPr>
              <a:t>manuscritos</a:t>
            </a:r>
            <a:r>
              <a:rPr lang="en-US" sz="1400" dirty="0">
                <a:solidFill>
                  <a:srgbClr val="E5E0DF"/>
                </a:solidFill>
                <a:latin typeface="Inter" pitchFamily="34" charset="0"/>
                <a:ea typeface="Inter" pitchFamily="34" charset="-122"/>
                <a:cs typeface="Inter" pitchFamily="34" charset="-120"/>
              </a:rPr>
              <a:t> </a:t>
            </a:r>
            <a:r>
              <a:rPr lang="en-US" sz="1400" dirty="0" err="1">
                <a:solidFill>
                  <a:srgbClr val="E5E0DF"/>
                </a:solidFill>
                <a:latin typeface="Inter" pitchFamily="34" charset="0"/>
                <a:ea typeface="Inter" pitchFamily="34" charset="-122"/>
                <a:cs typeface="Inter" pitchFamily="34" charset="-120"/>
              </a:rPr>
              <a:t>originales</a:t>
            </a:r>
            <a:endParaRPr lang="en-US" sz="1400" dirty="0">
              <a:solidFill>
                <a:srgbClr val="E5E0DF"/>
              </a:solidFill>
              <a:latin typeface="Inter" pitchFamily="34" charset="0"/>
              <a:ea typeface="Inter" pitchFamily="34" charset="-122"/>
              <a:cs typeface="Inter" pitchFamily="34" charset="-120"/>
            </a:endParaRPr>
          </a:p>
          <a:p>
            <a:pPr marL="342900" indent="-342900" algn="l">
              <a:lnSpc>
                <a:spcPct val="121000"/>
              </a:lnSpc>
              <a:buSzPct val="100000"/>
              <a:buFont typeface="Arial" panose="020B0604020202020204" pitchFamily="34" charset="0"/>
              <a:buChar char="•"/>
            </a:pPr>
            <a:endParaRPr lang="en-US" sz="1400" dirty="0"/>
          </a:p>
          <a:p>
            <a:pPr marL="342900" indent="-342900" algn="l">
              <a:lnSpc>
                <a:spcPct val="121000"/>
              </a:lnSpc>
              <a:buSzPct val="100000"/>
              <a:buFont typeface="Arial" panose="020B0604020202020204" pitchFamily="34" charset="0"/>
              <a:buChar char="•"/>
            </a:pPr>
            <a:r>
              <a:rPr lang="en-US" sz="1400" dirty="0">
                <a:solidFill>
                  <a:srgbClr val="E5E0DF"/>
                </a:solidFill>
                <a:latin typeface="Inter" pitchFamily="34" charset="0"/>
                <a:ea typeface="Inter" pitchFamily="34" charset="-122"/>
                <a:cs typeface="Inter" pitchFamily="34" charset="-120"/>
              </a:rPr>
              <a:t>Fue una respuesta directa al racionalismo ilustrado que había reducido la Biblia a un libro </a:t>
            </a:r>
            <a:r>
              <a:rPr lang="en-US" sz="1400" dirty="0" err="1">
                <a:solidFill>
                  <a:srgbClr val="E5E0DF"/>
                </a:solidFill>
                <a:latin typeface="Inter" pitchFamily="34" charset="0"/>
                <a:ea typeface="Inter" pitchFamily="34" charset="-122"/>
                <a:cs typeface="Inter" pitchFamily="34" charset="-120"/>
              </a:rPr>
              <a:t>meramente</a:t>
            </a:r>
            <a:r>
              <a:rPr lang="en-US" sz="1400" dirty="0">
                <a:solidFill>
                  <a:srgbClr val="E5E0DF"/>
                </a:solidFill>
                <a:latin typeface="Inter" pitchFamily="34" charset="0"/>
                <a:ea typeface="Inter" pitchFamily="34" charset="-122"/>
                <a:cs typeface="Inter" pitchFamily="34" charset="-120"/>
              </a:rPr>
              <a:t> </a:t>
            </a:r>
            <a:r>
              <a:rPr lang="en-US" sz="1400" dirty="0" err="1">
                <a:solidFill>
                  <a:srgbClr val="E5E0DF"/>
                </a:solidFill>
                <a:latin typeface="Inter" pitchFamily="34" charset="0"/>
                <a:ea typeface="Inter" pitchFamily="34" charset="-122"/>
                <a:cs typeface="Inter" pitchFamily="34" charset="-120"/>
              </a:rPr>
              <a:t>humano</a:t>
            </a:r>
            <a:endParaRPr lang="en-US" sz="1400" dirty="0">
              <a:solidFill>
                <a:srgbClr val="E5E0DF"/>
              </a:solidFill>
              <a:latin typeface="Inter" pitchFamily="34" charset="0"/>
              <a:ea typeface="Inter" pitchFamily="34" charset="-122"/>
              <a:cs typeface="Inter" pitchFamily="34" charset="-120"/>
            </a:endParaRPr>
          </a:p>
          <a:p>
            <a:pPr marL="342900" indent="-342900" algn="l">
              <a:lnSpc>
                <a:spcPct val="121000"/>
              </a:lnSpc>
              <a:buSzPct val="100000"/>
              <a:buFont typeface="Arial" panose="020B0604020202020204" pitchFamily="34" charset="0"/>
              <a:buChar char="•"/>
            </a:pPr>
            <a:endParaRPr lang="en-US" sz="1400" dirty="0"/>
          </a:p>
          <a:p>
            <a:pPr marL="342900" indent="-342900" algn="l">
              <a:lnSpc>
                <a:spcPct val="121000"/>
              </a:lnSpc>
              <a:buSzPct val="100000"/>
              <a:buFont typeface="Arial" panose="020B0604020202020204" pitchFamily="34" charset="0"/>
              <a:buChar char="•"/>
            </a:pPr>
            <a:r>
              <a:rPr lang="en-US" sz="1400" dirty="0">
                <a:solidFill>
                  <a:srgbClr val="E5E0DF"/>
                </a:solidFill>
                <a:latin typeface="Inter" pitchFamily="34" charset="0"/>
                <a:ea typeface="Inter" pitchFamily="34" charset="-122"/>
                <a:cs typeface="Inter" pitchFamily="34" charset="-120"/>
              </a:rPr>
              <a:t>La teología apostólica se explica con más claridad</a:t>
            </a:r>
            <a:endParaRPr lang="en-US" sz="1400" dirty="0"/>
          </a:p>
        </p:txBody>
      </p:sp>
    </p:spTree>
    <p:extLst>
      <p:ext uri="{BB962C8B-B14F-4D97-AF65-F5344CB8AC3E}">
        <p14:creationId xmlns:p14="http://schemas.microsoft.com/office/powerpoint/2010/main" val="99681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207F53C-1F6D-DEAF-40BC-178323729A6D}"/>
              </a:ext>
            </a:extLst>
          </p:cNvPr>
          <p:cNvSpPr txBox="1"/>
          <p:nvPr/>
        </p:nvSpPr>
        <p:spPr>
          <a:xfrm>
            <a:off x="1" y="382386"/>
            <a:ext cx="9144000" cy="1196489"/>
          </a:xfrm>
          <a:prstGeom prst="rect">
            <a:avLst/>
          </a:prstGeom>
          <a:solidFill>
            <a:schemeClr val="accent1"/>
          </a:solidFill>
        </p:spPr>
        <p:txBody>
          <a:bodyPr wrap="square" rtlCol="0">
            <a:spAutoFit/>
          </a:bodyPr>
          <a:lstStyle/>
          <a:p>
            <a:endParaRPr lang="en-US" dirty="0"/>
          </a:p>
        </p:txBody>
      </p:sp>
      <p:sp>
        <p:nvSpPr>
          <p:cNvPr id="2" name="Title 1"/>
          <p:cNvSpPr>
            <a:spLocks noGrp="1"/>
          </p:cNvSpPr>
          <p:nvPr>
            <p:ph type="title"/>
          </p:nvPr>
        </p:nvSpPr>
        <p:spPr>
          <a:xfrm>
            <a:off x="0" y="629633"/>
            <a:ext cx="9144001" cy="679129"/>
          </a:xfrm>
          <a:solidFill>
            <a:schemeClr val="accent1"/>
          </a:solidFill>
        </p:spPr>
        <p:txBody>
          <a:bodyPr>
            <a:noAutofit/>
          </a:bodyPr>
          <a:lstStyle/>
          <a:p>
            <a:r>
              <a:rPr sz="3200" dirty="0">
                <a:solidFill>
                  <a:srgbClr val="FFC000"/>
                </a:solidFill>
                <a:latin typeface="Arial Rounded MT Bold" panose="020F0704030504030204" pitchFamily="34" charset="77"/>
              </a:rPr>
              <a:t>La Restauración de la Verdad </a:t>
            </a:r>
            <a:r>
              <a:rPr sz="3200" dirty="0" err="1">
                <a:solidFill>
                  <a:srgbClr val="FFC000"/>
                </a:solidFill>
                <a:latin typeface="Arial Rounded MT Bold" panose="020F0704030504030204" pitchFamily="34" charset="77"/>
              </a:rPr>
              <a:t>Apostólica</a:t>
            </a:r>
            <a:endParaRPr sz="3200" dirty="0">
              <a:solidFill>
                <a:srgbClr val="FFC000"/>
              </a:solidFill>
              <a:latin typeface="Arial Rounded MT Bold" panose="020F0704030504030204" pitchFamily="34" charset="77"/>
            </a:endParaRPr>
          </a:p>
        </p:txBody>
      </p:sp>
      <p:sp>
        <p:nvSpPr>
          <p:cNvPr id="3" name="Rectangle 2"/>
          <p:cNvSpPr/>
          <p:nvPr/>
        </p:nvSpPr>
        <p:spPr>
          <a:xfrm>
            <a:off x="566057" y="3787006"/>
            <a:ext cx="8120743" cy="1045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4" name="Oval 3"/>
          <p:cNvSpPr/>
          <p:nvPr/>
        </p:nvSpPr>
        <p:spPr>
          <a:xfrm>
            <a:off x="870858" y="3514433"/>
            <a:ext cx="222044" cy="2324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5" name="TextBox 4"/>
          <p:cNvSpPr txBox="1"/>
          <p:nvPr/>
        </p:nvSpPr>
        <p:spPr>
          <a:xfrm>
            <a:off x="26825" y="2526626"/>
            <a:ext cx="2397712" cy="923330"/>
          </a:xfrm>
          <a:prstGeom prst="rect">
            <a:avLst/>
          </a:prstGeom>
          <a:noFill/>
        </p:spPr>
        <p:txBody>
          <a:bodyPr wrap="square">
            <a:spAutoFit/>
          </a:bodyPr>
          <a:lstStyle/>
          <a:p>
            <a:pPr algn="ctr"/>
            <a:r>
              <a:rPr lang="es-ES_tradnl" b="1">
                <a:solidFill>
                  <a:srgbClr val="0070C0"/>
                </a:solidFill>
              </a:rPr>
              <a:t>Era Apostólica</a:t>
            </a:r>
          </a:p>
          <a:p>
            <a:pPr algn="ctr"/>
            <a:r>
              <a:rPr lang="es-ES_tradnl" b="1" dirty="0">
                <a:solidFill>
                  <a:srgbClr val="0070C0"/>
                </a:solidFill>
              </a:rPr>
              <a:t>30-100</a:t>
            </a:r>
          </a:p>
          <a:p>
            <a:pPr algn="ctr"/>
            <a:r>
              <a:rPr lang="es-ES_tradnl" noProof="1"/>
              <a:t>Fundamento Apostolico</a:t>
            </a:r>
          </a:p>
        </p:txBody>
      </p:sp>
      <p:sp>
        <p:nvSpPr>
          <p:cNvPr id="6" name="Oval 5"/>
          <p:cNvSpPr/>
          <p:nvPr/>
        </p:nvSpPr>
        <p:spPr>
          <a:xfrm>
            <a:off x="2153196" y="4113151"/>
            <a:ext cx="222044" cy="2324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7" name="TextBox 6"/>
          <p:cNvSpPr txBox="1"/>
          <p:nvPr/>
        </p:nvSpPr>
        <p:spPr>
          <a:xfrm>
            <a:off x="750248" y="4355795"/>
            <a:ext cx="3099823" cy="923330"/>
          </a:xfrm>
          <a:prstGeom prst="rect">
            <a:avLst/>
          </a:prstGeom>
          <a:noFill/>
        </p:spPr>
        <p:txBody>
          <a:bodyPr wrap="none">
            <a:spAutoFit/>
          </a:bodyPr>
          <a:lstStyle/>
          <a:p>
            <a:pPr algn="ctr"/>
            <a:r>
              <a:rPr lang="es-ES_tradnl" b="1" noProof="1">
                <a:solidFill>
                  <a:srgbClr val="0070C0"/>
                </a:solidFill>
              </a:rPr>
              <a:t>Padres de la Iglesia</a:t>
            </a:r>
          </a:p>
          <a:p>
            <a:pPr algn="ctr"/>
            <a:r>
              <a:rPr lang="es-ES_tradnl" b="1" noProof="1">
                <a:solidFill>
                  <a:srgbClr val="0070C0"/>
                </a:solidFill>
              </a:rPr>
              <a:t>100-400</a:t>
            </a:r>
          </a:p>
          <a:p>
            <a:pPr algn="ctr"/>
            <a:r>
              <a:rPr lang="es-ES_tradnl" noProof="1"/>
              <a:t>Desarrollo y desviación gradual</a:t>
            </a:r>
          </a:p>
        </p:txBody>
      </p:sp>
      <p:sp>
        <p:nvSpPr>
          <p:cNvPr id="9" name="TextBox 8"/>
          <p:cNvSpPr txBox="1"/>
          <p:nvPr/>
        </p:nvSpPr>
        <p:spPr>
          <a:xfrm>
            <a:off x="2978205" y="2261329"/>
            <a:ext cx="2171878" cy="1200329"/>
          </a:xfrm>
          <a:prstGeom prst="rect">
            <a:avLst/>
          </a:prstGeom>
          <a:noFill/>
        </p:spPr>
        <p:txBody>
          <a:bodyPr wrap="none">
            <a:spAutoFit/>
          </a:bodyPr>
          <a:lstStyle/>
          <a:p>
            <a:pPr algn="ctr"/>
            <a:r>
              <a:rPr lang="es-ES_tradnl" b="1" noProof="1">
                <a:solidFill>
                  <a:srgbClr val="0070C0"/>
                </a:solidFill>
              </a:rPr>
              <a:t>Era Medieval</a:t>
            </a:r>
          </a:p>
          <a:p>
            <a:pPr algn="ctr"/>
            <a:r>
              <a:rPr lang="es-ES_tradnl" b="1" noProof="1">
                <a:solidFill>
                  <a:srgbClr val="0070C0"/>
                </a:solidFill>
              </a:rPr>
              <a:t>400-1500</a:t>
            </a:r>
          </a:p>
          <a:p>
            <a:pPr algn="ctr"/>
            <a:r>
              <a:rPr lang="es-ES_tradnl" noProof="1"/>
              <a:t>Oscurecimiento de </a:t>
            </a:r>
          </a:p>
          <a:p>
            <a:pPr algn="ctr"/>
            <a:r>
              <a:rPr lang="es-ES_tradnl" noProof="1"/>
              <a:t>Verdades Apostólicas</a:t>
            </a:r>
          </a:p>
        </p:txBody>
      </p:sp>
      <p:sp>
        <p:nvSpPr>
          <p:cNvPr id="10" name="Oval 9"/>
          <p:cNvSpPr/>
          <p:nvPr/>
        </p:nvSpPr>
        <p:spPr>
          <a:xfrm>
            <a:off x="5931105" y="4192665"/>
            <a:ext cx="222044" cy="2324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11" name="TextBox 10"/>
          <p:cNvSpPr txBox="1"/>
          <p:nvPr/>
        </p:nvSpPr>
        <p:spPr>
          <a:xfrm>
            <a:off x="4939163" y="4348909"/>
            <a:ext cx="2126416" cy="2154436"/>
          </a:xfrm>
          <a:prstGeom prst="rect">
            <a:avLst/>
          </a:prstGeom>
          <a:noFill/>
        </p:spPr>
        <p:txBody>
          <a:bodyPr wrap="none">
            <a:spAutoFit/>
          </a:bodyPr>
          <a:lstStyle/>
          <a:p>
            <a:pPr algn="ctr"/>
            <a:r>
              <a:rPr lang="es-ES_tradnl" b="1" noProof="1">
                <a:solidFill>
                  <a:srgbClr val="0070C0"/>
                </a:solidFill>
              </a:rPr>
              <a:t>Reforma Parcial</a:t>
            </a:r>
          </a:p>
          <a:p>
            <a:pPr algn="ctr"/>
            <a:r>
              <a:rPr lang="es-ES_tradnl" b="1" noProof="1">
                <a:solidFill>
                  <a:srgbClr val="0070C0"/>
                </a:solidFill>
              </a:rPr>
              <a:t>1517-1700</a:t>
            </a:r>
          </a:p>
          <a:p>
            <a:pPr algn="ctr"/>
            <a:r>
              <a:rPr lang="es-ES_tradnl" noProof="1"/>
              <a:t>Recuperación Parcial</a:t>
            </a:r>
          </a:p>
          <a:p>
            <a:pPr algn="ctr"/>
            <a:endParaRPr lang="es-ES_tradnl" sz="800" b="1" noProof="1">
              <a:solidFill>
                <a:srgbClr val="0070C0"/>
              </a:solidFill>
            </a:endParaRPr>
          </a:p>
          <a:p>
            <a:pPr algn="ctr"/>
            <a:r>
              <a:rPr lang="es-ES_tradnl" b="1" noProof="1">
                <a:solidFill>
                  <a:srgbClr val="0070C0"/>
                </a:solidFill>
              </a:rPr>
              <a:t>Avivamientos</a:t>
            </a:r>
          </a:p>
          <a:p>
            <a:pPr algn="ctr"/>
            <a:r>
              <a:rPr lang="es-ES_tradnl" b="1" noProof="1">
                <a:solidFill>
                  <a:srgbClr val="0070C0"/>
                </a:solidFill>
              </a:rPr>
              <a:t>1700-1900</a:t>
            </a:r>
          </a:p>
          <a:p>
            <a:pPr algn="ctr"/>
            <a:r>
              <a:rPr lang="es-ES_tradnl" noProof="1"/>
              <a:t>Recuperación Parcial</a:t>
            </a:r>
          </a:p>
          <a:p>
            <a:pPr algn="ctr"/>
            <a:endParaRPr lang="es-ES_tradnl" noProof="1"/>
          </a:p>
        </p:txBody>
      </p:sp>
      <p:sp>
        <p:nvSpPr>
          <p:cNvPr id="12" name="Oval 11"/>
          <p:cNvSpPr/>
          <p:nvPr/>
        </p:nvSpPr>
        <p:spPr>
          <a:xfrm>
            <a:off x="7545978" y="3514433"/>
            <a:ext cx="222044" cy="2324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13" name="TextBox 12"/>
          <p:cNvSpPr txBox="1"/>
          <p:nvPr/>
        </p:nvSpPr>
        <p:spPr>
          <a:xfrm>
            <a:off x="6029215" y="2245889"/>
            <a:ext cx="3087960" cy="1754326"/>
          </a:xfrm>
          <a:prstGeom prst="rect">
            <a:avLst/>
          </a:prstGeom>
          <a:noFill/>
        </p:spPr>
        <p:txBody>
          <a:bodyPr wrap="none">
            <a:spAutoFit/>
          </a:bodyPr>
          <a:lstStyle/>
          <a:p>
            <a:pPr algn="ctr"/>
            <a:r>
              <a:rPr lang="es-ES_tradnl" b="1" noProof="1">
                <a:solidFill>
                  <a:srgbClr val="0070C0"/>
                </a:solidFill>
              </a:rPr>
              <a:t>Restauración Apostólica</a:t>
            </a:r>
          </a:p>
          <a:p>
            <a:pPr algn="ctr"/>
            <a:r>
              <a:rPr lang="es-ES_tradnl" b="1" noProof="1">
                <a:solidFill>
                  <a:srgbClr val="0070C0"/>
                </a:solidFill>
              </a:rPr>
              <a:t>1901-Presente</a:t>
            </a:r>
          </a:p>
          <a:p>
            <a:pPr algn="ctr"/>
            <a:r>
              <a:rPr lang="es-ES_tradnl" noProof="1"/>
              <a:t>Restauración de la Experiencia </a:t>
            </a:r>
          </a:p>
          <a:p>
            <a:pPr algn="ctr"/>
            <a:r>
              <a:rPr lang="es-ES_tradnl" noProof="1"/>
              <a:t>y Doctrina Apostólicas</a:t>
            </a:r>
          </a:p>
          <a:p>
            <a:pPr algn="ctr"/>
            <a:endParaRPr lang="es-ES_tradnl" noProof="1"/>
          </a:p>
          <a:p>
            <a:pPr algn="ctr"/>
            <a:endParaRPr lang="es-ES_tradnl" noProof="1"/>
          </a:p>
        </p:txBody>
      </p:sp>
      <p:sp>
        <p:nvSpPr>
          <p:cNvPr id="14" name="TextBox 13"/>
          <p:cNvSpPr txBox="1"/>
          <p:nvPr/>
        </p:nvSpPr>
        <p:spPr>
          <a:xfrm>
            <a:off x="972250" y="6389560"/>
            <a:ext cx="915635" cy="369332"/>
          </a:xfrm>
          <a:prstGeom prst="rect">
            <a:avLst/>
          </a:prstGeom>
          <a:noFill/>
        </p:spPr>
        <p:txBody>
          <a:bodyPr wrap="none">
            <a:spAutoFit/>
          </a:bodyPr>
          <a:lstStyle/>
          <a:p>
            <a:r>
              <a:rPr dirty="0"/>
              <a:t>→ → →</a:t>
            </a:r>
          </a:p>
        </p:txBody>
      </p:sp>
      <p:sp>
        <p:nvSpPr>
          <p:cNvPr id="15" name="Rectangle 14">
            <a:extLst>
              <a:ext uri="{FF2B5EF4-FFF2-40B4-BE49-F238E27FC236}">
                <a16:creationId xmlns:a16="http://schemas.microsoft.com/office/drawing/2014/main" id="{FE8E15E8-6F35-7552-1680-CD1F077A390C}"/>
              </a:ext>
            </a:extLst>
          </p:cNvPr>
          <p:cNvSpPr/>
          <p:nvPr/>
        </p:nvSpPr>
        <p:spPr>
          <a:xfrm>
            <a:off x="566056" y="3962863"/>
            <a:ext cx="8120743" cy="104524"/>
          </a:xfrm>
          <a:prstGeom prst="rect">
            <a:avLst/>
          </a:prstGeom>
          <a:gradFill>
            <a:gsLst>
              <a:gs pos="91000">
                <a:srgbClr val="C8C18C"/>
              </a:gs>
              <a:gs pos="0">
                <a:srgbClr val="FFC000"/>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solidFill>
                <a:srgbClr val="FFC000"/>
              </a:solidFill>
            </a:endParaRPr>
          </a:p>
        </p:txBody>
      </p:sp>
      <p:cxnSp>
        <p:nvCxnSpPr>
          <p:cNvPr id="22" name="Straight Connector 21">
            <a:extLst>
              <a:ext uri="{FF2B5EF4-FFF2-40B4-BE49-F238E27FC236}">
                <a16:creationId xmlns:a16="http://schemas.microsoft.com/office/drawing/2014/main" id="{4518FF1C-0866-E69F-8F1A-8912D20CB875}"/>
              </a:ext>
            </a:extLst>
          </p:cNvPr>
          <p:cNvCxnSpPr>
            <a:cxnSpLocks/>
            <a:stCxn id="43" idx="5"/>
            <a:endCxn id="61" idx="5"/>
          </p:cNvCxnSpPr>
          <p:nvPr/>
        </p:nvCxnSpPr>
        <p:spPr>
          <a:xfrm>
            <a:off x="1759359" y="4967926"/>
            <a:ext cx="1663901" cy="1476974"/>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56AC65-0CA7-4AB6-01C2-C2BEF489472C}"/>
              </a:ext>
            </a:extLst>
          </p:cNvPr>
          <p:cNvCxnSpPr>
            <a:cxnSpLocks/>
            <a:stCxn id="43" idx="1"/>
            <a:endCxn id="41" idx="2"/>
          </p:cNvCxnSpPr>
          <p:nvPr/>
        </p:nvCxnSpPr>
        <p:spPr>
          <a:xfrm flipH="1" flipV="1">
            <a:off x="872077" y="4035272"/>
            <a:ext cx="730274" cy="768301"/>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EF26458-C02D-A176-C191-E4FC0BDF395E}"/>
              </a:ext>
            </a:extLst>
          </p:cNvPr>
          <p:cNvCxnSpPr>
            <a:cxnSpLocks/>
            <a:stCxn id="44" idx="7"/>
            <a:endCxn id="42" idx="3"/>
          </p:cNvCxnSpPr>
          <p:nvPr/>
        </p:nvCxnSpPr>
        <p:spPr>
          <a:xfrm flipV="1">
            <a:off x="5950293" y="4878587"/>
            <a:ext cx="713460" cy="1443385"/>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A148BB-5EB1-4EB0-29C0-4E38D66F368E}"/>
              </a:ext>
            </a:extLst>
          </p:cNvPr>
          <p:cNvCxnSpPr>
            <a:cxnSpLocks/>
            <a:stCxn id="53" idx="2"/>
            <a:endCxn id="42" idx="7"/>
          </p:cNvCxnSpPr>
          <p:nvPr/>
        </p:nvCxnSpPr>
        <p:spPr>
          <a:xfrm flipH="1">
            <a:off x="6820761" y="4015125"/>
            <a:ext cx="689584" cy="69910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691B5261-74AB-EE3A-2155-54659D3A7B78}"/>
              </a:ext>
            </a:extLst>
          </p:cNvPr>
          <p:cNvSpPr/>
          <p:nvPr/>
        </p:nvSpPr>
        <p:spPr>
          <a:xfrm>
            <a:off x="3953122" y="3526393"/>
            <a:ext cx="222044" cy="2324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41" name="Oval 40">
            <a:extLst>
              <a:ext uri="{FF2B5EF4-FFF2-40B4-BE49-F238E27FC236}">
                <a16:creationId xmlns:a16="http://schemas.microsoft.com/office/drawing/2014/main" id="{AFEEA15E-E8D9-7F10-CA16-DEABE3DF916B}"/>
              </a:ext>
            </a:extLst>
          </p:cNvPr>
          <p:cNvSpPr/>
          <p:nvPr/>
        </p:nvSpPr>
        <p:spPr>
          <a:xfrm>
            <a:off x="872077" y="3919056"/>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42" name="Oval 41">
            <a:extLst>
              <a:ext uri="{FF2B5EF4-FFF2-40B4-BE49-F238E27FC236}">
                <a16:creationId xmlns:a16="http://schemas.microsoft.com/office/drawing/2014/main" id="{CAB4EDFC-4FA8-A6F2-22AF-42AE9BF4E5E5}"/>
              </a:ext>
            </a:extLst>
          </p:cNvPr>
          <p:cNvSpPr/>
          <p:nvPr/>
        </p:nvSpPr>
        <p:spPr>
          <a:xfrm>
            <a:off x="6631235" y="4680195"/>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43" name="Oval 42">
            <a:extLst>
              <a:ext uri="{FF2B5EF4-FFF2-40B4-BE49-F238E27FC236}">
                <a16:creationId xmlns:a16="http://schemas.microsoft.com/office/drawing/2014/main" id="{50F5FD6F-5A49-8356-29E8-A1CB2F1CC297}"/>
              </a:ext>
            </a:extLst>
          </p:cNvPr>
          <p:cNvSpPr/>
          <p:nvPr/>
        </p:nvSpPr>
        <p:spPr>
          <a:xfrm>
            <a:off x="1569833" y="4769534"/>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44" name="Oval 43">
            <a:extLst>
              <a:ext uri="{FF2B5EF4-FFF2-40B4-BE49-F238E27FC236}">
                <a16:creationId xmlns:a16="http://schemas.microsoft.com/office/drawing/2014/main" id="{C655857B-6AE7-231A-239D-D48F9ECD612D}"/>
              </a:ext>
            </a:extLst>
          </p:cNvPr>
          <p:cNvSpPr/>
          <p:nvPr/>
        </p:nvSpPr>
        <p:spPr>
          <a:xfrm>
            <a:off x="5760767" y="6287933"/>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53" name="Oval 52">
            <a:extLst>
              <a:ext uri="{FF2B5EF4-FFF2-40B4-BE49-F238E27FC236}">
                <a16:creationId xmlns:a16="http://schemas.microsoft.com/office/drawing/2014/main" id="{6BFB7B1D-DCC9-E162-6437-EA37FC47505F}"/>
              </a:ext>
            </a:extLst>
          </p:cNvPr>
          <p:cNvSpPr/>
          <p:nvPr/>
        </p:nvSpPr>
        <p:spPr>
          <a:xfrm>
            <a:off x="7510345" y="3898909"/>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61" name="Oval 60">
            <a:extLst>
              <a:ext uri="{FF2B5EF4-FFF2-40B4-BE49-F238E27FC236}">
                <a16:creationId xmlns:a16="http://schemas.microsoft.com/office/drawing/2014/main" id="{8C03F840-46BB-33FF-98C4-51A5E70EEC00}"/>
              </a:ext>
            </a:extLst>
          </p:cNvPr>
          <p:cNvSpPr/>
          <p:nvPr/>
        </p:nvSpPr>
        <p:spPr>
          <a:xfrm>
            <a:off x="3233734" y="6246508"/>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cxnSp>
        <p:nvCxnSpPr>
          <p:cNvPr id="65" name="Straight Connector 64">
            <a:extLst>
              <a:ext uri="{FF2B5EF4-FFF2-40B4-BE49-F238E27FC236}">
                <a16:creationId xmlns:a16="http://schemas.microsoft.com/office/drawing/2014/main" id="{D8F8032A-F3BD-1215-1505-C65B7D8A3EB4}"/>
              </a:ext>
            </a:extLst>
          </p:cNvPr>
          <p:cNvCxnSpPr>
            <a:cxnSpLocks/>
            <a:stCxn id="44" idx="2"/>
          </p:cNvCxnSpPr>
          <p:nvPr/>
        </p:nvCxnSpPr>
        <p:spPr>
          <a:xfrm flipH="1" flipV="1">
            <a:off x="3403788" y="6382386"/>
            <a:ext cx="2356979" cy="21763"/>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58EF8-E3F1-BC2A-CCBF-D69164BDE9A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EE79586-121B-30B2-EF4A-22E66A045D3E}"/>
              </a:ext>
            </a:extLst>
          </p:cNvPr>
          <p:cNvSpPr/>
          <p:nvPr/>
        </p:nvSpPr>
        <p:spPr>
          <a:xfrm>
            <a:off x="482941" y="332245"/>
            <a:ext cx="7080424" cy="387548"/>
          </a:xfrm>
          <a:prstGeom prst="rect">
            <a:avLst/>
          </a:prstGeom>
          <a:noFill/>
          <a:ln/>
        </p:spPr>
        <p:txBody>
          <a:bodyPr wrap="none" lIns="0" tIns="0" rIns="0" bIns="0" rtlCol="0" anchor="t"/>
          <a:lstStyle/>
          <a:p>
            <a:pPr marL="0" indent="0" algn="l">
              <a:lnSpc>
                <a:spcPct val="104000"/>
              </a:lnSpc>
              <a:buNone/>
            </a:pPr>
            <a:r>
              <a:rPr lang="en-US" sz="2400" b="1" dirty="0" err="1">
                <a:solidFill>
                  <a:srgbClr val="FFFFFF"/>
                </a:solidFill>
                <a:latin typeface="Inter Bold" pitchFamily="34" charset="0"/>
                <a:ea typeface="Inter Bold" pitchFamily="34" charset="-122"/>
                <a:cs typeface="Inter Bold" pitchFamily="34" charset="-120"/>
              </a:rPr>
              <a:t>Diferentes</a:t>
            </a:r>
            <a:r>
              <a:rPr lang="en-US" sz="2400" b="1" dirty="0">
                <a:solidFill>
                  <a:srgbClr val="FFFFFF"/>
                </a:solidFill>
                <a:latin typeface="Inter Bold" pitchFamily="34" charset="0"/>
                <a:ea typeface="Inter Bold" pitchFamily="34" charset="-122"/>
                <a:cs typeface="Inter Bold" pitchFamily="34" charset="-120"/>
              </a:rPr>
              <a:t> Perspectivas sobre la Doctrina</a:t>
            </a:r>
            <a:endParaRPr lang="en-US" sz="2400" dirty="0"/>
          </a:p>
        </p:txBody>
      </p:sp>
      <p:sp>
        <p:nvSpPr>
          <p:cNvPr id="16" name="TextBox 15">
            <a:extLst>
              <a:ext uri="{FF2B5EF4-FFF2-40B4-BE49-F238E27FC236}">
                <a16:creationId xmlns:a16="http://schemas.microsoft.com/office/drawing/2014/main" id="{355462DA-1088-1BC3-D9EA-2D33177663D3}"/>
              </a:ext>
            </a:extLst>
          </p:cNvPr>
          <p:cNvSpPr txBox="1"/>
          <p:nvPr/>
        </p:nvSpPr>
        <p:spPr>
          <a:xfrm>
            <a:off x="482941" y="868171"/>
            <a:ext cx="8178118" cy="5663089"/>
          </a:xfrm>
          <a:prstGeom prst="rect">
            <a:avLst/>
          </a:prstGeom>
          <a:noFill/>
        </p:spPr>
        <p:txBody>
          <a:bodyPr wrap="square">
            <a:spAutoFit/>
          </a:bodyPr>
          <a:lstStyle/>
          <a:p>
            <a:pPr>
              <a:buNone/>
            </a:pPr>
            <a:r>
              <a:rPr lang="en-US" sz="2800" b="1" dirty="0">
                <a:solidFill>
                  <a:srgbClr val="FFC000"/>
                </a:solidFill>
              </a:rPr>
              <a:t>1. </a:t>
            </a:r>
            <a:r>
              <a:rPr lang="en-US" sz="2800" b="1" dirty="0" err="1">
                <a:solidFill>
                  <a:srgbClr val="FFC000"/>
                </a:solidFill>
              </a:rPr>
              <a:t>Perspectiva</a:t>
            </a:r>
            <a:r>
              <a:rPr lang="en-US" sz="2800" b="1" dirty="0">
                <a:solidFill>
                  <a:srgbClr val="FFC000"/>
                </a:solidFill>
              </a:rPr>
              <a:t> </a:t>
            </a:r>
            <a:r>
              <a:rPr lang="en-US" sz="2800" b="1" dirty="0" err="1">
                <a:solidFill>
                  <a:srgbClr val="FFC000"/>
                </a:solidFill>
              </a:rPr>
              <a:t>Conservadora</a:t>
            </a:r>
            <a:r>
              <a:rPr lang="en-US" sz="2800" b="1" dirty="0">
                <a:solidFill>
                  <a:srgbClr val="FFC000"/>
                </a:solidFill>
              </a:rPr>
              <a:t> / </a:t>
            </a:r>
            <a:r>
              <a:rPr lang="en-US" sz="2800" b="1" dirty="0" err="1">
                <a:solidFill>
                  <a:srgbClr val="FFC000"/>
                </a:solidFill>
              </a:rPr>
              <a:t>Ortodoxa</a:t>
            </a:r>
            <a:endParaRPr lang="en-US" sz="2800" b="1" dirty="0">
              <a:solidFill>
                <a:srgbClr val="FFC000"/>
              </a:solidFill>
            </a:endParaRPr>
          </a:p>
          <a:p>
            <a:pPr marL="342900" indent="-342900">
              <a:buAutoNum type="alphaLcPeriod"/>
            </a:pPr>
            <a:r>
              <a:rPr lang="en-US" dirty="0">
                <a:solidFill>
                  <a:schemeClr val="bg1"/>
                </a:solidFill>
              </a:rPr>
              <a:t>La </a:t>
            </a:r>
            <a:r>
              <a:rPr lang="en-US" dirty="0" err="1">
                <a:solidFill>
                  <a:schemeClr val="bg1"/>
                </a:solidFill>
              </a:rPr>
              <a:t>doctrina</a:t>
            </a:r>
            <a:r>
              <a:rPr lang="en-US" dirty="0">
                <a:solidFill>
                  <a:schemeClr val="bg1"/>
                </a:solidFill>
              </a:rPr>
              <a:t> es </a:t>
            </a:r>
            <a:r>
              <a:rPr lang="en-US" dirty="0" err="1">
                <a:solidFill>
                  <a:schemeClr val="bg1"/>
                </a:solidFill>
              </a:rPr>
              <a:t>objetiva</a:t>
            </a:r>
            <a:r>
              <a:rPr lang="en-US" dirty="0">
                <a:solidFill>
                  <a:schemeClr val="bg1"/>
                </a:solidFill>
              </a:rPr>
              <a:t>, </a:t>
            </a:r>
            <a:r>
              <a:rPr lang="en-US" dirty="0" err="1">
                <a:solidFill>
                  <a:schemeClr val="bg1"/>
                </a:solidFill>
              </a:rPr>
              <a:t>revelada</a:t>
            </a:r>
            <a:r>
              <a:rPr lang="en-US" dirty="0">
                <a:solidFill>
                  <a:schemeClr val="bg1"/>
                </a:solidFill>
              </a:rPr>
              <a:t> e </a:t>
            </a:r>
            <a:r>
              <a:rPr lang="en-US" dirty="0" err="1">
                <a:solidFill>
                  <a:schemeClr val="bg1"/>
                </a:solidFill>
              </a:rPr>
              <a:t>inmutable</a:t>
            </a:r>
            <a:r>
              <a:rPr lang="en-US" dirty="0">
                <a:solidFill>
                  <a:schemeClr val="bg1"/>
                </a:solidFill>
              </a:rPr>
              <a:t>.</a:t>
            </a:r>
          </a:p>
          <a:p>
            <a:pPr marL="342900" indent="-342900">
              <a:buAutoNum type="alphaLcPeriod"/>
            </a:pPr>
            <a:endParaRPr lang="en-US" dirty="0">
              <a:solidFill>
                <a:schemeClr val="bg1"/>
              </a:solidFill>
            </a:endParaRPr>
          </a:p>
          <a:p>
            <a:pPr>
              <a:buNone/>
            </a:pPr>
            <a:r>
              <a:rPr lang="en-US" dirty="0">
                <a:solidFill>
                  <a:schemeClr val="bg1"/>
                </a:solidFill>
              </a:rPr>
              <a:t>b. La </a:t>
            </a:r>
            <a:r>
              <a:rPr lang="en-US" dirty="0" err="1">
                <a:solidFill>
                  <a:schemeClr val="bg1"/>
                </a:solidFill>
              </a:rPr>
              <a:t>verdad</a:t>
            </a:r>
            <a:r>
              <a:rPr lang="en-US" dirty="0">
                <a:solidFill>
                  <a:schemeClr val="bg1"/>
                </a:solidFill>
              </a:rPr>
              <a:t> </a:t>
            </a:r>
            <a:r>
              <a:rPr lang="en-US" dirty="0" err="1">
                <a:solidFill>
                  <a:schemeClr val="bg1"/>
                </a:solidFill>
              </a:rPr>
              <a:t>bíblica</a:t>
            </a:r>
            <a:r>
              <a:rPr lang="en-US" dirty="0">
                <a:solidFill>
                  <a:schemeClr val="bg1"/>
                </a:solidFill>
              </a:rPr>
              <a:t> no cambia con la </a:t>
            </a:r>
            <a:r>
              <a:rPr lang="en-US" dirty="0" err="1">
                <a:solidFill>
                  <a:schemeClr val="bg1"/>
                </a:solidFill>
              </a:rPr>
              <a:t>cultura</a:t>
            </a:r>
            <a:r>
              <a:rPr lang="en-US" dirty="0">
                <a:solidFill>
                  <a:schemeClr val="bg1"/>
                </a:solidFill>
              </a:rPr>
              <a:t>.</a:t>
            </a:r>
          </a:p>
          <a:p>
            <a:pPr>
              <a:buNone/>
            </a:pPr>
            <a:endParaRPr lang="en-US" dirty="0">
              <a:solidFill>
                <a:schemeClr val="bg1"/>
              </a:solidFill>
            </a:endParaRPr>
          </a:p>
          <a:p>
            <a:pPr>
              <a:buNone/>
            </a:pPr>
            <a:r>
              <a:rPr lang="en-US" dirty="0">
                <a:solidFill>
                  <a:schemeClr val="bg1"/>
                </a:solidFill>
              </a:rPr>
              <a:t>R. C. Sproul: </a:t>
            </a:r>
            <a:r>
              <a:rPr lang="en-US" b="1" dirty="0">
                <a:solidFill>
                  <a:schemeClr val="bg1"/>
                </a:solidFill>
              </a:rPr>
              <a:t>“Si la </a:t>
            </a:r>
            <a:r>
              <a:rPr lang="en-US" b="1" dirty="0" err="1">
                <a:solidFill>
                  <a:schemeClr val="bg1"/>
                </a:solidFill>
              </a:rPr>
              <a:t>doctrina</a:t>
            </a:r>
            <a:r>
              <a:rPr lang="en-US" b="1" dirty="0">
                <a:solidFill>
                  <a:schemeClr val="bg1"/>
                </a:solidFill>
              </a:rPr>
              <a:t> no </a:t>
            </a:r>
            <a:r>
              <a:rPr lang="en-US" b="1" dirty="0" err="1">
                <a:solidFill>
                  <a:schemeClr val="bg1"/>
                </a:solidFill>
              </a:rPr>
              <a:t>importa</a:t>
            </a:r>
            <a:r>
              <a:rPr lang="en-US" b="1" dirty="0">
                <a:solidFill>
                  <a:schemeClr val="bg1"/>
                </a:solidFill>
              </a:rPr>
              <a:t>, Dios </a:t>
            </a:r>
            <a:r>
              <a:rPr lang="en-US" b="1" dirty="0" err="1">
                <a:solidFill>
                  <a:schemeClr val="bg1"/>
                </a:solidFill>
              </a:rPr>
              <a:t>tampoco</a:t>
            </a:r>
            <a:r>
              <a:rPr lang="en-US" b="1" dirty="0">
                <a:solidFill>
                  <a:schemeClr val="bg1"/>
                </a:solidFill>
              </a:rPr>
              <a:t> </a:t>
            </a:r>
            <a:r>
              <a:rPr lang="en-US" b="1" dirty="0" err="1">
                <a:solidFill>
                  <a:schemeClr val="bg1"/>
                </a:solidFill>
              </a:rPr>
              <a:t>importa</a:t>
            </a:r>
            <a:r>
              <a:rPr lang="en-US" b="1" dirty="0">
                <a:solidFill>
                  <a:schemeClr val="bg1"/>
                </a:solidFill>
              </a:rPr>
              <a:t>.”</a:t>
            </a:r>
            <a:endParaRPr lang="en-US" dirty="0">
              <a:solidFill>
                <a:schemeClr val="bg1"/>
              </a:solidFill>
            </a:endParaRPr>
          </a:p>
          <a:p>
            <a:pPr>
              <a:buNone/>
            </a:pPr>
            <a:endParaRPr lang="en-US" b="1" dirty="0">
              <a:solidFill>
                <a:schemeClr val="bg1"/>
              </a:solidFill>
            </a:endParaRPr>
          </a:p>
          <a:p>
            <a:pPr>
              <a:buNone/>
            </a:pPr>
            <a:r>
              <a:rPr lang="en-US" b="1" dirty="0">
                <a:solidFill>
                  <a:schemeClr val="bg1"/>
                </a:solidFill>
              </a:rPr>
              <a:t>Judas 1:3 </a:t>
            </a:r>
            <a:r>
              <a:rPr lang="en-US" dirty="0">
                <a:solidFill>
                  <a:schemeClr val="bg1"/>
                </a:solidFill>
              </a:rPr>
              <a:t>“</a:t>
            </a:r>
            <a:r>
              <a:rPr lang="en-US" dirty="0" err="1">
                <a:solidFill>
                  <a:schemeClr val="bg1"/>
                </a:solidFill>
              </a:rPr>
              <a:t>Que</a:t>
            </a:r>
            <a:r>
              <a:rPr lang="en-US" dirty="0">
                <a:solidFill>
                  <a:schemeClr val="bg1"/>
                </a:solidFill>
              </a:rPr>
              <a:t> </a:t>
            </a:r>
            <a:r>
              <a:rPr lang="en-US" dirty="0" err="1">
                <a:solidFill>
                  <a:schemeClr val="bg1"/>
                </a:solidFill>
              </a:rPr>
              <a:t>contendáis</a:t>
            </a:r>
            <a:r>
              <a:rPr lang="en-US" dirty="0">
                <a:solidFill>
                  <a:schemeClr val="bg1"/>
                </a:solidFill>
              </a:rPr>
              <a:t> </a:t>
            </a:r>
            <a:r>
              <a:rPr lang="en-US" dirty="0" err="1">
                <a:solidFill>
                  <a:schemeClr val="bg1"/>
                </a:solidFill>
              </a:rPr>
              <a:t>ardientemente</a:t>
            </a:r>
            <a:r>
              <a:rPr lang="en-US" dirty="0">
                <a:solidFill>
                  <a:schemeClr val="bg1"/>
                </a:solidFill>
              </a:rPr>
              <a:t> </a:t>
            </a:r>
            <a:r>
              <a:rPr lang="en-US" dirty="0" err="1">
                <a:solidFill>
                  <a:schemeClr val="bg1"/>
                </a:solidFill>
              </a:rPr>
              <a:t>por</a:t>
            </a:r>
            <a:r>
              <a:rPr lang="en-US" dirty="0">
                <a:solidFill>
                  <a:schemeClr val="bg1"/>
                </a:solidFill>
              </a:rPr>
              <a:t> la </a:t>
            </a:r>
            <a:r>
              <a:rPr lang="en-US" dirty="0" err="1">
                <a:solidFill>
                  <a:schemeClr val="bg1"/>
                </a:solidFill>
              </a:rPr>
              <a:t>fe</a:t>
            </a:r>
            <a:r>
              <a:rPr lang="en-US" dirty="0">
                <a:solidFill>
                  <a:schemeClr val="bg1"/>
                </a:solidFill>
              </a:rPr>
              <a:t> </a:t>
            </a:r>
            <a:r>
              <a:rPr lang="en-US" dirty="0" err="1">
                <a:solidFill>
                  <a:schemeClr val="bg1"/>
                </a:solidFill>
              </a:rPr>
              <a:t>que</a:t>
            </a:r>
            <a:r>
              <a:rPr lang="en-US" dirty="0">
                <a:solidFill>
                  <a:schemeClr val="bg1"/>
                </a:solidFill>
              </a:rPr>
              <a:t> ha </a:t>
            </a:r>
            <a:r>
              <a:rPr lang="en-US" dirty="0" err="1">
                <a:solidFill>
                  <a:schemeClr val="bg1"/>
                </a:solidFill>
              </a:rPr>
              <a:t>sido</a:t>
            </a:r>
            <a:r>
              <a:rPr lang="en-US" dirty="0">
                <a:solidFill>
                  <a:schemeClr val="bg1"/>
                </a:solidFill>
              </a:rPr>
              <a:t> </a:t>
            </a:r>
            <a:r>
              <a:rPr lang="en-US" dirty="0" err="1">
                <a:solidFill>
                  <a:schemeClr val="bg1"/>
                </a:solidFill>
              </a:rPr>
              <a:t>una</a:t>
            </a:r>
            <a:r>
              <a:rPr lang="en-US" dirty="0">
                <a:solidFill>
                  <a:schemeClr val="bg1"/>
                </a:solidFill>
              </a:rPr>
              <a:t> </a:t>
            </a:r>
            <a:r>
              <a:rPr lang="en-US" dirty="0" err="1">
                <a:solidFill>
                  <a:schemeClr val="bg1"/>
                </a:solidFill>
              </a:rPr>
              <a:t>vez</a:t>
            </a:r>
            <a:r>
              <a:rPr lang="en-US" dirty="0">
                <a:solidFill>
                  <a:schemeClr val="bg1"/>
                </a:solidFill>
              </a:rPr>
              <a:t> dada a </a:t>
            </a:r>
            <a:r>
              <a:rPr lang="en-US" dirty="0" err="1">
                <a:solidFill>
                  <a:schemeClr val="bg1"/>
                </a:solidFill>
              </a:rPr>
              <a:t>los</a:t>
            </a:r>
            <a:r>
              <a:rPr lang="en-US" dirty="0">
                <a:solidFill>
                  <a:schemeClr val="bg1"/>
                </a:solidFill>
              </a:rPr>
              <a:t> santos.”</a:t>
            </a:r>
          </a:p>
          <a:p>
            <a:pPr>
              <a:buNone/>
            </a:pPr>
            <a:endParaRPr lang="en-US" dirty="0">
              <a:solidFill>
                <a:schemeClr val="bg1"/>
              </a:solidFill>
            </a:endParaRPr>
          </a:p>
          <a:p>
            <a:pPr>
              <a:buNone/>
            </a:pPr>
            <a:r>
              <a:rPr lang="en-US" sz="2800" b="1" dirty="0">
                <a:solidFill>
                  <a:srgbClr val="FFC000"/>
                </a:solidFill>
              </a:rPr>
              <a:t>2. </a:t>
            </a:r>
            <a:r>
              <a:rPr lang="en-US" sz="2800" b="1" dirty="0" err="1">
                <a:solidFill>
                  <a:srgbClr val="FFC000"/>
                </a:solidFill>
              </a:rPr>
              <a:t>Perspectiva</a:t>
            </a:r>
            <a:r>
              <a:rPr lang="en-US" sz="2800" b="1" dirty="0">
                <a:solidFill>
                  <a:srgbClr val="FFC000"/>
                </a:solidFill>
              </a:rPr>
              <a:t> Neo-</a:t>
            </a:r>
            <a:r>
              <a:rPr lang="en-US" sz="2800" b="1" dirty="0" err="1">
                <a:solidFill>
                  <a:srgbClr val="FFC000"/>
                </a:solidFill>
              </a:rPr>
              <a:t>Ortodoxa</a:t>
            </a:r>
            <a:r>
              <a:rPr lang="en-US" sz="2800" b="1" dirty="0">
                <a:solidFill>
                  <a:srgbClr val="FFC000"/>
                </a:solidFill>
              </a:rPr>
              <a:t> (Barth)</a:t>
            </a:r>
          </a:p>
          <a:p>
            <a:pPr>
              <a:buNone/>
            </a:pPr>
            <a:r>
              <a:rPr lang="en-US" dirty="0">
                <a:solidFill>
                  <a:schemeClr val="bg1"/>
                </a:solidFill>
              </a:rPr>
              <a:t>a. La </a:t>
            </a:r>
            <a:r>
              <a:rPr lang="en-US" dirty="0" err="1">
                <a:solidFill>
                  <a:schemeClr val="bg1"/>
                </a:solidFill>
              </a:rPr>
              <a:t>doctrina</a:t>
            </a:r>
            <a:r>
              <a:rPr lang="en-US" dirty="0">
                <a:solidFill>
                  <a:schemeClr val="bg1"/>
                </a:solidFill>
              </a:rPr>
              <a:t> </a:t>
            </a:r>
            <a:r>
              <a:rPr lang="en-US" dirty="0" err="1">
                <a:solidFill>
                  <a:schemeClr val="bg1"/>
                </a:solidFill>
              </a:rPr>
              <a:t>nace</a:t>
            </a:r>
            <a:r>
              <a:rPr lang="en-US" dirty="0">
                <a:solidFill>
                  <a:schemeClr val="bg1"/>
                </a:solidFill>
              </a:rPr>
              <a:t> de un </a:t>
            </a:r>
            <a:r>
              <a:rPr lang="en-US" dirty="0" err="1">
                <a:solidFill>
                  <a:schemeClr val="bg1"/>
                </a:solidFill>
              </a:rPr>
              <a:t>encuentro</a:t>
            </a:r>
            <a:r>
              <a:rPr lang="en-US" dirty="0">
                <a:solidFill>
                  <a:schemeClr val="bg1"/>
                </a:solidFill>
              </a:rPr>
              <a:t> con Dios </a:t>
            </a:r>
            <a:r>
              <a:rPr lang="en-US" dirty="0" err="1">
                <a:solidFill>
                  <a:schemeClr val="bg1"/>
                </a:solidFill>
              </a:rPr>
              <a:t>en</a:t>
            </a:r>
            <a:r>
              <a:rPr lang="en-US" dirty="0">
                <a:solidFill>
                  <a:schemeClr val="bg1"/>
                </a:solidFill>
              </a:rPr>
              <a:t> Cristo.</a:t>
            </a:r>
          </a:p>
          <a:p>
            <a:pPr>
              <a:buNone/>
            </a:pPr>
            <a:endParaRPr lang="en-US" dirty="0">
              <a:solidFill>
                <a:schemeClr val="bg1"/>
              </a:solidFill>
            </a:endParaRPr>
          </a:p>
          <a:p>
            <a:pPr>
              <a:buNone/>
            </a:pPr>
            <a:r>
              <a:rPr lang="en-US" dirty="0">
                <a:solidFill>
                  <a:schemeClr val="bg1"/>
                </a:solidFill>
              </a:rPr>
              <a:t>b. La Biblia da testimonio de la Palabra de Dios, </a:t>
            </a:r>
            <a:r>
              <a:rPr lang="en-US" dirty="0" err="1">
                <a:solidFill>
                  <a:schemeClr val="bg1"/>
                </a:solidFill>
              </a:rPr>
              <a:t>pero</a:t>
            </a:r>
            <a:r>
              <a:rPr lang="en-US" dirty="0">
                <a:solidFill>
                  <a:schemeClr val="bg1"/>
                </a:solidFill>
              </a:rPr>
              <a:t> no es la Palabra de Dios </a:t>
            </a:r>
            <a:r>
              <a:rPr lang="en-US" dirty="0" err="1">
                <a:solidFill>
                  <a:schemeClr val="bg1"/>
                </a:solidFill>
              </a:rPr>
              <a:t>en</a:t>
            </a:r>
            <a:r>
              <a:rPr lang="en-US" dirty="0">
                <a:solidFill>
                  <a:schemeClr val="bg1"/>
                </a:solidFill>
              </a:rPr>
              <a:t> </a:t>
            </a:r>
            <a:r>
              <a:rPr lang="en-US" dirty="0" err="1">
                <a:solidFill>
                  <a:schemeClr val="bg1"/>
                </a:solidFill>
              </a:rPr>
              <a:t>sí</a:t>
            </a:r>
            <a:r>
              <a:rPr lang="en-US" dirty="0">
                <a:solidFill>
                  <a:schemeClr val="bg1"/>
                </a:solidFill>
              </a:rPr>
              <a:t> </a:t>
            </a:r>
            <a:r>
              <a:rPr lang="en-US" dirty="0" err="1">
                <a:solidFill>
                  <a:schemeClr val="bg1"/>
                </a:solidFill>
              </a:rPr>
              <a:t>misma</a:t>
            </a:r>
            <a:r>
              <a:rPr lang="en-US" dirty="0">
                <a:solidFill>
                  <a:schemeClr val="bg1"/>
                </a:solidFill>
              </a:rPr>
              <a:t>.</a:t>
            </a:r>
          </a:p>
          <a:p>
            <a:pPr>
              <a:buNone/>
            </a:pPr>
            <a:endParaRPr lang="en-US" dirty="0">
              <a:solidFill>
                <a:schemeClr val="bg1"/>
              </a:solidFill>
            </a:endParaRPr>
          </a:p>
          <a:p>
            <a:pPr>
              <a:buNone/>
            </a:pPr>
            <a:r>
              <a:rPr lang="en-US" dirty="0">
                <a:solidFill>
                  <a:schemeClr val="bg1"/>
                </a:solidFill>
              </a:rPr>
              <a:t>c. Da mayor </a:t>
            </a:r>
            <a:r>
              <a:rPr lang="en-US" dirty="0" err="1">
                <a:solidFill>
                  <a:schemeClr val="bg1"/>
                </a:solidFill>
              </a:rPr>
              <a:t>importancia</a:t>
            </a:r>
            <a:r>
              <a:rPr lang="en-US" dirty="0">
                <a:solidFill>
                  <a:schemeClr val="bg1"/>
                </a:solidFill>
              </a:rPr>
              <a:t> a la </a:t>
            </a:r>
            <a:r>
              <a:rPr lang="en-US" dirty="0" err="1">
                <a:solidFill>
                  <a:schemeClr val="bg1"/>
                </a:solidFill>
              </a:rPr>
              <a:t>experiencia</a:t>
            </a:r>
            <a:r>
              <a:rPr lang="en-US" dirty="0">
                <a:solidFill>
                  <a:schemeClr val="bg1"/>
                </a:solidFill>
              </a:rPr>
              <a:t> personal de la </a:t>
            </a:r>
            <a:r>
              <a:rPr lang="en-US" dirty="0" err="1">
                <a:solidFill>
                  <a:schemeClr val="bg1"/>
                </a:solidFill>
              </a:rPr>
              <a:t>revelación</a:t>
            </a:r>
            <a:r>
              <a:rPr lang="en-US" dirty="0">
                <a:solidFill>
                  <a:schemeClr val="bg1"/>
                </a:solidFill>
              </a:rPr>
              <a:t> </a:t>
            </a:r>
            <a:r>
              <a:rPr lang="en-US" dirty="0" err="1">
                <a:solidFill>
                  <a:schemeClr val="bg1"/>
                </a:solidFill>
              </a:rPr>
              <a:t>que</a:t>
            </a:r>
            <a:r>
              <a:rPr lang="en-US" dirty="0">
                <a:solidFill>
                  <a:schemeClr val="bg1"/>
                </a:solidFill>
              </a:rPr>
              <a:t> a las </a:t>
            </a:r>
            <a:r>
              <a:rPr lang="en-US" dirty="0" err="1">
                <a:solidFill>
                  <a:schemeClr val="bg1"/>
                </a:solidFill>
              </a:rPr>
              <a:t>formulaciones</a:t>
            </a:r>
            <a:r>
              <a:rPr lang="en-US" dirty="0">
                <a:solidFill>
                  <a:schemeClr val="bg1"/>
                </a:solidFill>
              </a:rPr>
              <a:t> </a:t>
            </a:r>
            <a:r>
              <a:rPr lang="en-US" dirty="0" err="1">
                <a:solidFill>
                  <a:schemeClr val="bg1"/>
                </a:solidFill>
              </a:rPr>
              <a:t>doctrinales</a:t>
            </a:r>
            <a:r>
              <a:rPr lang="en-US" dirty="0">
                <a:solidFill>
                  <a:schemeClr val="bg1"/>
                </a:solidFill>
              </a:rPr>
              <a:t> </a:t>
            </a:r>
            <a:r>
              <a:rPr lang="en-US" dirty="0" err="1">
                <a:solidFill>
                  <a:schemeClr val="bg1"/>
                </a:solidFill>
              </a:rPr>
              <a:t>mismas</a:t>
            </a:r>
            <a:r>
              <a:rPr lang="en-US" dirty="0">
                <a:solidFill>
                  <a:schemeClr val="bg1"/>
                </a:solidFill>
              </a:rPr>
              <a:t>.</a:t>
            </a:r>
          </a:p>
          <a:p>
            <a:pPr>
              <a:buNone/>
            </a:pPr>
            <a:endParaRPr lang="en-US" dirty="0">
              <a:solidFill>
                <a:schemeClr val="bg1"/>
              </a:solidFill>
            </a:endParaRPr>
          </a:p>
        </p:txBody>
      </p:sp>
    </p:spTree>
    <p:extLst>
      <p:ext uri="{BB962C8B-B14F-4D97-AF65-F5344CB8AC3E}">
        <p14:creationId xmlns:p14="http://schemas.microsoft.com/office/powerpoint/2010/main" val="218983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82941" y="332245"/>
            <a:ext cx="7080424" cy="387548"/>
          </a:xfrm>
          <a:prstGeom prst="rect">
            <a:avLst/>
          </a:prstGeom>
          <a:noFill/>
          <a:ln/>
        </p:spPr>
        <p:txBody>
          <a:bodyPr wrap="none" lIns="0" tIns="0" rIns="0" bIns="0" rtlCol="0" anchor="t"/>
          <a:lstStyle/>
          <a:p>
            <a:pPr marL="0" indent="0" algn="l">
              <a:lnSpc>
                <a:spcPct val="104000"/>
              </a:lnSpc>
              <a:buNone/>
            </a:pPr>
            <a:r>
              <a:rPr lang="en-US" sz="2400" b="1" dirty="0" err="1">
                <a:solidFill>
                  <a:srgbClr val="FFFFFF"/>
                </a:solidFill>
                <a:latin typeface="Inter Bold" pitchFamily="34" charset="0"/>
                <a:ea typeface="Inter Bold" pitchFamily="34" charset="-122"/>
                <a:cs typeface="Inter Bold" pitchFamily="34" charset="-120"/>
              </a:rPr>
              <a:t>Diferentes</a:t>
            </a:r>
            <a:r>
              <a:rPr lang="en-US" sz="2400" b="1" dirty="0">
                <a:solidFill>
                  <a:srgbClr val="FFFFFF"/>
                </a:solidFill>
                <a:latin typeface="Inter Bold" pitchFamily="34" charset="0"/>
                <a:ea typeface="Inter Bold" pitchFamily="34" charset="-122"/>
                <a:cs typeface="Inter Bold" pitchFamily="34" charset="-120"/>
              </a:rPr>
              <a:t> Perspectivas sobre la Doctrina</a:t>
            </a:r>
            <a:endParaRPr lang="en-US" sz="2400" dirty="0"/>
          </a:p>
        </p:txBody>
      </p:sp>
      <p:sp>
        <p:nvSpPr>
          <p:cNvPr id="16" name="TextBox 15">
            <a:extLst>
              <a:ext uri="{FF2B5EF4-FFF2-40B4-BE49-F238E27FC236}">
                <a16:creationId xmlns:a16="http://schemas.microsoft.com/office/drawing/2014/main" id="{083D841E-96F0-D333-BDE9-48A6B1B7302D}"/>
              </a:ext>
            </a:extLst>
          </p:cNvPr>
          <p:cNvSpPr txBox="1"/>
          <p:nvPr/>
        </p:nvSpPr>
        <p:spPr>
          <a:xfrm>
            <a:off x="482941" y="868171"/>
            <a:ext cx="8178118" cy="5262979"/>
          </a:xfrm>
          <a:prstGeom prst="rect">
            <a:avLst/>
          </a:prstGeom>
          <a:noFill/>
        </p:spPr>
        <p:txBody>
          <a:bodyPr wrap="square">
            <a:spAutoFit/>
          </a:bodyPr>
          <a:lstStyle/>
          <a:p>
            <a:pPr>
              <a:buNone/>
            </a:pPr>
            <a:r>
              <a:rPr lang="en-US" sz="2800" b="1" dirty="0">
                <a:solidFill>
                  <a:srgbClr val="FFC000"/>
                </a:solidFill>
              </a:rPr>
              <a:t>3. </a:t>
            </a:r>
            <a:r>
              <a:rPr lang="en-US" sz="2800" b="1" dirty="0" err="1">
                <a:solidFill>
                  <a:srgbClr val="FFC000"/>
                </a:solidFill>
              </a:rPr>
              <a:t>Perspectiva</a:t>
            </a:r>
            <a:r>
              <a:rPr lang="en-US" sz="2800" b="1" dirty="0">
                <a:solidFill>
                  <a:srgbClr val="FFC000"/>
                </a:solidFill>
              </a:rPr>
              <a:t> </a:t>
            </a:r>
            <a:r>
              <a:rPr lang="en-US" sz="2800" b="1" dirty="0" err="1">
                <a:solidFill>
                  <a:srgbClr val="FFC000"/>
                </a:solidFill>
              </a:rPr>
              <a:t>Posmoderna</a:t>
            </a:r>
            <a:r>
              <a:rPr lang="en-US" sz="2800" b="1" dirty="0">
                <a:solidFill>
                  <a:srgbClr val="FFC000"/>
                </a:solidFill>
              </a:rPr>
              <a:t> / Iglesia </a:t>
            </a:r>
            <a:r>
              <a:rPr lang="en-US" sz="2800" b="1" dirty="0" err="1">
                <a:solidFill>
                  <a:srgbClr val="FFC000"/>
                </a:solidFill>
              </a:rPr>
              <a:t>Emergente</a:t>
            </a:r>
            <a:endParaRPr lang="en-US" sz="2800" b="1" dirty="0">
              <a:solidFill>
                <a:srgbClr val="FFC000"/>
              </a:solidFill>
            </a:endParaRPr>
          </a:p>
          <a:p>
            <a:pPr>
              <a:buNone/>
            </a:pPr>
            <a:r>
              <a:rPr lang="en-US" dirty="0">
                <a:solidFill>
                  <a:schemeClr val="bg1"/>
                </a:solidFill>
              </a:rPr>
              <a:t>a. La </a:t>
            </a:r>
            <a:r>
              <a:rPr lang="en-US" dirty="0" err="1">
                <a:solidFill>
                  <a:schemeClr val="bg1"/>
                </a:solidFill>
              </a:rPr>
              <a:t>doctrina</a:t>
            </a:r>
            <a:r>
              <a:rPr lang="en-US" dirty="0">
                <a:solidFill>
                  <a:schemeClr val="bg1"/>
                </a:solidFill>
              </a:rPr>
              <a:t> es vista </a:t>
            </a:r>
            <a:r>
              <a:rPr lang="en-US" dirty="0" err="1">
                <a:solidFill>
                  <a:schemeClr val="bg1"/>
                </a:solidFill>
              </a:rPr>
              <a:t>como</a:t>
            </a:r>
            <a:r>
              <a:rPr lang="en-US" dirty="0">
                <a:solidFill>
                  <a:schemeClr val="bg1"/>
                </a:solidFill>
              </a:rPr>
              <a:t> </a:t>
            </a:r>
            <a:r>
              <a:rPr lang="en-US" dirty="0" err="1">
                <a:solidFill>
                  <a:schemeClr val="bg1"/>
                </a:solidFill>
              </a:rPr>
              <a:t>una</a:t>
            </a:r>
            <a:r>
              <a:rPr lang="en-US" dirty="0">
                <a:solidFill>
                  <a:schemeClr val="bg1"/>
                </a:solidFill>
              </a:rPr>
              <a:t> </a:t>
            </a:r>
            <a:r>
              <a:rPr lang="en-US" dirty="0" err="1">
                <a:solidFill>
                  <a:schemeClr val="bg1"/>
                </a:solidFill>
              </a:rPr>
              <a:t>historia</a:t>
            </a:r>
            <a:r>
              <a:rPr lang="en-US" dirty="0">
                <a:solidFill>
                  <a:schemeClr val="bg1"/>
                </a:solidFill>
              </a:rPr>
              <a:t> </a:t>
            </a:r>
            <a:r>
              <a:rPr lang="en-US" dirty="0" err="1">
                <a:solidFill>
                  <a:schemeClr val="bg1"/>
                </a:solidFill>
              </a:rPr>
              <a:t>compartida</a:t>
            </a:r>
            <a:r>
              <a:rPr lang="en-US" dirty="0">
                <a:solidFill>
                  <a:schemeClr val="bg1"/>
                </a:solidFill>
              </a:rPr>
              <a:t> </a:t>
            </a:r>
            <a:r>
              <a:rPr lang="en-US" dirty="0" err="1">
                <a:solidFill>
                  <a:schemeClr val="bg1"/>
                </a:solidFill>
              </a:rPr>
              <a:t>por</a:t>
            </a:r>
            <a:r>
              <a:rPr lang="en-US" dirty="0">
                <a:solidFill>
                  <a:schemeClr val="bg1"/>
                </a:solidFill>
              </a:rPr>
              <a:t> la comunidad, </a:t>
            </a:r>
            <a:r>
              <a:rPr lang="en-US" dirty="0" err="1">
                <a:solidFill>
                  <a:schemeClr val="bg1"/>
                </a:solidFill>
              </a:rPr>
              <a:t>más</a:t>
            </a:r>
            <a:r>
              <a:rPr lang="en-US" dirty="0">
                <a:solidFill>
                  <a:schemeClr val="bg1"/>
                </a:solidFill>
              </a:rPr>
              <a:t> </a:t>
            </a:r>
            <a:r>
              <a:rPr lang="en-US" dirty="0" err="1">
                <a:solidFill>
                  <a:schemeClr val="bg1"/>
                </a:solidFill>
              </a:rPr>
              <a:t>que</a:t>
            </a:r>
            <a:r>
              <a:rPr lang="en-US" dirty="0">
                <a:solidFill>
                  <a:schemeClr val="bg1"/>
                </a:solidFill>
              </a:rPr>
              <a:t> </a:t>
            </a:r>
            <a:r>
              <a:rPr lang="en-US" dirty="0" err="1">
                <a:solidFill>
                  <a:schemeClr val="bg1"/>
                </a:solidFill>
              </a:rPr>
              <a:t>como</a:t>
            </a:r>
            <a:r>
              <a:rPr lang="en-US" dirty="0">
                <a:solidFill>
                  <a:schemeClr val="bg1"/>
                </a:solidFill>
              </a:rPr>
              <a:t> </a:t>
            </a:r>
            <a:r>
              <a:rPr lang="en-US" dirty="0" err="1">
                <a:solidFill>
                  <a:schemeClr val="bg1"/>
                </a:solidFill>
              </a:rPr>
              <a:t>una</a:t>
            </a:r>
            <a:r>
              <a:rPr lang="en-US" dirty="0">
                <a:solidFill>
                  <a:schemeClr val="bg1"/>
                </a:solidFill>
              </a:rPr>
              <a:t> </a:t>
            </a:r>
            <a:r>
              <a:rPr lang="en-US" dirty="0" err="1">
                <a:solidFill>
                  <a:schemeClr val="bg1"/>
                </a:solidFill>
              </a:rPr>
              <a:t>verdad</a:t>
            </a:r>
            <a:r>
              <a:rPr lang="en-US" dirty="0">
                <a:solidFill>
                  <a:schemeClr val="bg1"/>
                </a:solidFill>
              </a:rPr>
              <a:t> </a:t>
            </a:r>
            <a:r>
              <a:rPr lang="en-US" dirty="0" err="1">
                <a:solidFill>
                  <a:schemeClr val="bg1"/>
                </a:solidFill>
              </a:rPr>
              <a:t>absoluta</a:t>
            </a:r>
            <a:r>
              <a:rPr lang="en-US" dirty="0">
                <a:solidFill>
                  <a:schemeClr val="bg1"/>
                </a:solidFill>
              </a:rPr>
              <a:t>.</a:t>
            </a:r>
          </a:p>
          <a:p>
            <a:pPr>
              <a:buNone/>
            </a:pPr>
            <a:r>
              <a:rPr lang="en-US" dirty="0">
                <a:solidFill>
                  <a:schemeClr val="bg1"/>
                </a:solidFill>
              </a:rPr>
              <a:t>b. Brian McLaren propone </a:t>
            </a:r>
            <a:r>
              <a:rPr lang="en-US" dirty="0" err="1">
                <a:solidFill>
                  <a:schemeClr val="bg1"/>
                </a:solidFill>
              </a:rPr>
              <a:t>más</a:t>
            </a:r>
            <a:r>
              <a:rPr lang="en-US" dirty="0">
                <a:solidFill>
                  <a:schemeClr val="bg1"/>
                </a:solidFill>
              </a:rPr>
              <a:t> </a:t>
            </a:r>
            <a:r>
              <a:rPr lang="en-US" dirty="0" err="1">
                <a:solidFill>
                  <a:schemeClr val="bg1"/>
                </a:solidFill>
              </a:rPr>
              <a:t>conversación</a:t>
            </a:r>
            <a:r>
              <a:rPr lang="en-US" dirty="0">
                <a:solidFill>
                  <a:schemeClr val="bg1"/>
                </a:solidFill>
              </a:rPr>
              <a:t> </a:t>
            </a:r>
            <a:r>
              <a:rPr lang="en-US" dirty="0" err="1">
                <a:solidFill>
                  <a:schemeClr val="bg1"/>
                </a:solidFill>
              </a:rPr>
              <a:t>que</a:t>
            </a:r>
            <a:r>
              <a:rPr lang="en-US" dirty="0">
                <a:solidFill>
                  <a:schemeClr val="bg1"/>
                </a:solidFill>
              </a:rPr>
              <a:t> dogmas.</a:t>
            </a:r>
          </a:p>
          <a:p>
            <a:pPr>
              <a:buNone/>
            </a:pPr>
            <a:r>
              <a:rPr lang="en-US" dirty="0">
                <a:solidFill>
                  <a:schemeClr val="bg1"/>
                </a:solidFill>
              </a:rPr>
              <a:t>c. El </a:t>
            </a:r>
            <a:r>
              <a:rPr lang="en-US" dirty="0" err="1">
                <a:solidFill>
                  <a:schemeClr val="bg1"/>
                </a:solidFill>
              </a:rPr>
              <a:t>peligro</a:t>
            </a:r>
            <a:r>
              <a:rPr lang="en-US" dirty="0">
                <a:solidFill>
                  <a:schemeClr val="bg1"/>
                </a:solidFill>
              </a:rPr>
              <a:t>: </a:t>
            </a:r>
            <a:r>
              <a:rPr lang="en-US" dirty="0" err="1">
                <a:solidFill>
                  <a:schemeClr val="bg1"/>
                </a:solidFill>
              </a:rPr>
              <a:t>esta</a:t>
            </a:r>
            <a:r>
              <a:rPr lang="en-US" dirty="0">
                <a:solidFill>
                  <a:schemeClr val="bg1"/>
                </a:solidFill>
              </a:rPr>
              <a:t> </a:t>
            </a:r>
            <a:r>
              <a:rPr lang="en-US" dirty="0" err="1">
                <a:solidFill>
                  <a:schemeClr val="bg1"/>
                </a:solidFill>
              </a:rPr>
              <a:t>perspectiva</a:t>
            </a:r>
            <a:r>
              <a:rPr lang="en-US" dirty="0">
                <a:solidFill>
                  <a:schemeClr val="bg1"/>
                </a:solidFill>
              </a:rPr>
              <a:t> </a:t>
            </a:r>
            <a:r>
              <a:rPr lang="en-US" dirty="0" err="1">
                <a:solidFill>
                  <a:schemeClr val="bg1"/>
                </a:solidFill>
              </a:rPr>
              <a:t>amenaza</a:t>
            </a:r>
            <a:r>
              <a:rPr lang="en-US" dirty="0">
                <a:solidFill>
                  <a:schemeClr val="bg1"/>
                </a:solidFill>
              </a:rPr>
              <a:t> con </a:t>
            </a:r>
            <a:r>
              <a:rPr lang="en-US" dirty="0" err="1">
                <a:solidFill>
                  <a:schemeClr val="bg1"/>
                </a:solidFill>
              </a:rPr>
              <a:t>borrar</a:t>
            </a:r>
            <a:r>
              <a:rPr lang="en-US" dirty="0">
                <a:solidFill>
                  <a:schemeClr val="bg1"/>
                </a:solidFill>
              </a:rPr>
              <a:t> </a:t>
            </a:r>
            <a:r>
              <a:rPr lang="en-US" dirty="0" err="1">
                <a:solidFill>
                  <a:schemeClr val="bg1"/>
                </a:solidFill>
              </a:rPr>
              <a:t>los</a:t>
            </a:r>
            <a:r>
              <a:rPr lang="en-US" dirty="0">
                <a:solidFill>
                  <a:schemeClr val="bg1"/>
                </a:solidFill>
              </a:rPr>
              <a:t> </a:t>
            </a:r>
            <a:r>
              <a:rPr lang="en-US" dirty="0" err="1">
                <a:solidFill>
                  <a:schemeClr val="bg1"/>
                </a:solidFill>
              </a:rPr>
              <a:t>límites</a:t>
            </a:r>
            <a:r>
              <a:rPr lang="en-US" dirty="0">
                <a:solidFill>
                  <a:schemeClr val="bg1"/>
                </a:solidFill>
              </a:rPr>
              <a:t> de la </a:t>
            </a:r>
            <a:r>
              <a:rPr lang="en-US" dirty="0" err="1">
                <a:solidFill>
                  <a:schemeClr val="bg1"/>
                </a:solidFill>
              </a:rPr>
              <a:t>doctrina</a:t>
            </a:r>
            <a:r>
              <a:rPr lang="en-US" dirty="0">
                <a:solidFill>
                  <a:schemeClr val="bg1"/>
                </a:solidFill>
              </a:rPr>
              <a:t> </a:t>
            </a:r>
            <a:r>
              <a:rPr lang="en-US" dirty="0" err="1">
                <a:solidFill>
                  <a:schemeClr val="bg1"/>
                </a:solidFill>
              </a:rPr>
              <a:t>ortodoxa</a:t>
            </a:r>
            <a:r>
              <a:rPr lang="en-US" dirty="0">
                <a:solidFill>
                  <a:schemeClr val="bg1"/>
                </a:solidFill>
              </a:rPr>
              <a:t>.</a:t>
            </a:r>
          </a:p>
          <a:p>
            <a:pPr>
              <a:buNone/>
            </a:pPr>
            <a:endParaRPr lang="en-US" dirty="0">
              <a:solidFill>
                <a:schemeClr val="bg1"/>
              </a:solidFill>
            </a:endParaRPr>
          </a:p>
          <a:p>
            <a:pPr>
              <a:buNone/>
            </a:pPr>
            <a:r>
              <a:rPr lang="en-US" sz="2800" b="1" dirty="0">
                <a:solidFill>
                  <a:srgbClr val="FFC000"/>
                </a:solidFill>
              </a:rPr>
              <a:t>4. </a:t>
            </a:r>
            <a:r>
              <a:rPr lang="en-US" sz="2800" b="1" dirty="0" err="1">
                <a:solidFill>
                  <a:srgbClr val="FFC000"/>
                </a:solidFill>
              </a:rPr>
              <a:t>Perspectiva</a:t>
            </a:r>
            <a:r>
              <a:rPr lang="en-US" sz="2800" b="1" dirty="0">
                <a:solidFill>
                  <a:srgbClr val="FFC000"/>
                </a:solidFill>
              </a:rPr>
              <a:t> Pentecostal </a:t>
            </a:r>
            <a:r>
              <a:rPr lang="en-US" sz="2800" b="1" dirty="0" err="1">
                <a:solidFill>
                  <a:srgbClr val="FFC000"/>
                </a:solidFill>
              </a:rPr>
              <a:t>Apostólica</a:t>
            </a:r>
            <a:endParaRPr lang="en-US" sz="2800" b="1" dirty="0">
              <a:solidFill>
                <a:srgbClr val="FFC000"/>
              </a:solidFill>
            </a:endParaRPr>
          </a:p>
          <a:p>
            <a:pPr>
              <a:buNone/>
            </a:pPr>
            <a:r>
              <a:rPr lang="en-US" dirty="0">
                <a:solidFill>
                  <a:schemeClr val="bg1"/>
                </a:solidFill>
              </a:rPr>
              <a:t>a. La </a:t>
            </a:r>
            <a:r>
              <a:rPr lang="en-US" dirty="0" err="1">
                <a:solidFill>
                  <a:schemeClr val="bg1"/>
                </a:solidFill>
              </a:rPr>
              <a:t>doctrina</a:t>
            </a:r>
            <a:r>
              <a:rPr lang="en-US" dirty="0">
                <a:solidFill>
                  <a:schemeClr val="bg1"/>
                </a:solidFill>
              </a:rPr>
              <a:t> es </a:t>
            </a:r>
            <a:r>
              <a:rPr lang="en-US" dirty="0" err="1">
                <a:solidFill>
                  <a:schemeClr val="bg1"/>
                </a:solidFill>
              </a:rPr>
              <a:t>revelada</a:t>
            </a:r>
            <a:r>
              <a:rPr lang="en-US" dirty="0">
                <a:solidFill>
                  <a:schemeClr val="bg1"/>
                </a:solidFill>
              </a:rPr>
              <a:t> </a:t>
            </a:r>
            <a:r>
              <a:rPr lang="en-US" dirty="0" err="1">
                <a:solidFill>
                  <a:schemeClr val="bg1"/>
                </a:solidFill>
              </a:rPr>
              <a:t>por</a:t>
            </a:r>
            <a:r>
              <a:rPr lang="en-US" dirty="0">
                <a:solidFill>
                  <a:schemeClr val="bg1"/>
                </a:solidFill>
              </a:rPr>
              <a:t> Dios, </a:t>
            </a:r>
            <a:r>
              <a:rPr lang="en-US" dirty="0" err="1">
                <a:solidFill>
                  <a:schemeClr val="bg1"/>
                </a:solidFill>
              </a:rPr>
              <a:t>escrita</a:t>
            </a:r>
            <a:r>
              <a:rPr lang="en-US" dirty="0">
                <a:solidFill>
                  <a:schemeClr val="bg1"/>
                </a:solidFill>
              </a:rPr>
              <a:t>, </a:t>
            </a:r>
            <a:r>
              <a:rPr lang="en-US" dirty="0" err="1">
                <a:solidFill>
                  <a:schemeClr val="bg1"/>
                </a:solidFill>
              </a:rPr>
              <a:t>preservada</a:t>
            </a:r>
            <a:r>
              <a:rPr lang="en-US" dirty="0">
                <a:solidFill>
                  <a:schemeClr val="bg1"/>
                </a:solidFill>
              </a:rPr>
              <a:t>, </a:t>
            </a:r>
            <a:r>
              <a:rPr lang="en-US" dirty="0" err="1">
                <a:solidFill>
                  <a:schemeClr val="bg1"/>
                </a:solidFill>
              </a:rPr>
              <a:t>permanente</a:t>
            </a:r>
            <a:r>
              <a:rPr lang="en-US" dirty="0">
                <a:solidFill>
                  <a:schemeClr val="bg1"/>
                </a:solidFill>
              </a:rPr>
              <a:t> y </a:t>
            </a:r>
            <a:r>
              <a:rPr lang="en-US" dirty="0" err="1">
                <a:solidFill>
                  <a:schemeClr val="bg1"/>
                </a:solidFill>
              </a:rPr>
              <a:t>salvadora</a:t>
            </a:r>
            <a:r>
              <a:rPr lang="en-US" dirty="0">
                <a:solidFill>
                  <a:schemeClr val="bg1"/>
                </a:solidFill>
              </a:rPr>
              <a:t>.</a:t>
            </a:r>
          </a:p>
          <a:p>
            <a:pPr>
              <a:buNone/>
            </a:pPr>
            <a:r>
              <a:rPr lang="en-US" dirty="0">
                <a:solidFill>
                  <a:schemeClr val="bg1"/>
                </a:solidFill>
              </a:rPr>
              <a:t>b. Las </a:t>
            </a:r>
            <a:r>
              <a:rPr lang="en-US" dirty="0" err="1">
                <a:solidFill>
                  <a:schemeClr val="bg1"/>
                </a:solidFill>
              </a:rPr>
              <a:t>Escrituras</a:t>
            </a:r>
            <a:r>
              <a:rPr lang="en-US" dirty="0">
                <a:solidFill>
                  <a:schemeClr val="bg1"/>
                </a:solidFill>
              </a:rPr>
              <a:t> y </a:t>
            </a:r>
            <a:r>
              <a:rPr lang="en-US" dirty="0" err="1">
                <a:solidFill>
                  <a:schemeClr val="bg1"/>
                </a:solidFill>
              </a:rPr>
              <a:t>el</a:t>
            </a:r>
            <a:r>
              <a:rPr lang="en-US" dirty="0">
                <a:solidFill>
                  <a:schemeClr val="bg1"/>
                </a:solidFill>
              </a:rPr>
              <a:t> Espíritu Santo </a:t>
            </a:r>
            <a:r>
              <a:rPr lang="en-US" dirty="0" err="1">
                <a:solidFill>
                  <a:schemeClr val="bg1"/>
                </a:solidFill>
              </a:rPr>
              <a:t>obran</a:t>
            </a:r>
            <a:r>
              <a:rPr lang="en-US" dirty="0">
                <a:solidFill>
                  <a:schemeClr val="bg1"/>
                </a:solidFill>
              </a:rPr>
              <a:t> </a:t>
            </a:r>
            <a:r>
              <a:rPr lang="en-US" dirty="0" err="1">
                <a:solidFill>
                  <a:schemeClr val="bg1"/>
                </a:solidFill>
              </a:rPr>
              <a:t>juntos</a:t>
            </a:r>
            <a:r>
              <a:rPr lang="en-US" dirty="0">
                <a:solidFill>
                  <a:schemeClr val="bg1"/>
                </a:solidFill>
              </a:rPr>
              <a:t> </a:t>
            </a:r>
            <a:r>
              <a:rPr lang="en-US" dirty="0" err="1">
                <a:solidFill>
                  <a:schemeClr val="bg1"/>
                </a:solidFill>
              </a:rPr>
              <a:t>en</a:t>
            </a:r>
            <a:r>
              <a:rPr lang="en-US" dirty="0">
                <a:solidFill>
                  <a:schemeClr val="bg1"/>
                </a:solidFill>
              </a:rPr>
              <a:t> perfecta </a:t>
            </a:r>
            <a:r>
              <a:rPr lang="en-US" dirty="0" err="1">
                <a:solidFill>
                  <a:schemeClr val="bg1"/>
                </a:solidFill>
              </a:rPr>
              <a:t>armonía</a:t>
            </a:r>
            <a:r>
              <a:rPr lang="en-US" dirty="0">
                <a:solidFill>
                  <a:schemeClr val="bg1"/>
                </a:solidFill>
              </a:rPr>
              <a:t>.</a:t>
            </a:r>
          </a:p>
          <a:p>
            <a:pPr>
              <a:buNone/>
            </a:pPr>
            <a:endParaRPr lang="en-US" b="1" dirty="0">
              <a:solidFill>
                <a:schemeClr val="bg1"/>
              </a:solidFill>
            </a:endParaRPr>
          </a:p>
          <a:p>
            <a:pPr>
              <a:buNone/>
            </a:pPr>
            <a:r>
              <a:rPr lang="en-US" b="1" dirty="0">
                <a:solidFill>
                  <a:schemeClr val="bg1"/>
                </a:solidFill>
              </a:rPr>
              <a:t>Juan 16:13 </a:t>
            </a:r>
            <a:r>
              <a:rPr lang="en-US" dirty="0">
                <a:solidFill>
                  <a:schemeClr val="bg1"/>
                </a:solidFill>
              </a:rPr>
              <a:t>“Pero </a:t>
            </a:r>
            <a:r>
              <a:rPr lang="en-US" dirty="0" err="1">
                <a:solidFill>
                  <a:schemeClr val="bg1"/>
                </a:solidFill>
              </a:rPr>
              <a:t>cuando</a:t>
            </a:r>
            <a:r>
              <a:rPr lang="en-US" dirty="0">
                <a:solidFill>
                  <a:schemeClr val="bg1"/>
                </a:solidFill>
              </a:rPr>
              <a:t> </a:t>
            </a:r>
            <a:r>
              <a:rPr lang="en-US" dirty="0" err="1">
                <a:solidFill>
                  <a:schemeClr val="bg1"/>
                </a:solidFill>
              </a:rPr>
              <a:t>venga</a:t>
            </a:r>
            <a:r>
              <a:rPr lang="en-US" dirty="0">
                <a:solidFill>
                  <a:schemeClr val="bg1"/>
                </a:solidFill>
              </a:rPr>
              <a:t> </a:t>
            </a:r>
            <a:r>
              <a:rPr lang="en-US" dirty="0" err="1">
                <a:solidFill>
                  <a:schemeClr val="bg1"/>
                </a:solidFill>
              </a:rPr>
              <a:t>el</a:t>
            </a:r>
            <a:r>
              <a:rPr lang="en-US" dirty="0">
                <a:solidFill>
                  <a:schemeClr val="bg1"/>
                </a:solidFill>
              </a:rPr>
              <a:t> Espíritu de </a:t>
            </a:r>
            <a:r>
              <a:rPr lang="en-US" dirty="0" err="1">
                <a:solidFill>
                  <a:schemeClr val="bg1"/>
                </a:solidFill>
              </a:rPr>
              <a:t>verdad</a:t>
            </a:r>
            <a:r>
              <a:rPr lang="en-US" dirty="0">
                <a:solidFill>
                  <a:schemeClr val="bg1"/>
                </a:solidFill>
              </a:rPr>
              <a:t>, </a:t>
            </a:r>
            <a:r>
              <a:rPr lang="en-US" dirty="0" err="1">
                <a:solidFill>
                  <a:schemeClr val="bg1"/>
                </a:solidFill>
              </a:rPr>
              <a:t>él</a:t>
            </a:r>
            <a:r>
              <a:rPr lang="en-US" dirty="0">
                <a:solidFill>
                  <a:schemeClr val="bg1"/>
                </a:solidFill>
              </a:rPr>
              <a:t> </a:t>
            </a:r>
            <a:r>
              <a:rPr lang="en-US" dirty="0" err="1">
                <a:solidFill>
                  <a:schemeClr val="bg1"/>
                </a:solidFill>
              </a:rPr>
              <a:t>os</a:t>
            </a:r>
            <a:r>
              <a:rPr lang="en-US" dirty="0">
                <a:solidFill>
                  <a:schemeClr val="bg1"/>
                </a:solidFill>
              </a:rPr>
              <a:t> </a:t>
            </a:r>
            <a:r>
              <a:rPr lang="en-US" dirty="0" err="1">
                <a:solidFill>
                  <a:schemeClr val="bg1"/>
                </a:solidFill>
              </a:rPr>
              <a:t>guiará</a:t>
            </a:r>
            <a:r>
              <a:rPr lang="en-US" dirty="0">
                <a:solidFill>
                  <a:schemeClr val="bg1"/>
                </a:solidFill>
              </a:rPr>
              <a:t> a </a:t>
            </a:r>
            <a:r>
              <a:rPr lang="en-US" dirty="0" err="1">
                <a:solidFill>
                  <a:schemeClr val="bg1"/>
                </a:solidFill>
              </a:rPr>
              <a:t>toda</a:t>
            </a:r>
            <a:r>
              <a:rPr lang="en-US" dirty="0">
                <a:solidFill>
                  <a:schemeClr val="bg1"/>
                </a:solidFill>
              </a:rPr>
              <a:t> la </a:t>
            </a:r>
            <a:r>
              <a:rPr lang="en-US" dirty="0" err="1">
                <a:solidFill>
                  <a:schemeClr val="bg1"/>
                </a:solidFill>
              </a:rPr>
              <a:t>verdad</a:t>
            </a:r>
            <a:r>
              <a:rPr lang="en-US" dirty="0">
                <a:solidFill>
                  <a:schemeClr val="bg1"/>
                </a:solidFill>
              </a:rPr>
              <a:t>.”</a:t>
            </a:r>
          </a:p>
          <a:p>
            <a:pPr>
              <a:buNone/>
            </a:pPr>
            <a:endParaRPr lang="en-US" dirty="0">
              <a:solidFill>
                <a:schemeClr val="bg1"/>
              </a:solidFill>
            </a:endParaRPr>
          </a:p>
          <a:p>
            <a:pPr>
              <a:buNone/>
            </a:pPr>
            <a:r>
              <a:rPr lang="en-US" sz="2800" b="1" dirty="0">
                <a:solidFill>
                  <a:srgbClr val="FFC000"/>
                </a:solidFill>
              </a:rPr>
              <a:t>Declaración </a:t>
            </a:r>
            <a:r>
              <a:rPr lang="en-US" sz="2800" b="1" dirty="0" err="1">
                <a:solidFill>
                  <a:srgbClr val="FFC000"/>
                </a:solidFill>
              </a:rPr>
              <a:t>Apostólica</a:t>
            </a:r>
            <a:endParaRPr lang="en-US" sz="2800" b="1" dirty="0">
              <a:solidFill>
                <a:srgbClr val="FFC000"/>
              </a:solidFill>
            </a:endParaRPr>
          </a:p>
          <a:p>
            <a:pPr>
              <a:buNone/>
            </a:pPr>
            <a:r>
              <a:rPr lang="en-US" dirty="0">
                <a:solidFill>
                  <a:schemeClr val="bg1"/>
                </a:solidFill>
              </a:rPr>
              <a:t>La </a:t>
            </a:r>
            <a:r>
              <a:rPr lang="en-US" dirty="0" err="1">
                <a:solidFill>
                  <a:schemeClr val="bg1"/>
                </a:solidFill>
              </a:rPr>
              <a:t>doctrina</a:t>
            </a:r>
            <a:r>
              <a:rPr lang="en-US" dirty="0">
                <a:solidFill>
                  <a:schemeClr val="bg1"/>
                </a:solidFill>
              </a:rPr>
              <a:t> no es </a:t>
            </a:r>
            <a:r>
              <a:rPr lang="en-US" dirty="0" err="1">
                <a:solidFill>
                  <a:schemeClr val="bg1"/>
                </a:solidFill>
              </a:rPr>
              <a:t>una</a:t>
            </a:r>
            <a:r>
              <a:rPr lang="en-US" dirty="0">
                <a:solidFill>
                  <a:schemeClr val="bg1"/>
                </a:solidFill>
              </a:rPr>
              <a:t> </a:t>
            </a:r>
            <a:r>
              <a:rPr lang="en-US" dirty="0" err="1">
                <a:solidFill>
                  <a:schemeClr val="bg1"/>
                </a:solidFill>
              </a:rPr>
              <a:t>construcción</a:t>
            </a:r>
            <a:r>
              <a:rPr lang="en-US" dirty="0">
                <a:solidFill>
                  <a:schemeClr val="bg1"/>
                </a:solidFill>
              </a:rPr>
              <a:t> humana </a:t>
            </a:r>
            <a:r>
              <a:rPr lang="en-US" dirty="0" err="1">
                <a:solidFill>
                  <a:schemeClr val="bg1"/>
                </a:solidFill>
              </a:rPr>
              <a:t>ni</a:t>
            </a:r>
            <a:r>
              <a:rPr lang="en-US" dirty="0">
                <a:solidFill>
                  <a:schemeClr val="bg1"/>
                </a:solidFill>
              </a:rPr>
              <a:t> </a:t>
            </a:r>
            <a:r>
              <a:rPr lang="en-US" dirty="0" err="1">
                <a:solidFill>
                  <a:schemeClr val="bg1"/>
                </a:solidFill>
              </a:rPr>
              <a:t>una</a:t>
            </a:r>
            <a:r>
              <a:rPr lang="en-US" dirty="0">
                <a:solidFill>
                  <a:schemeClr val="bg1"/>
                </a:solidFill>
              </a:rPr>
              <a:t> simple </a:t>
            </a:r>
            <a:r>
              <a:rPr lang="en-US" dirty="0" err="1">
                <a:solidFill>
                  <a:schemeClr val="bg1"/>
                </a:solidFill>
              </a:rPr>
              <a:t>interpretación</a:t>
            </a:r>
            <a:r>
              <a:rPr lang="en-US" dirty="0">
                <a:solidFill>
                  <a:schemeClr val="bg1"/>
                </a:solidFill>
              </a:rPr>
              <a:t> </a:t>
            </a:r>
            <a:r>
              <a:rPr lang="en-US" dirty="0" err="1">
                <a:solidFill>
                  <a:schemeClr val="bg1"/>
                </a:solidFill>
              </a:rPr>
              <a:t>comunitaria</a:t>
            </a:r>
            <a:r>
              <a:rPr lang="en-US" dirty="0">
                <a:solidFill>
                  <a:schemeClr val="bg1"/>
                </a:solidFill>
              </a:rPr>
              <a:t>. Es la </a:t>
            </a:r>
            <a:r>
              <a:rPr lang="en-US" dirty="0" err="1">
                <a:solidFill>
                  <a:schemeClr val="bg1"/>
                </a:solidFill>
              </a:rPr>
              <a:t>verdad</a:t>
            </a:r>
            <a:r>
              <a:rPr lang="en-US" dirty="0">
                <a:solidFill>
                  <a:schemeClr val="bg1"/>
                </a:solidFill>
              </a:rPr>
              <a:t> </a:t>
            </a:r>
            <a:r>
              <a:rPr lang="en-US" dirty="0" err="1">
                <a:solidFill>
                  <a:schemeClr val="bg1"/>
                </a:solidFill>
              </a:rPr>
              <a:t>revelada</a:t>
            </a:r>
            <a:r>
              <a:rPr lang="en-US" dirty="0">
                <a:solidFill>
                  <a:schemeClr val="bg1"/>
                </a:solidFill>
              </a:rPr>
              <a:t> </a:t>
            </a:r>
            <a:r>
              <a:rPr lang="en-US" dirty="0" err="1">
                <a:solidFill>
                  <a:schemeClr val="bg1"/>
                </a:solidFill>
              </a:rPr>
              <a:t>por</a:t>
            </a:r>
            <a:r>
              <a:rPr lang="en-US" dirty="0">
                <a:solidFill>
                  <a:schemeClr val="bg1"/>
                </a:solidFill>
              </a:rPr>
              <a:t> Dios, </a:t>
            </a:r>
            <a:r>
              <a:rPr lang="en-US" dirty="0" err="1">
                <a:solidFill>
                  <a:schemeClr val="bg1"/>
                </a:solidFill>
              </a:rPr>
              <a:t>preservada</a:t>
            </a:r>
            <a:r>
              <a:rPr lang="en-US" dirty="0">
                <a:solidFill>
                  <a:schemeClr val="bg1"/>
                </a:solidFill>
              </a:rPr>
              <a:t> </a:t>
            </a:r>
            <a:r>
              <a:rPr lang="en-US" dirty="0" err="1">
                <a:solidFill>
                  <a:schemeClr val="bg1"/>
                </a:solidFill>
              </a:rPr>
              <a:t>en</a:t>
            </a:r>
            <a:r>
              <a:rPr lang="en-US" dirty="0">
                <a:solidFill>
                  <a:schemeClr val="bg1"/>
                </a:solidFill>
              </a:rPr>
              <a:t> las </a:t>
            </a:r>
            <a:r>
              <a:rPr lang="en-US" dirty="0" err="1">
                <a:solidFill>
                  <a:schemeClr val="bg1"/>
                </a:solidFill>
              </a:rPr>
              <a:t>Escrituras</a:t>
            </a:r>
            <a:r>
              <a:rPr lang="en-US" dirty="0">
                <a:solidFill>
                  <a:schemeClr val="bg1"/>
                </a:solidFill>
              </a:rPr>
              <a:t> e </a:t>
            </a:r>
            <a:r>
              <a:rPr lang="en-US" dirty="0" err="1">
                <a:solidFill>
                  <a:schemeClr val="bg1"/>
                </a:solidFill>
              </a:rPr>
              <a:t>iluminada</a:t>
            </a:r>
            <a:r>
              <a:rPr lang="en-US" dirty="0">
                <a:solidFill>
                  <a:schemeClr val="bg1"/>
                </a:solidFill>
              </a:rPr>
              <a:t> </a:t>
            </a:r>
            <a:r>
              <a:rPr lang="en-US" dirty="0" err="1">
                <a:solidFill>
                  <a:schemeClr val="bg1"/>
                </a:solidFill>
              </a:rPr>
              <a:t>por</a:t>
            </a:r>
            <a:r>
              <a:rPr lang="en-US" dirty="0">
                <a:solidFill>
                  <a:schemeClr val="bg1"/>
                </a:solidFill>
              </a:rPr>
              <a:t> </a:t>
            </a:r>
            <a:r>
              <a:rPr lang="en-US" dirty="0" err="1">
                <a:solidFill>
                  <a:schemeClr val="bg1"/>
                </a:solidFill>
              </a:rPr>
              <a:t>el</a:t>
            </a:r>
            <a:r>
              <a:rPr lang="en-US" dirty="0">
                <a:solidFill>
                  <a:schemeClr val="bg1"/>
                </a:solidFill>
              </a:rPr>
              <a:t> Espíritu Santo para </a:t>
            </a:r>
            <a:r>
              <a:rPr lang="en-US" dirty="0" err="1">
                <a:solidFill>
                  <a:schemeClr val="bg1"/>
                </a:solidFill>
              </a:rPr>
              <a:t>conducir</a:t>
            </a:r>
            <a:r>
              <a:rPr lang="en-US" dirty="0">
                <a:solidFill>
                  <a:schemeClr val="bg1"/>
                </a:solidFill>
              </a:rPr>
              <a:t> a la Iglesia a </a:t>
            </a:r>
            <a:r>
              <a:rPr lang="en-US" dirty="0" err="1">
                <a:solidFill>
                  <a:schemeClr val="bg1"/>
                </a:solidFill>
              </a:rPr>
              <a:t>toda</a:t>
            </a:r>
            <a:r>
              <a:rPr lang="en-US" dirty="0">
                <a:solidFill>
                  <a:schemeClr val="bg1"/>
                </a:solidFill>
              </a:rPr>
              <a:t> </a:t>
            </a:r>
            <a:r>
              <a:rPr lang="en-US" dirty="0" err="1">
                <a:solidFill>
                  <a:schemeClr val="bg1"/>
                </a:solidFill>
              </a:rPr>
              <a:t>verdad</a:t>
            </a:r>
            <a:r>
              <a:rPr lang="en-US" dirty="0">
                <a:solidFill>
                  <a:schemeClr val="bg1"/>
                </a:solidFill>
              </a:rPr>
              <a:t> y a </a:t>
            </a:r>
            <a:r>
              <a:rPr lang="en-US" dirty="0" err="1">
                <a:solidFill>
                  <a:schemeClr val="bg1"/>
                </a:solidFill>
              </a:rPr>
              <a:t>toda</a:t>
            </a:r>
            <a:r>
              <a:rPr lang="en-US" dirty="0">
                <a:solidFill>
                  <a:schemeClr val="bg1"/>
                </a:solidFill>
              </a:rPr>
              <a:t> </a:t>
            </a:r>
            <a:r>
              <a:rPr lang="en-US" dirty="0" err="1">
                <a:solidFill>
                  <a:schemeClr val="bg1"/>
                </a:solidFill>
              </a:rPr>
              <a:t>salvación</a:t>
            </a:r>
            <a:r>
              <a:rPr lang="en-US" dirty="0">
                <a:solidFill>
                  <a:schemeClr val="bg1"/>
                </a:solidFill>
              </a:rPr>
              <a:t>. (</a:t>
            </a:r>
            <a:r>
              <a:rPr lang="en-US" dirty="0" err="1">
                <a:solidFill>
                  <a:schemeClr val="bg1"/>
                </a:solidFill>
              </a:rPr>
              <a:t>Hechos</a:t>
            </a:r>
            <a:r>
              <a:rPr lang="en-US" dirty="0">
                <a:solidFill>
                  <a:schemeClr val="bg1"/>
                </a:solidFill>
              </a:rPr>
              <a:t> 2:42; Juan 16:13; Judas 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96193" y="897210"/>
            <a:ext cx="6710809" cy="387548"/>
          </a:xfrm>
          <a:prstGeom prst="rect">
            <a:avLst/>
          </a:prstGeom>
          <a:noFill/>
          <a:ln/>
        </p:spPr>
        <p:txBody>
          <a:bodyPr wrap="none" lIns="0" tIns="0" rIns="0" bIns="0" rtlCol="0" anchor="t"/>
          <a:lstStyle/>
          <a:p>
            <a:pPr marL="0" indent="0" algn="l">
              <a:lnSpc>
                <a:spcPct val="104000"/>
              </a:lnSpc>
              <a:buNone/>
            </a:pPr>
            <a:r>
              <a:rPr lang="en-US" sz="2400" b="1" dirty="0">
                <a:solidFill>
                  <a:srgbClr val="FFFFFF"/>
                </a:solidFill>
                <a:latin typeface="Inter Bold" pitchFamily="34" charset="0"/>
                <a:ea typeface="Inter Bold" pitchFamily="34" charset="-122"/>
                <a:cs typeface="Inter Bold" pitchFamily="34" charset="-120"/>
              </a:rPr>
              <a:t> C.S. Lewis y las Esencias de la Doctrina</a:t>
            </a:r>
            <a:endParaRPr lang="en-US" sz="2400" dirty="0"/>
          </a:p>
        </p:txBody>
      </p:sp>
      <p:sp>
        <p:nvSpPr>
          <p:cNvPr id="3" name="Text 1"/>
          <p:cNvSpPr/>
          <p:nvPr/>
        </p:nvSpPr>
        <p:spPr>
          <a:xfrm>
            <a:off x="496193" y="1359171"/>
            <a:ext cx="8151614" cy="570535"/>
          </a:xfrm>
          <a:prstGeom prst="rect">
            <a:avLst/>
          </a:prstGeom>
          <a:noFill/>
          <a:ln/>
        </p:spPr>
        <p:txBody>
          <a:bodyPr wrap="square" lIns="0" tIns="0" rIns="0" bIns="0" rtlCol="0" anchor="t">
            <a:normAutofit/>
          </a:bodyPr>
          <a:lstStyle/>
          <a:p>
            <a:pPr marL="0" indent="0" algn="l">
              <a:lnSpc>
                <a:spcPct val="133000"/>
              </a:lnSpc>
              <a:buNone/>
            </a:pPr>
            <a:r>
              <a:rPr lang="en-US" sz="1100" dirty="0">
                <a:solidFill>
                  <a:srgbClr val="E5E0DF"/>
                </a:solidFill>
                <a:latin typeface="Inter" pitchFamily="34" charset="0"/>
                <a:ea typeface="Inter" pitchFamily="34" charset="-122"/>
                <a:cs typeface="Inter" pitchFamily="34" charset="-120"/>
              </a:rPr>
              <a:t>En su libro clásico </a:t>
            </a:r>
            <a:r>
              <a:rPr lang="en-US" sz="1100" i="1" dirty="0">
                <a:solidFill>
                  <a:srgbClr val="E5E0DF"/>
                </a:solidFill>
                <a:latin typeface="Inter" pitchFamily="34" charset="0"/>
                <a:ea typeface="Inter" pitchFamily="34" charset="-122"/>
                <a:cs typeface="Inter" pitchFamily="34" charset="-120"/>
              </a:rPr>
              <a:t>Mere Christianity</a:t>
            </a:r>
            <a:r>
              <a:rPr lang="en-US" sz="1100" dirty="0">
                <a:solidFill>
                  <a:srgbClr val="E5E0DF"/>
                </a:solidFill>
                <a:latin typeface="Inter" pitchFamily="34" charset="0"/>
                <a:ea typeface="Inter" pitchFamily="34" charset="-122"/>
                <a:cs typeface="Inter" pitchFamily="34" charset="-120"/>
              </a:rPr>
              <a:t> (1952), C.S. Lewis presentó una idea simple del "cristianismo básico" que comparten muchas tradiciones: una casa central con varias habitaciones (denominaciones).</a:t>
            </a:r>
            <a:endParaRPr lang="en-US" sz="1100" dirty="0"/>
          </a:p>
        </p:txBody>
      </p:sp>
      <p:sp>
        <p:nvSpPr>
          <p:cNvPr id="5" name="Text 2"/>
          <p:cNvSpPr/>
          <p:nvPr/>
        </p:nvSpPr>
        <p:spPr>
          <a:xfrm>
            <a:off x="616593" y="1886394"/>
            <a:ext cx="2312135" cy="570535"/>
          </a:xfrm>
          <a:prstGeom prst="rect">
            <a:avLst/>
          </a:prstGeom>
          <a:noFill/>
          <a:ln/>
        </p:spPr>
        <p:txBody>
          <a:bodyPr wrap="square" lIns="0" tIns="0" rIns="0" bIns="0" rtlCol="0" anchor="t">
            <a:normAutofit/>
          </a:bodyPr>
          <a:lstStyle/>
          <a:p>
            <a:pPr marL="0" indent="0" algn="l">
              <a:lnSpc>
                <a:spcPct val="104000"/>
              </a:lnSpc>
              <a:buNone/>
            </a:pPr>
            <a:r>
              <a:rPr lang="en-US" sz="1400" b="1" dirty="0">
                <a:solidFill>
                  <a:srgbClr val="FFC000"/>
                </a:solidFill>
                <a:latin typeface="Inter Bold" pitchFamily="34" charset="0"/>
                <a:ea typeface="Inter Bold" pitchFamily="34" charset="-122"/>
                <a:cs typeface="Inter Bold" pitchFamily="34" charset="-120"/>
              </a:rPr>
              <a:t>La Ley Moral y la Naturaleza de Dios</a:t>
            </a:r>
            <a:endParaRPr lang="en-US" sz="1400" dirty="0">
              <a:solidFill>
                <a:srgbClr val="FFC000"/>
              </a:solidFill>
            </a:endParaRPr>
          </a:p>
        </p:txBody>
      </p:sp>
      <p:sp>
        <p:nvSpPr>
          <p:cNvPr id="6" name="Text 3"/>
          <p:cNvSpPr/>
          <p:nvPr/>
        </p:nvSpPr>
        <p:spPr>
          <a:xfrm>
            <a:off x="616594" y="2531343"/>
            <a:ext cx="2312136" cy="3047822"/>
          </a:xfrm>
          <a:prstGeom prst="rect">
            <a:avLst/>
          </a:prstGeom>
          <a:noFill/>
          <a:ln/>
        </p:spPr>
        <p:txBody>
          <a:bodyPr wrap="square" lIns="0" tIns="0" rIns="0" bIns="0" rtlCol="0" anchor="t">
            <a:normAutofit/>
          </a:bodyPr>
          <a:lstStyle/>
          <a:p>
            <a:pPr marL="171450" indent="-171450" algn="l">
              <a:lnSpc>
                <a:spcPct val="133000"/>
              </a:lnSpc>
              <a:buSzPct val="100000"/>
              <a:buFont typeface="Arial" panose="020B0604020202020204" pitchFamily="34" charset="0"/>
              <a:buChar char="•"/>
            </a:pPr>
            <a:r>
              <a:rPr lang="en-US" sz="1400" dirty="0">
                <a:solidFill>
                  <a:srgbClr val="E5E0DF"/>
                </a:solidFill>
                <a:latin typeface="Inter" pitchFamily="34" charset="0"/>
                <a:ea typeface="Inter" pitchFamily="34" charset="-122"/>
                <a:cs typeface="Inter" pitchFamily="34" charset="-120"/>
              </a:rPr>
              <a:t>Todos tenemos dentro un sentido de lo que está bien y mal</a:t>
            </a:r>
            <a:endParaRPr lang="en-US" sz="1400" dirty="0"/>
          </a:p>
          <a:p>
            <a:pPr marL="171450" indent="-171450" algn="l">
              <a:lnSpc>
                <a:spcPct val="133000"/>
              </a:lnSpc>
              <a:buSzPct val="100000"/>
              <a:buFont typeface="Arial" panose="020B0604020202020204" pitchFamily="34" charset="0"/>
              <a:buChar char="•"/>
            </a:pPr>
            <a:r>
              <a:rPr lang="en-US" sz="1400" dirty="0">
                <a:solidFill>
                  <a:srgbClr val="E5E0DF"/>
                </a:solidFill>
                <a:latin typeface="Inter" pitchFamily="34" charset="0"/>
                <a:ea typeface="Inter" pitchFamily="34" charset="-122"/>
                <a:cs typeface="Inter" pitchFamily="34" charset="-120"/>
              </a:rPr>
              <a:t>Ese sentido apunta a alguien que dio la ley: Dios mismo</a:t>
            </a:r>
            <a:endParaRPr lang="en-US" sz="1400" dirty="0"/>
          </a:p>
          <a:p>
            <a:pPr marL="171450" indent="-171450" algn="l">
              <a:lnSpc>
                <a:spcPct val="133000"/>
              </a:lnSpc>
              <a:buSzPct val="100000"/>
              <a:buFont typeface="Arial" panose="020B0604020202020204" pitchFamily="34" charset="0"/>
              <a:buChar char="•"/>
            </a:pPr>
            <a:r>
              <a:rPr lang="en-US" sz="1400" dirty="0">
                <a:solidFill>
                  <a:srgbClr val="E5E0DF"/>
                </a:solidFill>
                <a:latin typeface="Inter" pitchFamily="34" charset="0"/>
                <a:ea typeface="Inter" pitchFamily="34" charset="-122"/>
                <a:cs typeface="Inter" pitchFamily="34" charset="-120"/>
              </a:rPr>
              <a:t>Lewis: </a:t>
            </a:r>
            <a:r>
              <a:rPr lang="en-US" sz="1400" i="1" dirty="0">
                <a:solidFill>
                  <a:srgbClr val="E5E0DF"/>
                </a:solidFill>
                <a:latin typeface="Inter" pitchFamily="34" charset="0"/>
                <a:ea typeface="Inter" pitchFamily="34" charset="-122"/>
                <a:cs typeface="Inter" pitchFamily="34" charset="-120"/>
              </a:rPr>
              <a:t>"Si hay un Dios, no es un matemático del universo sino un Legislador moral"</a:t>
            </a:r>
            <a:endParaRPr lang="en-US" sz="1400" dirty="0"/>
          </a:p>
        </p:txBody>
      </p:sp>
      <p:sp>
        <p:nvSpPr>
          <p:cNvPr id="8" name="Text 4"/>
          <p:cNvSpPr/>
          <p:nvPr/>
        </p:nvSpPr>
        <p:spPr>
          <a:xfrm>
            <a:off x="3305954" y="1886394"/>
            <a:ext cx="1883866" cy="570535"/>
          </a:xfrm>
          <a:prstGeom prst="rect">
            <a:avLst/>
          </a:prstGeom>
          <a:noFill/>
          <a:ln/>
        </p:spPr>
        <p:txBody>
          <a:bodyPr wrap="square" lIns="0" tIns="0" rIns="0" bIns="0" rtlCol="0" anchor="t">
            <a:normAutofit/>
          </a:bodyPr>
          <a:lstStyle/>
          <a:p>
            <a:pPr marL="0" indent="0" algn="l">
              <a:lnSpc>
                <a:spcPct val="104000"/>
              </a:lnSpc>
              <a:buNone/>
            </a:pPr>
            <a:r>
              <a:rPr lang="en-US" sz="1600" b="1" dirty="0">
                <a:solidFill>
                  <a:srgbClr val="FFC000"/>
                </a:solidFill>
                <a:latin typeface="Inter Bold" pitchFamily="34" charset="0"/>
                <a:ea typeface="Inter Bold" pitchFamily="34" charset="-122"/>
                <a:cs typeface="Inter Bold" pitchFamily="34" charset="-120"/>
              </a:rPr>
              <a:t>La Encarnación y la Expiación</a:t>
            </a:r>
            <a:endParaRPr lang="en-US" sz="1600" dirty="0">
              <a:solidFill>
                <a:srgbClr val="FFC000"/>
              </a:solidFill>
            </a:endParaRPr>
          </a:p>
        </p:txBody>
      </p:sp>
      <p:sp>
        <p:nvSpPr>
          <p:cNvPr id="9" name="Text 5"/>
          <p:cNvSpPr/>
          <p:nvPr/>
        </p:nvSpPr>
        <p:spPr>
          <a:xfrm>
            <a:off x="3305954" y="2531343"/>
            <a:ext cx="2312136" cy="3167630"/>
          </a:xfrm>
          <a:prstGeom prst="rect">
            <a:avLst/>
          </a:prstGeom>
          <a:noFill/>
          <a:ln/>
        </p:spPr>
        <p:txBody>
          <a:bodyPr wrap="square" lIns="0" tIns="0" rIns="0" bIns="0" rtlCol="0" anchor="t">
            <a:normAutofit/>
          </a:bodyPr>
          <a:lstStyle/>
          <a:p>
            <a:pPr marL="171450" indent="-171450" algn="l">
              <a:lnSpc>
                <a:spcPct val="133000"/>
              </a:lnSpc>
              <a:buSzPct val="100000"/>
              <a:buFont typeface="Arial" panose="020B0604020202020204" pitchFamily="34" charset="0"/>
              <a:buChar char="•"/>
            </a:pPr>
            <a:r>
              <a:rPr lang="en-US" sz="1400" dirty="0">
                <a:solidFill>
                  <a:srgbClr val="E5E0DF"/>
                </a:solidFill>
                <a:latin typeface="Inter" pitchFamily="34" charset="0"/>
                <a:ea typeface="Inter" pitchFamily="34" charset="-122"/>
                <a:cs typeface="Inter" pitchFamily="34" charset="-120"/>
              </a:rPr>
              <a:t>Cristo se hizo hombre para salvar a la humanidad caída</a:t>
            </a:r>
            <a:endParaRPr lang="en-US" sz="1400" dirty="0"/>
          </a:p>
          <a:p>
            <a:pPr marL="171450" indent="-171450" algn="l">
              <a:lnSpc>
                <a:spcPct val="133000"/>
              </a:lnSpc>
              <a:buSzPct val="100000"/>
              <a:buFont typeface="Arial" panose="020B0604020202020204" pitchFamily="34" charset="0"/>
              <a:buChar char="•"/>
            </a:pPr>
            <a:r>
              <a:rPr lang="en-US" sz="1400" dirty="0">
                <a:solidFill>
                  <a:srgbClr val="E5E0DF"/>
                </a:solidFill>
                <a:latin typeface="Inter" pitchFamily="34" charset="0"/>
                <a:ea typeface="Inter" pitchFamily="34" charset="-122"/>
                <a:cs typeface="Inter" pitchFamily="34" charset="-120"/>
              </a:rPr>
              <a:t>Su muerte cumplió la justicia de Dios (</a:t>
            </a:r>
            <a:r>
              <a:rPr lang="en-US" sz="1400" i="1" dirty="0">
                <a:solidFill>
                  <a:srgbClr val="E5E0DF"/>
                </a:solidFill>
                <a:latin typeface="Inter" pitchFamily="34" charset="0"/>
                <a:ea typeface="Inter" pitchFamily="34" charset="-122"/>
                <a:cs typeface="Inter" pitchFamily="34" charset="-120"/>
              </a:rPr>
              <a:t>teoría de la satisfacción</a:t>
            </a:r>
            <a:r>
              <a:rPr lang="en-US" sz="1400" dirty="0">
                <a:solidFill>
                  <a:srgbClr val="E5E0DF"/>
                </a:solidFill>
                <a:latin typeface="Inter" pitchFamily="34" charset="0"/>
                <a:ea typeface="Inter" pitchFamily="34" charset="-122"/>
                <a:cs typeface="Inter" pitchFamily="34" charset="-120"/>
              </a:rPr>
              <a:t>)</a:t>
            </a:r>
            <a:endParaRPr lang="en-US" sz="1400" dirty="0"/>
          </a:p>
          <a:p>
            <a:pPr marL="171450" indent="-171450" algn="l">
              <a:lnSpc>
                <a:spcPct val="133000"/>
              </a:lnSpc>
              <a:buSzPct val="100000"/>
              <a:buFont typeface="Arial" panose="020B0604020202020204" pitchFamily="34" charset="0"/>
              <a:buChar char="•"/>
            </a:pPr>
            <a:r>
              <a:rPr lang="en-US" sz="1400" b="1" dirty="0">
                <a:solidFill>
                  <a:srgbClr val="E5E0DF"/>
                </a:solidFill>
                <a:latin typeface="Inter" pitchFamily="34" charset="0"/>
                <a:ea typeface="Inter" pitchFamily="34" charset="-122"/>
                <a:cs typeface="Inter" pitchFamily="34" charset="-120"/>
              </a:rPr>
              <a:t>Isaías 53:5</a:t>
            </a:r>
            <a:r>
              <a:rPr lang="en-US" sz="1400" dirty="0">
                <a:solidFill>
                  <a:srgbClr val="E5E0DF"/>
                </a:solidFill>
                <a:latin typeface="Inter" pitchFamily="34" charset="0"/>
                <a:ea typeface="Inter" pitchFamily="34" charset="-122"/>
                <a:cs typeface="Inter" pitchFamily="34" charset="-120"/>
              </a:rPr>
              <a:t> — </a:t>
            </a:r>
            <a:r>
              <a:rPr lang="en-US" sz="1400" i="1" dirty="0">
                <a:solidFill>
                  <a:srgbClr val="E5E0DF"/>
                </a:solidFill>
                <a:latin typeface="Inter" pitchFamily="34" charset="0"/>
                <a:ea typeface="Inter" pitchFamily="34" charset="-122"/>
                <a:cs typeface="Inter" pitchFamily="34" charset="-120"/>
              </a:rPr>
              <a:t>"Mas él herido fue por nuestras rebeliones, molido por nuestros pecados"</a:t>
            </a:r>
            <a:endParaRPr lang="en-US" sz="1400" dirty="0"/>
          </a:p>
        </p:txBody>
      </p:sp>
      <p:sp>
        <p:nvSpPr>
          <p:cNvPr id="11" name="Text 6"/>
          <p:cNvSpPr/>
          <p:nvPr/>
        </p:nvSpPr>
        <p:spPr>
          <a:xfrm>
            <a:off x="6194098" y="1929706"/>
            <a:ext cx="1883866" cy="527223"/>
          </a:xfrm>
          <a:prstGeom prst="rect">
            <a:avLst/>
          </a:prstGeom>
          <a:noFill/>
          <a:ln/>
        </p:spPr>
        <p:txBody>
          <a:bodyPr wrap="square" lIns="0" tIns="0" rIns="0" bIns="0" rtlCol="0" anchor="t">
            <a:normAutofit fontScale="92500"/>
          </a:bodyPr>
          <a:lstStyle/>
          <a:p>
            <a:pPr marL="0" indent="0" algn="l">
              <a:lnSpc>
                <a:spcPct val="104000"/>
              </a:lnSpc>
              <a:buNone/>
            </a:pPr>
            <a:r>
              <a:rPr lang="en-US" sz="1600" b="1" dirty="0">
                <a:solidFill>
                  <a:srgbClr val="FFC000"/>
                </a:solidFill>
                <a:latin typeface="Inter Bold" pitchFamily="34" charset="0"/>
                <a:ea typeface="Inter Bold" pitchFamily="34" charset="-122"/>
                <a:cs typeface="Inter Bold" pitchFamily="34" charset="-120"/>
              </a:rPr>
              <a:t>El "Buen Dios" como Punto Central</a:t>
            </a:r>
            <a:endParaRPr lang="en-US" sz="1600" dirty="0">
              <a:solidFill>
                <a:srgbClr val="FFC000"/>
              </a:solidFill>
            </a:endParaRPr>
          </a:p>
        </p:txBody>
      </p:sp>
      <p:sp>
        <p:nvSpPr>
          <p:cNvPr id="12" name="Text 7"/>
          <p:cNvSpPr/>
          <p:nvPr/>
        </p:nvSpPr>
        <p:spPr>
          <a:xfrm>
            <a:off x="6194097" y="2531342"/>
            <a:ext cx="2329735" cy="3167629"/>
          </a:xfrm>
          <a:prstGeom prst="rect">
            <a:avLst/>
          </a:prstGeom>
          <a:noFill/>
          <a:ln/>
        </p:spPr>
        <p:txBody>
          <a:bodyPr wrap="square" lIns="0" tIns="0" rIns="0" bIns="0" rtlCol="0" anchor="t">
            <a:normAutofit lnSpcReduction="10000"/>
          </a:bodyPr>
          <a:lstStyle/>
          <a:p>
            <a:pPr algn="l">
              <a:lnSpc>
                <a:spcPct val="133000"/>
              </a:lnSpc>
              <a:buSzPct val="100000"/>
            </a:pPr>
            <a:r>
              <a:rPr lang="en-US" sz="1400" dirty="0">
                <a:solidFill>
                  <a:srgbClr val="E5E0DF"/>
                </a:solidFill>
                <a:latin typeface="Inter" pitchFamily="34" charset="0"/>
                <a:ea typeface="Inter" pitchFamily="34" charset="-122"/>
                <a:cs typeface="Inter" pitchFamily="34" charset="-120"/>
              </a:rPr>
              <a:t>Lewis enseñó que la Trinidad, la salvación y la Iglesia son verdades importantes</a:t>
            </a:r>
            <a:endParaRPr lang="en-US" sz="1400" dirty="0"/>
          </a:p>
          <a:p>
            <a:pPr algn="l">
              <a:lnSpc>
                <a:spcPct val="133000"/>
              </a:lnSpc>
              <a:buSzPct val="100000"/>
            </a:pPr>
            <a:r>
              <a:rPr lang="en-US" sz="1400" dirty="0">
                <a:solidFill>
                  <a:srgbClr val="E5E0DF"/>
                </a:solidFill>
                <a:latin typeface="Inter" pitchFamily="34" charset="0"/>
                <a:ea typeface="Inter" pitchFamily="34" charset="-122"/>
                <a:cs typeface="Inter" pitchFamily="34" charset="-120"/>
              </a:rPr>
              <a:t>Pero también dijo que la sala central tiene </a:t>
            </a:r>
            <a:r>
              <a:rPr lang="en-US" sz="1400" b="1" dirty="0">
                <a:solidFill>
                  <a:srgbClr val="E5E0DF"/>
                </a:solidFill>
                <a:latin typeface="Inter" pitchFamily="34" charset="0"/>
                <a:ea typeface="Inter" pitchFamily="34" charset="-122"/>
                <a:cs typeface="Inter" pitchFamily="34" charset="-120"/>
              </a:rPr>
              <a:t>puertas</a:t>
            </a:r>
            <a:r>
              <a:rPr lang="en-US" sz="1400" dirty="0">
                <a:solidFill>
                  <a:srgbClr val="E5E0DF"/>
                </a:solidFill>
                <a:latin typeface="Inter" pitchFamily="34" charset="0"/>
                <a:ea typeface="Inter" pitchFamily="34" charset="-122"/>
                <a:cs typeface="Inter" pitchFamily="34" charset="-120"/>
              </a:rPr>
              <a:t>: nadie puede quedarse allí para siempre</a:t>
            </a:r>
            <a:endParaRPr lang="en-US" sz="1400" dirty="0"/>
          </a:p>
          <a:p>
            <a:pPr algn="l">
              <a:lnSpc>
                <a:spcPct val="133000"/>
              </a:lnSpc>
              <a:buSzPct val="100000"/>
            </a:pPr>
            <a:r>
              <a:rPr lang="en-US" sz="1400" dirty="0">
                <a:solidFill>
                  <a:srgbClr val="E5E0DF"/>
                </a:solidFill>
                <a:latin typeface="Inter" pitchFamily="34" charset="0"/>
                <a:ea typeface="Inter" pitchFamily="34" charset="-122"/>
                <a:cs typeface="Inter" pitchFamily="34" charset="-120"/>
              </a:rPr>
              <a:t>Advertencia: La forma amplia de pensar de Lewis no debe usarse para negar verdades claras de la Biblia</a:t>
            </a:r>
            <a:endParaRPr lang="en-US" sz="1400" dirty="0"/>
          </a:p>
        </p:txBody>
      </p:sp>
      <p:sp>
        <p:nvSpPr>
          <p:cNvPr id="13" name="Shape 8"/>
          <p:cNvSpPr/>
          <p:nvPr/>
        </p:nvSpPr>
        <p:spPr>
          <a:xfrm>
            <a:off x="496193" y="5841550"/>
            <a:ext cx="8151614" cy="903807"/>
          </a:xfrm>
          <a:prstGeom prst="roundRect">
            <a:avLst>
              <a:gd name="adj" fmla="val 7638"/>
            </a:avLst>
          </a:prstGeom>
          <a:solidFill>
            <a:srgbClr val="4B3F02"/>
          </a:solidFill>
          <a:ln/>
        </p:spPr>
        <p:txBody>
          <a:bodyPr/>
          <a:lstStyle/>
          <a:p>
            <a:endParaRPr lang="en-US"/>
          </a:p>
        </p:txBody>
      </p:sp>
      <p:sp>
        <p:nvSpPr>
          <p:cNvPr id="15" name="Text 9"/>
          <p:cNvSpPr/>
          <p:nvPr/>
        </p:nvSpPr>
        <p:spPr>
          <a:xfrm>
            <a:off x="899145" y="5984127"/>
            <a:ext cx="7624688" cy="655212"/>
          </a:xfrm>
          <a:prstGeom prst="rect">
            <a:avLst/>
          </a:prstGeom>
          <a:noFill/>
          <a:ln/>
        </p:spPr>
        <p:txBody>
          <a:bodyPr wrap="square" lIns="0" tIns="0" rIns="0" bIns="0" rtlCol="0" anchor="t">
            <a:normAutofit/>
          </a:bodyPr>
          <a:lstStyle/>
          <a:p>
            <a:pPr marL="0" indent="0" algn="l">
              <a:lnSpc>
                <a:spcPct val="133000"/>
              </a:lnSpc>
              <a:buNone/>
            </a:pPr>
            <a:r>
              <a:rPr lang="en-US" sz="1100" b="1" dirty="0">
                <a:solidFill>
                  <a:srgbClr val="FFFFFF"/>
                </a:solidFill>
                <a:latin typeface="Inter" pitchFamily="34" charset="0"/>
                <a:ea typeface="Inter" pitchFamily="34" charset="-122"/>
                <a:cs typeface="Inter" pitchFamily="34" charset="-120"/>
              </a:rPr>
              <a:t>Nota Crítica:</a:t>
            </a:r>
            <a:r>
              <a:rPr lang="en-US" sz="1100" dirty="0">
                <a:solidFill>
                  <a:srgbClr val="FFFFFF"/>
                </a:solidFill>
                <a:latin typeface="Inter" pitchFamily="34" charset="0"/>
                <a:ea typeface="Inter" pitchFamily="34" charset="-122"/>
                <a:cs typeface="Inter" pitchFamily="34" charset="-120"/>
              </a:rPr>
              <a:t> Aunque Lewis da un punto de partida útil para unir a distintos grupos, la perspectiva apostólica dice que la salvación requiere obedecer instrucciones bíblicas específicas (Hechos 2:38), más allá del "mínimo común" propuesto por Lewis.</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8566A-2CE0-4587-20B8-F91B55DF56B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6B24426-9E90-9864-CC7C-04AAA4DB7F24}"/>
              </a:ext>
            </a:extLst>
          </p:cNvPr>
          <p:cNvSpPr/>
          <p:nvPr/>
        </p:nvSpPr>
        <p:spPr>
          <a:xfrm>
            <a:off x="496193" y="514824"/>
            <a:ext cx="6710809" cy="387548"/>
          </a:xfrm>
          <a:prstGeom prst="rect">
            <a:avLst/>
          </a:prstGeom>
          <a:noFill/>
          <a:ln/>
        </p:spPr>
        <p:txBody>
          <a:bodyPr wrap="none" lIns="0" tIns="0" rIns="0" bIns="0" rtlCol="0" anchor="t"/>
          <a:lstStyle/>
          <a:p>
            <a:pPr marL="0" indent="0" algn="l">
              <a:lnSpc>
                <a:spcPct val="104000"/>
              </a:lnSpc>
              <a:buNone/>
            </a:pPr>
            <a:r>
              <a:rPr lang="en-US" sz="2400" b="1" dirty="0">
                <a:solidFill>
                  <a:srgbClr val="FFFFFF"/>
                </a:solidFill>
                <a:latin typeface="Inter Bold" pitchFamily="34" charset="0"/>
                <a:ea typeface="Inter Bold" pitchFamily="34" charset="-122"/>
                <a:cs typeface="Inter Bold" pitchFamily="34" charset="-120"/>
              </a:rPr>
              <a:t>La Casa de C. S. Lewis</a:t>
            </a:r>
            <a:endParaRPr lang="en-US" sz="2400" dirty="0"/>
          </a:p>
        </p:txBody>
      </p:sp>
      <p:pic>
        <p:nvPicPr>
          <p:cNvPr id="20" name="Picture 19">
            <a:extLst>
              <a:ext uri="{FF2B5EF4-FFF2-40B4-BE49-F238E27FC236}">
                <a16:creationId xmlns:a16="http://schemas.microsoft.com/office/drawing/2014/main" id="{EE140CC1-E088-2185-0437-612B73CCDE5D}"/>
              </a:ext>
            </a:extLst>
          </p:cNvPr>
          <p:cNvPicPr>
            <a:picLocks noChangeAspect="1"/>
          </p:cNvPicPr>
          <p:nvPr/>
        </p:nvPicPr>
        <p:blipFill>
          <a:blip r:embed="rId3"/>
          <a:stretch>
            <a:fillRect/>
          </a:stretch>
        </p:blipFill>
        <p:spPr>
          <a:xfrm>
            <a:off x="332509" y="1080655"/>
            <a:ext cx="8645236" cy="5503025"/>
          </a:xfrm>
          <a:prstGeom prst="rect">
            <a:avLst/>
          </a:prstGeom>
        </p:spPr>
      </p:pic>
    </p:spTree>
    <p:extLst>
      <p:ext uri="{BB962C8B-B14F-4D97-AF65-F5344CB8AC3E}">
        <p14:creationId xmlns:p14="http://schemas.microsoft.com/office/powerpoint/2010/main" val="1792179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96193" y="575295"/>
            <a:ext cx="7161684" cy="368201"/>
          </a:xfrm>
          <a:prstGeom prst="rect">
            <a:avLst/>
          </a:prstGeom>
          <a:noFill/>
          <a:ln/>
        </p:spPr>
        <p:txBody>
          <a:bodyPr wrap="none" lIns="0" tIns="0" rIns="0" bIns="0" rtlCol="0" anchor="t"/>
          <a:lstStyle/>
          <a:p>
            <a:pPr marL="0" indent="0" algn="l">
              <a:lnSpc>
                <a:spcPct val="104000"/>
              </a:lnSpc>
              <a:buNone/>
            </a:pPr>
            <a:r>
              <a:rPr lang="en-US" sz="2300" b="1" dirty="0">
                <a:solidFill>
                  <a:srgbClr val="FFFFFF"/>
                </a:solidFill>
                <a:latin typeface="Inter Bold" pitchFamily="34" charset="0"/>
                <a:ea typeface="Inter Bold" pitchFamily="34" charset="-122"/>
                <a:cs typeface="Inter Bold" pitchFamily="34" charset="-120"/>
              </a:rPr>
              <a:t>Las Doctrinas Esenciales de la Fe Apostólica</a:t>
            </a:r>
            <a:endParaRPr lang="en-US" sz="2300" dirty="0"/>
          </a:p>
        </p:txBody>
      </p:sp>
      <p:sp>
        <p:nvSpPr>
          <p:cNvPr id="3" name="Text 1"/>
          <p:cNvSpPr/>
          <p:nvPr/>
        </p:nvSpPr>
        <p:spPr>
          <a:xfrm>
            <a:off x="496193" y="1167333"/>
            <a:ext cx="8151614" cy="367754"/>
          </a:xfrm>
          <a:prstGeom prst="rect">
            <a:avLst/>
          </a:prstGeom>
          <a:noFill/>
          <a:ln/>
        </p:spPr>
        <p:txBody>
          <a:bodyPr wrap="square" lIns="0" tIns="0" rIns="0" bIns="0" rtlCol="0" anchor="t">
            <a:normAutofit/>
          </a:bodyPr>
          <a:lstStyle/>
          <a:p>
            <a:pPr marL="0" indent="0" algn="l">
              <a:lnSpc>
                <a:spcPct val="130000"/>
              </a:lnSpc>
              <a:buNone/>
            </a:pPr>
            <a:r>
              <a:rPr lang="en-US" sz="900" dirty="0">
                <a:solidFill>
                  <a:srgbClr val="E5E0DF"/>
                </a:solidFill>
                <a:latin typeface="Inter" pitchFamily="34" charset="0"/>
                <a:ea typeface="Inter" pitchFamily="34" charset="-122"/>
                <a:cs typeface="Inter" pitchFamily="34" charset="-120"/>
              </a:rPr>
              <a:t>La fe apostólica se basa en la enseñanza y la forma de vivir que dejaron los apóstoles en el libro de los Hechos y en las Epístolas. Sus doctrinas esenciales son:</a:t>
            </a:r>
            <a:endParaRPr lang="en-US" sz="900" dirty="0"/>
          </a:p>
        </p:txBody>
      </p:sp>
      <p:sp>
        <p:nvSpPr>
          <p:cNvPr id="4" name="Shape 2"/>
          <p:cNvSpPr/>
          <p:nvPr/>
        </p:nvSpPr>
        <p:spPr>
          <a:xfrm>
            <a:off x="496193" y="1660996"/>
            <a:ext cx="4019848" cy="2366367"/>
          </a:xfrm>
          <a:prstGeom prst="roundRect">
            <a:avLst>
              <a:gd name="adj" fmla="val 2092"/>
            </a:avLst>
          </a:prstGeom>
          <a:solidFill>
            <a:srgbClr val="110080"/>
          </a:solidFill>
          <a:ln w="4763">
            <a:solidFill>
              <a:srgbClr val="2A1999"/>
            </a:solidFill>
            <a:prstDash val="solid"/>
          </a:ln>
        </p:spPr>
        <p:txBody>
          <a:bodyPr/>
          <a:lstStyle/>
          <a:p>
            <a:endParaRPr lang="en-US"/>
          </a:p>
        </p:txBody>
      </p:sp>
      <p:sp>
        <p:nvSpPr>
          <p:cNvPr id="5" name="Shape 3"/>
          <p:cNvSpPr/>
          <p:nvPr/>
        </p:nvSpPr>
        <p:spPr>
          <a:xfrm>
            <a:off x="618753" y="1783556"/>
            <a:ext cx="353467" cy="353467"/>
          </a:xfrm>
          <a:prstGeom prst="roundRect">
            <a:avLst>
              <a:gd name="adj" fmla="val 16166795"/>
            </a:avLst>
          </a:prstGeom>
          <a:solidFill>
            <a:srgbClr val="2B0AFF"/>
          </a:solidFill>
          <a:ln/>
        </p:spPr>
        <p:txBody>
          <a:bodyPr/>
          <a:lstStyle/>
          <a:p>
            <a:endParaRPr lang="en-US"/>
          </a:p>
        </p:txBody>
      </p:sp>
      <p:pic>
        <p:nvPicPr>
          <p:cNvPr id="6"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5938" y="1880741"/>
            <a:ext cx="159023" cy="159023"/>
          </a:xfrm>
          <a:prstGeom prst="rect">
            <a:avLst/>
          </a:prstGeom>
        </p:spPr>
      </p:pic>
      <p:sp>
        <p:nvSpPr>
          <p:cNvPr id="7" name="Text 4"/>
          <p:cNvSpPr/>
          <p:nvPr/>
        </p:nvSpPr>
        <p:spPr>
          <a:xfrm>
            <a:off x="618753" y="2248942"/>
            <a:ext cx="1473026" cy="184175"/>
          </a:xfrm>
          <a:prstGeom prst="rect">
            <a:avLst/>
          </a:prstGeom>
          <a:noFill/>
          <a:ln/>
        </p:spPr>
        <p:txBody>
          <a:bodyPr wrap="none" lIns="0" tIns="0" rIns="0" bIns="0" rtlCol="0" anchor="t"/>
          <a:lstStyle/>
          <a:p>
            <a:pPr marL="0" indent="0" algn="l">
              <a:lnSpc>
                <a:spcPct val="104000"/>
              </a:lnSpc>
              <a:buNone/>
            </a:pPr>
            <a:r>
              <a:rPr lang="en-US" sz="2000" b="1" dirty="0">
                <a:solidFill>
                  <a:srgbClr val="E5E0DF"/>
                </a:solidFill>
                <a:latin typeface="Inter Bold" pitchFamily="34" charset="0"/>
                <a:ea typeface="Inter Bold" pitchFamily="34" charset="-122"/>
                <a:cs typeface="Inter Bold" pitchFamily="34" charset="-120"/>
              </a:rPr>
              <a:t>La Unicidad de Dios</a:t>
            </a:r>
            <a:endParaRPr lang="en-US" sz="2000" dirty="0"/>
          </a:p>
        </p:txBody>
      </p:sp>
      <p:sp>
        <p:nvSpPr>
          <p:cNvPr id="8" name="Text 5"/>
          <p:cNvSpPr/>
          <p:nvPr/>
        </p:nvSpPr>
        <p:spPr>
          <a:xfrm>
            <a:off x="618753" y="2500238"/>
            <a:ext cx="3774728" cy="1404565"/>
          </a:xfrm>
          <a:prstGeom prst="rect">
            <a:avLst/>
          </a:prstGeom>
          <a:noFill/>
          <a:ln/>
        </p:spPr>
        <p:txBody>
          <a:bodyPr wrap="square" lIns="0" tIns="0" rIns="0" bIns="0" rtlCol="0" anchor="t">
            <a:normAutofit/>
          </a:bodyPr>
          <a:lstStyle/>
          <a:p>
            <a:pPr marL="342900" indent="-342900" algn="l">
              <a:lnSpc>
                <a:spcPct val="130000"/>
              </a:lnSpc>
              <a:buSzPct val="100000"/>
              <a:buChar char="•"/>
            </a:pPr>
            <a:r>
              <a:rPr lang="en-US" sz="900" dirty="0">
                <a:solidFill>
                  <a:srgbClr val="E5E0DF"/>
                </a:solidFill>
                <a:latin typeface="Inter" pitchFamily="34" charset="0"/>
                <a:ea typeface="Inter" pitchFamily="34" charset="-122"/>
                <a:cs typeface="Inter" pitchFamily="34" charset="-120"/>
              </a:rPr>
              <a:t>Dios es uno solo, tanto en persona como en esencia</a:t>
            </a:r>
            <a:endParaRPr lang="en-US" sz="900" dirty="0"/>
          </a:p>
          <a:p>
            <a:pPr marL="342900" indent="-342900" algn="l">
              <a:lnSpc>
                <a:spcPct val="130000"/>
              </a:lnSpc>
              <a:buSzPct val="100000"/>
              <a:buChar char="•"/>
            </a:pPr>
            <a:r>
              <a:rPr lang="en-US" sz="900" b="1" dirty="0">
                <a:solidFill>
                  <a:srgbClr val="E5E0DF"/>
                </a:solidFill>
                <a:latin typeface="Inter" pitchFamily="34" charset="0"/>
                <a:ea typeface="Inter" pitchFamily="34" charset="-122"/>
                <a:cs typeface="Inter" pitchFamily="34" charset="-120"/>
              </a:rPr>
              <a:t>Deuteronomio 6:4</a:t>
            </a:r>
            <a:r>
              <a:rPr lang="en-US" sz="900" dirty="0">
                <a:solidFill>
                  <a:srgbClr val="E5E0DF"/>
                </a:solidFill>
                <a:latin typeface="Inter" pitchFamily="34" charset="0"/>
                <a:ea typeface="Inter" pitchFamily="34" charset="-122"/>
                <a:cs typeface="Inter" pitchFamily="34" charset="-120"/>
              </a:rPr>
              <a:t> — </a:t>
            </a:r>
            <a:r>
              <a:rPr lang="en-US" sz="900" i="1" dirty="0">
                <a:solidFill>
                  <a:srgbClr val="E5E0DF"/>
                </a:solidFill>
                <a:latin typeface="Inter" pitchFamily="34" charset="0"/>
                <a:ea typeface="Inter" pitchFamily="34" charset="-122"/>
                <a:cs typeface="Inter" pitchFamily="34" charset="-120"/>
              </a:rPr>
              <a:t>"Oye, Israel: Jehová nuestro Dios, Jehová uno es."</a:t>
            </a:r>
            <a:endParaRPr lang="en-US" sz="900" dirty="0"/>
          </a:p>
          <a:p>
            <a:pPr marL="342900" indent="-342900" algn="l">
              <a:lnSpc>
                <a:spcPct val="130000"/>
              </a:lnSpc>
              <a:buSzPct val="100000"/>
              <a:buChar char="•"/>
            </a:pPr>
            <a:r>
              <a:rPr lang="en-US" sz="900" b="1" dirty="0">
                <a:solidFill>
                  <a:srgbClr val="E5E0DF"/>
                </a:solidFill>
                <a:latin typeface="Inter" pitchFamily="34" charset="0"/>
                <a:ea typeface="Inter" pitchFamily="34" charset="-122"/>
                <a:cs typeface="Inter" pitchFamily="34" charset="-120"/>
              </a:rPr>
              <a:t>Isaías 43:10–11</a:t>
            </a:r>
            <a:r>
              <a:rPr lang="en-US" sz="900" dirty="0">
                <a:solidFill>
                  <a:srgbClr val="E5E0DF"/>
                </a:solidFill>
                <a:latin typeface="Inter" pitchFamily="34" charset="0"/>
                <a:ea typeface="Inter" pitchFamily="34" charset="-122"/>
                <a:cs typeface="Inter" pitchFamily="34" charset="-120"/>
              </a:rPr>
              <a:t> — </a:t>
            </a:r>
            <a:r>
              <a:rPr lang="en-US" sz="900" i="1" dirty="0">
                <a:solidFill>
                  <a:srgbClr val="E5E0DF"/>
                </a:solidFill>
                <a:latin typeface="Inter" pitchFamily="34" charset="0"/>
                <a:ea typeface="Inter" pitchFamily="34" charset="-122"/>
                <a:cs typeface="Inter" pitchFamily="34" charset="-120"/>
              </a:rPr>
              <a:t>"Antes de mí no fue formado dios... ni lo será después de mí. Yo, yo Jehová, y fuera de mí no hay quien salve."</a:t>
            </a:r>
            <a:endParaRPr lang="en-US" sz="900" dirty="0"/>
          </a:p>
          <a:p>
            <a:pPr marL="342900" indent="-342900" algn="l">
              <a:lnSpc>
                <a:spcPct val="130000"/>
              </a:lnSpc>
              <a:buSzPct val="100000"/>
              <a:buChar char="•"/>
            </a:pPr>
            <a:r>
              <a:rPr lang="en-US" sz="900" dirty="0">
                <a:solidFill>
                  <a:srgbClr val="E5E0DF"/>
                </a:solidFill>
                <a:latin typeface="Inter" pitchFamily="34" charset="0"/>
                <a:ea typeface="Inter" pitchFamily="34" charset="-122"/>
                <a:cs typeface="Inter" pitchFamily="34" charset="-120"/>
              </a:rPr>
              <a:t>Jesús es la </a:t>
            </a:r>
            <a:r>
              <a:rPr lang="en-US" sz="900" dirty="0" err="1">
                <a:solidFill>
                  <a:srgbClr val="E5E0DF"/>
                </a:solidFill>
                <a:latin typeface="Inter" pitchFamily="34" charset="0"/>
                <a:ea typeface="Inter" pitchFamily="34" charset="-122"/>
                <a:cs typeface="Inter" pitchFamily="34" charset="-120"/>
              </a:rPr>
              <a:t>manifestacion</a:t>
            </a:r>
            <a:r>
              <a:rPr lang="en-US" sz="900" dirty="0">
                <a:solidFill>
                  <a:srgbClr val="E5E0DF"/>
                </a:solidFill>
                <a:latin typeface="Inter" pitchFamily="34" charset="0"/>
                <a:ea typeface="Inter" pitchFamily="34" charset="-122"/>
                <a:cs typeface="Inter" pitchFamily="34" charset="-120"/>
              </a:rPr>
              <a:t> de Dios </a:t>
            </a:r>
            <a:r>
              <a:rPr lang="en-US" sz="900" dirty="0" err="1">
                <a:solidFill>
                  <a:srgbClr val="E5E0DF"/>
                </a:solidFill>
                <a:latin typeface="Inter" pitchFamily="34" charset="0"/>
                <a:ea typeface="Inter" pitchFamily="34" charset="-122"/>
                <a:cs typeface="Inter" pitchFamily="34" charset="-120"/>
              </a:rPr>
              <a:t>en</a:t>
            </a:r>
            <a:r>
              <a:rPr lang="en-US" sz="900" dirty="0">
                <a:solidFill>
                  <a:srgbClr val="E5E0DF"/>
                </a:solidFill>
                <a:latin typeface="Inter" pitchFamily="34" charset="0"/>
                <a:ea typeface="Inter" pitchFamily="34" charset="-122"/>
                <a:cs typeface="Inter" pitchFamily="34" charset="-120"/>
              </a:rPr>
              <a:t> carne</a:t>
            </a:r>
            <a:endParaRPr lang="en-US" sz="900" dirty="0"/>
          </a:p>
        </p:txBody>
      </p:sp>
      <p:sp>
        <p:nvSpPr>
          <p:cNvPr id="9" name="Shape 6"/>
          <p:cNvSpPr/>
          <p:nvPr/>
        </p:nvSpPr>
        <p:spPr>
          <a:xfrm>
            <a:off x="4627959" y="1660996"/>
            <a:ext cx="4019848" cy="2366367"/>
          </a:xfrm>
          <a:prstGeom prst="roundRect">
            <a:avLst>
              <a:gd name="adj" fmla="val 2092"/>
            </a:avLst>
          </a:prstGeom>
          <a:solidFill>
            <a:srgbClr val="110080"/>
          </a:solidFill>
          <a:ln w="4763">
            <a:solidFill>
              <a:srgbClr val="2A1999"/>
            </a:solidFill>
            <a:prstDash val="solid"/>
          </a:ln>
        </p:spPr>
        <p:txBody>
          <a:bodyPr/>
          <a:lstStyle/>
          <a:p>
            <a:endParaRPr lang="en-US"/>
          </a:p>
        </p:txBody>
      </p:sp>
      <p:sp>
        <p:nvSpPr>
          <p:cNvPr id="10" name="Shape 7"/>
          <p:cNvSpPr/>
          <p:nvPr/>
        </p:nvSpPr>
        <p:spPr>
          <a:xfrm>
            <a:off x="4750519" y="1783556"/>
            <a:ext cx="353467" cy="353467"/>
          </a:xfrm>
          <a:prstGeom prst="roundRect">
            <a:avLst>
              <a:gd name="adj" fmla="val 16166795"/>
            </a:avLst>
          </a:prstGeom>
          <a:solidFill>
            <a:srgbClr val="2B0AFF"/>
          </a:solidFill>
          <a:ln/>
        </p:spPr>
        <p:txBody>
          <a:bodyPr/>
          <a:lstStyle/>
          <a:p>
            <a:endParaRPr lang="en-US"/>
          </a:p>
        </p:txBody>
      </p:sp>
      <p:pic>
        <p:nvPicPr>
          <p:cNvPr id="11"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47704" y="1880741"/>
            <a:ext cx="159023" cy="159023"/>
          </a:xfrm>
          <a:prstGeom prst="rect">
            <a:avLst/>
          </a:prstGeom>
        </p:spPr>
      </p:pic>
      <p:sp>
        <p:nvSpPr>
          <p:cNvPr id="12" name="Text 8"/>
          <p:cNvSpPr/>
          <p:nvPr/>
        </p:nvSpPr>
        <p:spPr>
          <a:xfrm>
            <a:off x="4750519" y="2248942"/>
            <a:ext cx="1748879" cy="184175"/>
          </a:xfrm>
          <a:prstGeom prst="rect">
            <a:avLst/>
          </a:prstGeom>
          <a:noFill/>
          <a:ln/>
        </p:spPr>
        <p:txBody>
          <a:bodyPr wrap="none" lIns="0" tIns="0" rIns="0" bIns="0" rtlCol="0" anchor="t"/>
          <a:lstStyle/>
          <a:p>
            <a:pPr marL="0" indent="0" algn="l">
              <a:lnSpc>
                <a:spcPct val="104000"/>
              </a:lnSpc>
              <a:buNone/>
            </a:pPr>
            <a:r>
              <a:rPr lang="en-US" sz="2000" b="1" dirty="0">
                <a:solidFill>
                  <a:srgbClr val="E5E0DF"/>
                </a:solidFill>
                <a:latin typeface="Inter Bold" pitchFamily="34" charset="0"/>
                <a:ea typeface="Inter Bold" pitchFamily="34" charset="-122"/>
                <a:cs typeface="Inter Bold" pitchFamily="34" charset="-120"/>
              </a:rPr>
              <a:t>El Nombre de Jesucristo</a:t>
            </a:r>
            <a:endParaRPr lang="en-US" sz="2000" dirty="0"/>
          </a:p>
        </p:txBody>
      </p:sp>
      <p:sp>
        <p:nvSpPr>
          <p:cNvPr id="13" name="Text 9"/>
          <p:cNvSpPr/>
          <p:nvPr/>
        </p:nvSpPr>
        <p:spPr>
          <a:xfrm>
            <a:off x="4750519" y="2500238"/>
            <a:ext cx="3774728" cy="997669"/>
          </a:xfrm>
          <a:prstGeom prst="rect">
            <a:avLst/>
          </a:prstGeom>
          <a:noFill/>
          <a:ln/>
        </p:spPr>
        <p:txBody>
          <a:bodyPr wrap="square" lIns="0" tIns="0" rIns="0" bIns="0" rtlCol="0" anchor="t">
            <a:normAutofit/>
          </a:bodyPr>
          <a:lstStyle/>
          <a:p>
            <a:pPr marL="342900" indent="-342900" algn="l">
              <a:lnSpc>
                <a:spcPct val="130000"/>
              </a:lnSpc>
              <a:buSzPct val="100000"/>
              <a:buChar char="•"/>
            </a:pPr>
            <a:r>
              <a:rPr lang="en-US" sz="900" dirty="0">
                <a:solidFill>
                  <a:srgbClr val="E5E0DF"/>
                </a:solidFill>
                <a:latin typeface="Inter" pitchFamily="34" charset="0"/>
                <a:ea typeface="Inter" pitchFamily="34" charset="-122"/>
                <a:cs typeface="Inter" pitchFamily="34" charset="-120"/>
              </a:rPr>
              <a:t>Es el nombre de Dios revelado en el Nuevo Testamento</a:t>
            </a:r>
            <a:endParaRPr lang="en-US" sz="900" dirty="0"/>
          </a:p>
          <a:p>
            <a:pPr marL="342900" indent="-342900" algn="l">
              <a:lnSpc>
                <a:spcPct val="130000"/>
              </a:lnSpc>
              <a:buSzPct val="100000"/>
              <a:buChar char="•"/>
            </a:pPr>
            <a:r>
              <a:rPr lang="en-US" sz="900" b="1" dirty="0">
                <a:solidFill>
                  <a:srgbClr val="E5E0DF"/>
                </a:solidFill>
                <a:latin typeface="Inter" pitchFamily="34" charset="0"/>
                <a:ea typeface="Inter" pitchFamily="34" charset="-122"/>
                <a:cs typeface="Inter" pitchFamily="34" charset="-120"/>
              </a:rPr>
              <a:t>Colosenses 2:9</a:t>
            </a:r>
            <a:r>
              <a:rPr lang="en-US" sz="900" dirty="0">
                <a:solidFill>
                  <a:srgbClr val="E5E0DF"/>
                </a:solidFill>
                <a:latin typeface="Inter" pitchFamily="34" charset="0"/>
                <a:ea typeface="Inter" pitchFamily="34" charset="-122"/>
                <a:cs typeface="Inter" pitchFamily="34" charset="-120"/>
              </a:rPr>
              <a:t> — </a:t>
            </a:r>
            <a:r>
              <a:rPr lang="en-US" sz="900" i="1" dirty="0">
                <a:solidFill>
                  <a:srgbClr val="E5E0DF"/>
                </a:solidFill>
                <a:latin typeface="Inter" pitchFamily="34" charset="0"/>
                <a:ea typeface="Inter" pitchFamily="34" charset="-122"/>
                <a:cs typeface="Inter" pitchFamily="34" charset="-120"/>
              </a:rPr>
              <a:t>"Porque en él habita corporalmente toda la plenitud de la Deidad."</a:t>
            </a:r>
            <a:endParaRPr lang="en-US" sz="900" dirty="0"/>
          </a:p>
          <a:p>
            <a:pPr marL="342900" indent="-342900" algn="l">
              <a:lnSpc>
                <a:spcPct val="130000"/>
              </a:lnSpc>
              <a:buSzPct val="100000"/>
              <a:buChar char="•"/>
            </a:pPr>
            <a:r>
              <a:rPr lang="en-US" sz="900" b="1" dirty="0">
                <a:solidFill>
                  <a:srgbClr val="E5E0DF"/>
                </a:solidFill>
                <a:latin typeface="Inter" pitchFamily="34" charset="0"/>
                <a:ea typeface="Inter" pitchFamily="34" charset="-122"/>
                <a:cs typeface="Inter" pitchFamily="34" charset="-120"/>
              </a:rPr>
              <a:t>Hechos 4:12</a:t>
            </a:r>
            <a:r>
              <a:rPr lang="en-US" sz="900" dirty="0">
                <a:solidFill>
                  <a:srgbClr val="E5E0DF"/>
                </a:solidFill>
                <a:latin typeface="Inter" pitchFamily="34" charset="0"/>
                <a:ea typeface="Inter" pitchFamily="34" charset="-122"/>
                <a:cs typeface="Inter" pitchFamily="34" charset="-120"/>
              </a:rPr>
              <a:t> — </a:t>
            </a:r>
            <a:r>
              <a:rPr lang="en-US" sz="900" i="1" dirty="0">
                <a:solidFill>
                  <a:srgbClr val="E5E0DF"/>
                </a:solidFill>
                <a:latin typeface="Inter" pitchFamily="34" charset="0"/>
                <a:ea typeface="Inter" pitchFamily="34" charset="-122"/>
                <a:cs typeface="Inter" pitchFamily="34" charset="-120"/>
              </a:rPr>
              <a:t>"Y en ningún otro hay salvación... no hay otro nombre bajo el cielo... en que podamos ser salvos."</a:t>
            </a:r>
            <a:endParaRPr lang="en-US" sz="900" dirty="0"/>
          </a:p>
        </p:txBody>
      </p:sp>
      <p:sp>
        <p:nvSpPr>
          <p:cNvPr id="14" name="Shape 10"/>
          <p:cNvSpPr/>
          <p:nvPr/>
        </p:nvSpPr>
        <p:spPr>
          <a:xfrm>
            <a:off x="496193" y="4139282"/>
            <a:ext cx="4019848" cy="2143348"/>
          </a:xfrm>
          <a:prstGeom prst="roundRect">
            <a:avLst>
              <a:gd name="adj" fmla="val 2309"/>
            </a:avLst>
          </a:prstGeom>
          <a:solidFill>
            <a:srgbClr val="110080"/>
          </a:solidFill>
          <a:ln w="4763">
            <a:solidFill>
              <a:srgbClr val="2A1999"/>
            </a:solidFill>
            <a:prstDash val="solid"/>
          </a:ln>
        </p:spPr>
        <p:txBody>
          <a:bodyPr/>
          <a:lstStyle/>
          <a:p>
            <a:endParaRPr lang="en-US"/>
          </a:p>
        </p:txBody>
      </p:sp>
      <p:sp>
        <p:nvSpPr>
          <p:cNvPr id="15" name="Shape 11"/>
          <p:cNvSpPr/>
          <p:nvPr/>
        </p:nvSpPr>
        <p:spPr>
          <a:xfrm>
            <a:off x="618753" y="4261842"/>
            <a:ext cx="353467" cy="353467"/>
          </a:xfrm>
          <a:prstGeom prst="roundRect">
            <a:avLst>
              <a:gd name="adj" fmla="val 16166795"/>
            </a:avLst>
          </a:prstGeom>
          <a:solidFill>
            <a:srgbClr val="2B0AFF"/>
          </a:solidFill>
          <a:ln/>
        </p:spPr>
        <p:txBody>
          <a:bodyPr/>
          <a:lstStyle/>
          <a:p>
            <a:endParaRPr lang="en-US"/>
          </a:p>
        </p:txBody>
      </p:sp>
      <p:pic>
        <p:nvPicPr>
          <p:cNvPr id="16"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5938" y="4359027"/>
            <a:ext cx="159023" cy="159023"/>
          </a:xfrm>
          <a:prstGeom prst="rect">
            <a:avLst/>
          </a:prstGeom>
        </p:spPr>
      </p:pic>
      <p:sp>
        <p:nvSpPr>
          <p:cNvPr id="17" name="Text 12"/>
          <p:cNvSpPr/>
          <p:nvPr/>
        </p:nvSpPr>
        <p:spPr>
          <a:xfrm>
            <a:off x="618753" y="4727228"/>
            <a:ext cx="1473026" cy="184175"/>
          </a:xfrm>
          <a:prstGeom prst="rect">
            <a:avLst/>
          </a:prstGeom>
          <a:noFill/>
          <a:ln/>
        </p:spPr>
        <p:txBody>
          <a:bodyPr wrap="none" lIns="0" tIns="0" rIns="0" bIns="0" rtlCol="0" anchor="t"/>
          <a:lstStyle/>
          <a:p>
            <a:pPr marL="0" indent="0" algn="l">
              <a:lnSpc>
                <a:spcPct val="104000"/>
              </a:lnSpc>
              <a:buNone/>
            </a:pPr>
            <a:r>
              <a:rPr lang="en-US" sz="2000" b="1" dirty="0">
                <a:solidFill>
                  <a:srgbClr val="E5E0DF"/>
                </a:solidFill>
                <a:latin typeface="Inter Bold" pitchFamily="34" charset="0"/>
                <a:ea typeface="Inter Bold" pitchFamily="34" charset="-122"/>
                <a:cs typeface="Inter Bold" pitchFamily="34" charset="-120"/>
              </a:rPr>
              <a:t>El Bautismo en Agua</a:t>
            </a:r>
            <a:endParaRPr lang="en-US" sz="2000" dirty="0"/>
          </a:p>
        </p:txBody>
      </p:sp>
      <p:sp>
        <p:nvSpPr>
          <p:cNvPr id="18" name="Text 13"/>
          <p:cNvSpPr/>
          <p:nvPr/>
        </p:nvSpPr>
        <p:spPr>
          <a:xfrm>
            <a:off x="618753" y="4978524"/>
            <a:ext cx="3774728" cy="1181546"/>
          </a:xfrm>
          <a:prstGeom prst="rect">
            <a:avLst/>
          </a:prstGeom>
          <a:noFill/>
          <a:ln/>
        </p:spPr>
        <p:txBody>
          <a:bodyPr wrap="square" lIns="0" tIns="0" rIns="0" bIns="0" rtlCol="0" anchor="t">
            <a:normAutofit lnSpcReduction="10000"/>
          </a:bodyPr>
          <a:lstStyle/>
          <a:p>
            <a:pPr marL="342900" indent="-342900" algn="l">
              <a:lnSpc>
                <a:spcPct val="130000"/>
              </a:lnSpc>
              <a:buSzPct val="100000"/>
              <a:buChar char="•"/>
            </a:pPr>
            <a:r>
              <a:rPr lang="en-US" sz="900" dirty="0">
                <a:solidFill>
                  <a:srgbClr val="E5E0DF"/>
                </a:solidFill>
                <a:latin typeface="Inter" pitchFamily="34" charset="0"/>
                <a:ea typeface="Inter" pitchFamily="34" charset="-122"/>
                <a:cs typeface="Inter" pitchFamily="34" charset="-120"/>
              </a:rPr>
              <a:t>Se hace por inmersión en el nombre de Jesucristo para perdón de los pecados</a:t>
            </a:r>
            <a:endParaRPr lang="en-US" sz="900" dirty="0"/>
          </a:p>
          <a:p>
            <a:pPr marL="342900" indent="-342900" algn="l">
              <a:lnSpc>
                <a:spcPct val="130000"/>
              </a:lnSpc>
              <a:buSzPct val="100000"/>
              <a:buChar char="•"/>
            </a:pPr>
            <a:r>
              <a:rPr lang="en-US" sz="900" b="1" dirty="0">
                <a:solidFill>
                  <a:srgbClr val="E5E0DF"/>
                </a:solidFill>
                <a:latin typeface="Inter" pitchFamily="34" charset="0"/>
                <a:ea typeface="Inter" pitchFamily="34" charset="-122"/>
                <a:cs typeface="Inter" pitchFamily="34" charset="-120"/>
              </a:rPr>
              <a:t>Hechos 2:38</a:t>
            </a:r>
            <a:r>
              <a:rPr lang="en-US" sz="900" dirty="0">
                <a:solidFill>
                  <a:srgbClr val="E5E0DF"/>
                </a:solidFill>
                <a:latin typeface="Inter" pitchFamily="34" charset="0"/>
                <a:ea typeface="Inter" pitchFamily="34" charset="-122"/>
                <a:cs typeface="Inter" pitchFamily="34" charset="-120"/>
              </a:rPr>
              <a:t> — </a:t>
            </a:r>
            <a:r>
              <a:rPr lang="en-US" sz="900" i="1" dirty="0">
                <a:solidFill>
                  <a:srgbClr val="E5E0DF"/>
                </a:solidFill>
                <a:latin typeface="Inter" pitchFamily="34" charset="0"/>
                <a:ea typeface="Inter" pitchFamily="34" charset="-122"/>
                <a:cs typeface="Inter" pitchFamily="34" charset="-120"/>
              </a:rPr>
              <a:t>"Arrepentíos, y bautícese cada uno de vosotros en el nombre de Jesucristo para perdón de los pecados."</a:t>
            </a:r>
            <a:endParaRPr lang="en-US" sz="900" dirty="0"/>
          </a:p>
          <a:p>
            <a:pPr marL="342900" indent="-342900" algn="l">
              <a:lnSpc>
                <a:spcPct val="130000"/>
              </a:lnSpc>
              <a:buSzPct val="100000"/>
              <a:buChar char="•"/>
            </a:pPr>
            <a:r>
              <a:rPr lang="en-US" sz="900" b="1" dirty="0">
                <a:solidFill>
                  <a:srgbClr val="E5E0DF"/>
                </a:solidFill>
                <a:latin typeface="Inter" pitchFamily="34" charset="0"/>
                <a:ea typeface="Inter" pitchFamily="34" charset="-122"/>
                <a:cs typeface="Inter" pitchFamily="34" charset="-120"/>
              </a:rPr>
              <a:t>Romanos 6:4</a:t>
            </a:r>
            <a:r>
              <a:rPr lang="en-US" sz="900" dirty="0">
                <a:solidFill>
                  <a:srgbClr val="E5E0DF"/>
                </a:solidFill>
                <a:latin typeface="Inter" pitchFamily="34" charset="0"/>
                <a:ea typeface="Inter" pitchFamily="34" charset="-122"/>
                <a:cs typeface="Inter" pitchFamily="34" charset="-120"/>
              </a:rPr>
              <a:t> — </a:t>
            </a:r>
            <a:r>
              <a:rPr lang="en-US" sz="900" i="1" dirty="0">
                <a:solidFill>
                  <a:srgbClr val="E5E0DF"/>
                </a:solidFill>
                <a:latin typeface="Inter" pitchFamily="34" charset="0"/>
                <a:ea typeface="Inter" pitchFamily="34" charset="-122"/>
                <a:cs typeface="Inter" pitchFamily="34" charset="-120"/>
              </a:rPr>
              <a:t>"Fuimos sepultados juntamente con él para muerte por el bautismo"</a:t>
            </a:r>
            <a:endParaRPr lang="en-US" sz="900" dirty="0"/>
          </a:p>
        </p:txBody>
      </p:sp>
      <p:sp>
        <p:nvSpPr>
          <p:cNvPr id="19" name="Shape 14"/>
          <p:cNvSpPr/>
          <p:nvPr/>
        </p:nvSpPr>
        <p:spPr>
          <a:xfrm>
            <a:off x="4627959" y="4139282"/>
            <a:ext cx="4019848" cy="2143348"/>
          </a:xfrm>
          <a:prstGeom prst="roundRect">
            <a:avLst>
              <a:gd name="adj" fmla="val 2309"/>
            </a:avLst>
          </a:prstGeom>
          <a:solidFill>
            <a:srgbClr val="110080"/>
          </a:solidFill>
          <a:ln w="4763">
            <a:solidFill>
              <a:srgbClr val="2A1999"/>
            </a:solidFill>
            <a:prstDash val="solid"/>
          </a:ln>
        </p:spPr>
        <p:txBody>
          <a:bodyPr/>
          <a:lstStyle/>
          <a:p>
            <a:endParaRPr lang="en-US"/>
          </a:p>
        </p:txBody>
      </p:sp>
      <p:sp>
        <p:nvSpPr>
          <p:cNvPr id="20" name="Shape 15"/>
          <p:cNvSpPr/>
          <p:nvPr/>
        </p:nvSpPr>
        <p:spPr>
          <a:xfrm>
            <a:off x="4750519" y="4261842"/>
            <a:ext cx="353467" cy="353467"/>
          </a:xfrm>
          <a:prstGeom prst="roundRect">
            <a:avLst>
              <a:gd name="adj" fmla="val 16166795"/>
            </a:avLst>
          </a:prstGeom>
          <a:solidFill>
            <a:srgbClr val="2B0AFF"/>
          </a:solidFill>
          <a:ln/>
        </p:spPr>
        <p:txBody>
          <a:bodyPr/>
          <a:lstStyle/>
          <a:p>
            <a:endParaRPr lang="en-US"/>
          </a:p>
        </p:txBody>
      </p:sp>
      <p:pic>
        <p:nvPicPr>
          <p:cNvPr id="21"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847704" y="4359027"/>
            <a:ext cx="159023" cy="159023"/>
          </a:xfrm>
          <a:prstGeom prst="rect">
            <a:avLst/>
          </a:prstGeom>
        </p:spPr>
      </p:pic>
      <p:sp>
        <p:nvSpPr>
          <p:cNvPr id="22" name="Text 16"/>
          <p:cNvSpPr/>
          <p:nvPr/>
        </p:nvSpPr>
        <p:spPr>
          <a:xfrm>
            <a:off x="4750519" y="4727228"/>
            <a:ext cx="2132186" cy="184175"/>
          </a:xfrm>
          <a:prstGeom prst="rect">
            <a:avLst/>
          </a:prstGeom>
          <a:noFill/>
          <a:ln/>
        </p:spPr>
        <p:txBody>
          <a:bodyPr wrap="none" lIns="0" tIns="0" rIns="0" bIns="0" rtlCol="0" anchor="t"/>
          <a:lstStyle/>
          <a:p>
            <a:pPr marL="0" indent="0" algn="l">
              <a:lnSpc>
                <a:spcPct val="104000"/>
              </a:lnSpc>
              <a:buNone/>
            </a:pPr>
            <a:r>
              <a:rPr lang="en-US" sz="2000" b="1" dirty="0">
                <a:solidFill>
                  <a:srgbClr val="E5E0DF"/>
                </a:solidFill>
                <a:latin typeface="Inter Bold" pitchFamily="34" charset="0"/>
                <a:ea typeface="Inter Bold" pitchFamily="34" charset="-122"/>
                <a:cs typeface="Inter Bold" pitchFamily="34" charset="-120"/>
              </a:rPr>
              <a:t>El Bautismo del Espíritu Santo</a:t>
            </a:r>
            <a:endParaRPr lang="en-US" sz="2000" dirty="0"/>
          </a:p>
        </p:txBody>
      </p:sp>
      <p:sp>
        <p:nvSpPr>
          <p:cNvPr id="23" name="Text 17"/>
          <p:cNvSpPr/>
          <p:nvPr/>
        </p:nvSpPr>
        <p:spPr>
          <a:xfrm>
            <a:off x="4750519" y="4978524"/>
            <a:ext cx="3774728" cy="1181546"/>
          </a:xfrm>
          <a:prstGeom prst="rect">
            <a:avLst/>
          </a:prstGeom>
          <a:noFill/>
          <a:ln/>
        </p:spPr>
        <p:txBody>
          <a:bodyPr wrap="square" lIns="0" tIns="0" rIns="0" bIns="0" rtlCol="0" anchor="t">
            <a:normAutofit/>
          </a:bodyPr>
          <a:lstStyle/>
          <a:p>
            <a:pPr marL="342900" indent="-342900" algn="l">
              <a:lnSpc>
                <a:spcPct val="130000"/>
              </a:lnSpc>
              <a:buSzPct val="100000"/>
              <a:buChar char="•"/>
            </a:pPr>
            <a:r>
              <a:rPr lang="en-US" sz="900" dirty="0">
                <a:solidFill>
                  <a:srgbClr val="E5E0DF"/>
                </a:solidFill>
                <a:latin typeface="Inter" pitchFamily="34" charset="0"/>
                <a:ea typeface="Inter" pitchFamily="34" charset="-122"/>
                <a:cs typeface="Inter" pitchFamily="34" charset="-120"/>
              </a:rPr>
              <a:t>Se reconoce por la señal inicial de hablar en otras lenguas</a:t>
            </a:r>
            <a:endParaRPr lang="en-US" sz="900" dirty="0"/>
          </a:p>
          <a:p>
            <a:pPr marL="342900" indent="-342900" algn="l">
              <a:lnSpc>
                <a:spcPct val="130000"/>
              </a:lnSpc>
              <a:buSzPct val="100000"/>
              <a:buChar char="•"/>
            </a:pPr>
            <a:r>
              <a:rPr lang="en-US" sz="900" b="1" dirty="0">
                <a:solidFill>
                  <a:srgbClr val="E5E0DF"/>
                </a:solidFill>
                <a:latin typeface="Inter" pitchFamily="34" charset="0"/>
                <a:ea typeface="Inter" pitchFamily="34" charset="-122"/>
                <a:cs typeface="Inter" pitchFamily="34" charset="-120"/>
              </a:rPr>
              <a:t>Hechos 2:4</a:t>
            </a:r>
            <a:r>
              <a:rPr lang="en-US" sz="900" dirty="0">
                <a:solidFill>
                  <a:srgbClr val="E5E0DF"/>
                </a:solidFill>
                <a:latin typeface="Inter" pitchFamily="34" charset="0"/>
                <a:ea typeface="Inter" pitchFamily="34" charset="-122"/>
                <a:cs typeface="Inter" pitchFamily="34" charset="-120"/>
              </a:rPr>
              <a:t> — </a:t>
            </a:r>
            <a:r>
              <a:rPr lang="en-US" sz="900" i="1" dirty="0">
                <a:solidFill>
                  <a:srgbClr val="E5E0DF"/>
                </a:solidFill>
                <a:latin typeface="Inter" pitchFamily="34" charset="0"/>
                <a:ea typeface="Inter" pitchFamily="34" charset="-122"/>
                <a:cs typeface="Inter" pitchFamily="34" charset="-120"/>
              </a:rPr>
              <a:t>"Y fueron todos llenos del Espíritu Santo, y comenzaron a hablar en otras lenguas, según el Espíritu les daba que hablasen."</a:t>
            </a:r>
            <a:endParaRPr lang="en-US" sz="900" dirty="0"/>
          </a:p>
          <a:p>
            <a:pPr marL="342900" indent="-342900" algn="l">
              <a:lnSpc>
                <a:spcPct val="130000"/>
              </a:lnSpc>
              <a:buSzPct val="100000"/>
              <a:buChar char="•"/>
            </a:pPr>
            <a:r>
              <a:rPr lang="en-US" sz="900" b="1" dirty="0">
                <a:solidFill>
                  <a:srgbClr val="E5E0DF"/>
                </a:solidFill>
                <a:latin typeface="Inter" pitchFamily="34" charset="0"/>
                <a:ea typeface="Inter" pitchFamily="34" charset="-122"/>
                <a:cs typeface="Inter" pitchFamily="34" charset="-120"/>
              </a:rPr>
              <a:t>Juan 3:5</a:t>
            </a:r>
            <a:r>
              <a:rPr lang="en-US" sz="900" dirty="0">
                <a:solidFill>
                  <a:srgbClr val="E5E0DF"/>
                </a:solidFill>
                <a:latin typeface="Inter" pitchFamily="34" charset="0"/>
                <a:ea typeface="Inter" pitchFamily="34" charset="-122"/>
                <a:cs typeface="Inter" pitchFamily="34" charset="-120"/>
              </a:rPr>
              <a:t> — </a:t>
            </a:r>
            <a:r>
              <a:rPr lang="en-US" sz="900" i="1" dirty="0">
                <a:solidFill>
                  <a:srgbClr val="E5E0DF"/>
                </a:solidFill>
                <a:latin typeface="Inter" pitchFamily="34" charset="0"/>
                <a:ea typeface="Inter" pitchFamily="34" charset="-122"/>
                <a:cs typeface="Inter" pitchFamily="34" charset="-120"/>
              </a:rPr>
              <a:t>"El que no naciere de agua y del Espíritu, no puede entrar en el reino de Dios."</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96193" y="1050131"/>
            <a:ext cx="8195965" cy="387548"/>
          </a:xfrm>
          <a:prstGeom prst="rect">
            <a:avLst/>
          </a:prstGeom>
          <a:noFill/>
          <a:ln/>
        </p:spPr>
        <p:txBody>
          <a:bodyPr wrap="none" lIns="0" tIns="0" rIns="0" bIns="0" rtlCol="0" anchor="t"/>
          <a:lstStyle/>
          <a:p>
            <a:pPr marL="0" indent="0" algn="l">
              <a:lnSpc>
                <a:spcPct val="104000"/>
              </a:lnSpc>
              <a:buNone/>
            </a:pPr>
            <a:r>
              <a:rPr lang="en-US" sz="2400" b="1" dirty="0">
                <a:solidFill>
                  <a:srgbClr val="FFFFFF"/>
                </a:solidFill>
                <a:latin typeface="Inter Bold" pitchFamily="34" charset="0"/>
                <a:ea typeface="Inter Bold" pitchFamily="34" charset="-122"/>
                <a:cs typeface="Inter Bold" pitchFamily="34" charset="-120"/>
              </a:rPr>
              <a:t>8. Doctrinas Esenciales Apostólicas (Continuación)</a:t>
            </a:r>
            <a:endParaRPr lang="en-US" sz="2400" dirty="0"/>
          </a:p>
        </p:txBody>
      </p:sp>
      <p:pic>
        <p:nvPicPr>
          <p:cNvPr id="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1905" y="1685702"/>
            <a:ext cx="4028108" cy="2219251"/>
          </a:xfrm>
          <a:prstGeom prst="rect">
            <a:avLst/>
          </a:prstGeom>
        </p:spPr>
      </p:pic>
      <p:sp>
        <p:nvSpPr>
          <p:cNvPr id="4" name="Text 1"/>
          <p:cNvSpPr/>
          <p:nvPr/>
        </p:nvSpPr>
        <p:spPr>
          <a:xfrm>
            <a:off x="677317" y="1823963"/>
            <a:ext cx="1550566" cy="193849"/>
          </a:xfrm>
          <a:prstGeom prst="rect">
            <a:avLst/>
          </a:prstGeom>
          <a:noFill/>
          <a:ln/>
        </p:spPr>
        <p:txBody>
          <a:bodyPr wrap="none" lIns="0" tIns="0" rIns="0" bIns="0" rtlCol="0" anchor="t"/>
          <a:lstStyle/>
          <a:p>
            <a:pPr marL="0" indent="0" algn="l">
              <a:lnSpc>
                <a:spcPct val="104000"/>
              </a:lnSpc>
              <a:buNone/>
            </a:pPr>
            <a:r>
              <a:rPr lang="en-US" sz="2000" b="1" dirty="0">
                <a:solidFill>
                  <a:srgbClr val="FFC000"/>
                </a:solidFill>
                <a:latin typeface="Inter Bold" pitchFamily="34" charset="0"/>
                <a:ea typeface="Inter Bold" pitchFamily="34" charset="-122"/>
                <a:cs typeface="Inter Bold" pitchFamily="34" charset="-120"/>
              </a:rPr>
              <a:t>El Arrepentimiento</a:t>
            </a:r>
            <a:endParaRPr lang="en-US" sz="2000" dirty="0">
              <a:solidFill>
                <a:srgbClr val="FFC000"/>
              </a:solidFill>
            </a:endParaRPr>
          </a:p>
        </p:txBody>
      </p:sp>
      <p:sp>
        <p:nvSpPr>
          <p:cNvPr id="5" name="Text 2"/>
          <p:cNvSpPr/>
          <p:nvPr/>
        </p:nvSpPr>
        <p:spPr>
          <a:xfrm>
            <a:off x="677317" y="2092226"/>
            <a:ext cx="3694435" cy="1079078"/>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950" dirty="0">
                <a:solidFill>
                  <a:srgbClr val="E5E0DF"/>
                </a:solidFill>
                <a:latin typeface="Inter" pitchFamily="34" charset="0"/>
                <a:ea typeface="Inter" pitchFamily="34" charset="-122"/>
                <a:cs typeface="Inter" pitchFamily="34" charset="-120"/>
              </a:rPr>
              <a:t>Es un cambio verdadero de mente y de vida</a:t>
            </a:r>
            <a:endParaRPr lang="en-US" sz="950" dirty="0"/>
          </a:p>
          <a:p>
            <a:pPr marL="342900" indent="-342900" algn="l">
              <a:lnSpc>
                <a:spcPct val="133000"/>
              </a:lnSpc>
              <a:buSzPct val="100000"/>
              <a:buChar char="•"/>
            </a:pPr>
            <a:r>
              <a:rPr lang="en-US" sz="950" b="1" dirty="0">
                <a:solidFill>
                  <a:srgbClr val="E5E0DF"/>
                </a:solidFill>
                <a:latin typeface="Inter" pitchFamily="34" charset="0"/>
                <a:ea typeface="Inter" pitchFamily="34" charset="-122"/>
                <a:cs typeface="Inter" pitchFamily="34" charset="-120"/>
              </a:rPr>
              <a:t>Lucas 13:3</a:t>
            </a:r>
            <a:r>
              <a:rPr lang="en-US" sz="950" dirty="0">
                <a:solidFill>
                  <a:srgbClr val="E5E0DF"/>
                </a:solidFill>
                <a:latin typeface="Inter" pitchFamily="34" charset="0"/>
                <a:ea typeface="Inter" pitchFamily="34" charset="-122"/>
                <a:cs typeface="Inter" pitchFamily="34" charset="-120"/>
              </a:rPr>
              <a:t> — </a:t>
            </a:r>
            <a:r>
              <a:rPr lang="en-US" sz="950" i="1" dirty="0">
                <a:solidFill>
                  <a:srgbClr val="E5E0DF"/>
                </a:solidFill>
                <a:latin typeface="Inter" pitchFamily="34" charset="0"/>
                <a:ea typeface="Inter" pitchFamily="34" charset="-122"/>
                <a:cs typeface="Inter" pitchFamily="34" charset="-120"/>
              </a:rPr>
              <a:t>"Si no os arrepentís, todos pereceréis igualmente."</a:t>
            </a:r>
            <a:endParaRPr lang="en-US" sz="950" dirty="0"/>
          </a:p>
          <a:p>
            <a:pPr marL="342900" indent="-342900" algn="l">
              <a:lnSpc>
                <a:spcPct val="133000"/>
              </a:lnSpc>
              <a:buSzPct val="100000"/>
              <a:buChar char="•"/>
            </a:pPr>
            <a:r>
              <a:rPr lang="en-US" sz="950" b="1" dirty="0">
                <a:solidFill>
                  <a:srgbClr val="E5E0DF"/>
                </a:solidFill>
                <a:latin typeface="Inter" pitchFamily="34" charset="0"/>
                <a:ea typeface="Inter" pitchFamily="34" charset="-122"/>
                <a:cs typeface="Inter" pitchFamily="34" charset="-120"/>
              </a:rPr>
              <a:t>Hechos 3:19</a:t>
            </a:r>
            <a:r>
              <a:rPr lang="en-US" sz="950" dirty="0">
                <a:solidFill>
                  <a:srgbClr val="E5E0DF"/>
                </a:solidFill>
                <a:latin typeface="Inter" pitchFamily="34" charset="0"/>
                <a:ea typeface="Inter" pitchFamily="34" charset="-122"/>
                <a:cs typeface="Inter" pitchFamily="34" charset="-120"/>
              </a:rPr>
              <a:t> — </a:t>
            </a:r>
            <a:r>
              <a:rPr lang="en-US" sz="950" i="1" dirty="0">
                <a:solidFill>
                  <a:srgbClr val="E5E0DF"/>
                </a:solidFill>
                <a:latin typeface="Inter" pitchFamily="34" charset="0"/>
                <a:ea typeface="Inter" pitchFamily="34" charset="-122"/>
                <a:cs typeface="Inter" pitchFamily="34" charset="-120"/>
              </a:rPr>
              <a:t>"Arrepentíos y convertíos, para que sean borrados vuestros pecados."</a:t>
            </a:r>
            <a:endParaRPr lang="en-US" sz="950" dirty="0"/>
          </a:p>
        </p:txBody>
      </p:sp>
      <p:pic>
        <p:nvPicPr>
          <p:cNvPr id="6" name="Image 1"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619699" y="1685702"/>
            <a:ext cx="4028108" cy="2219251"/>
          </a:xfrm>
          <a:prstGeom prst="rect">
            <a:avLst/>
          </a:prstGeom>
        </p:spPr>
      </p:pic>
      <p:sp>
        <p:nvSpPr>
          <p:cNvPr id="7" name="Text 3"/>
          <p:cNvSpPr/>
          <p:nvPr/>
        </p:nvSpPr>
        <p:spPr>
          <a:xfrm>
            <a:off x="4815111" y="1823963"/>
            <a:ext cx="2039615" cy="193849"/>
          </a:xfrm>
          <a:prstGeom prst="rect">
            <a:avLst/>
          </a:prstGeom>
          <a:noFill/>
          <a:ln/>
        </p:spPr>
        <p:txBody>
          <a:bodyPr wrap="none" lIns="0" tIns="0" rIns="0" bIns="0" rtlCol="0" anchor="t"/>
          <a:lstStyle/>
          <a:p>
            <a:pPr marL="0" indent="0" algn="l">
              <a:lnSpc>
                <a:spcPct val="104000"/>
              </a:lnSpc>
              <a:buNone/>
            </a:pPr>
            <a:r>
              <a:rPr lang="en-US" sz="2000" b="1" dirty="0">
                <a:solidFill>
                  <a:srgbClr val="FFC000"/>
                </a:solidFill>
                <a:latin typeface="Inter Bold" pitchFamily="34" charset="0"/>
                <a:ea typeface="Inter Bold" pitchFamily="34" charset="-122"/>
                <a:cs typeface="Inter Bold" pitchFamily="34" charset="-120"/>
              </a:rPr>
              <a:t>La Santidad y la Vida Santa</a:t>
            </a:r>
            <a:endParaRPr lang="en-US" sz="2000" dirty="0">
              <a:solidFill>
                <a:srgbClr val="FFC000"/>
              </a:solidFill>
            </a:endParaRPr>
          </a:p>
        </p:txBody>
      </p:sp>
      <p:sp>
        <p:nvSpPr>
          <p:cNvPr id="8" name="Text 4"/>
          <p:cNvSpPr/>
          <p:nvPr/>
        </p:nvSpPr>
        <p:spPr>
          <a:xfrm>
            <a:off x="4815111" y="2092226"/>
            <a:ext cx="3694435" cy="1674465"/>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950" dirty="0">
                <a:solidFill>
                  <a:srgbClr val="E5E0DF"/>
                </a:solidFill>
                <a:latin typeface="Inter" pitchFamily="34" charset="0"/>
                <a:ea typeface="Inter" pitchFamily="34" charset="-122"/>
                <a:cs typeface="Inter" pitchFamily="34" charset="-120"/>
              </a:rPr>
              <a:t>Cuando una persona nace de nuevo, deja el pecado y se dedica a Dios</a:t>
            </a:r>
            <a:endParaRPr lang="en-US" sz="950" dirty="0"/>
          </a:p>
          <a:p>
            <a:pPr marL="342900" indent="-342900" algn="l">
              <a:lnSpc>
                <a:spcPct val="133000"/>
              </a:lnSpc>
              <a:buSzPct val="100000"/>
              <a:buChar char="•"/>
            </a:pPr>
            <a:r>
              <a:rPr lang="en-US" sz="950" b="1" dirty="0">
                <a:solidFill>
                  <a:srgbClr val="E5E0DF"/>
                </a:solidFill>
                <a:latin typeface="Inter" pitchFamily="34" charset="0"/>
                <a:ea typeface="Inter" pitchFamily="34" charset="-122"/>
                <a:cs typeface="Inter" pitchFamily="34" charset="-120"/>
              </a:rPr>
              <a:t>1 Pedro 1:15–16</a:t>
            </a:r>
            <a:r>
              <a:rPr lang="en-US" sz="950" dirty="0">
                <a:solidFill>
                  <a:srgbClr val="E5E0DF"/>
                </a:solidFill>
                <a:latin typeface="Inter" pitchFamily="34" charset="0"/>
                <a:ea typeface="Inter" pitchFamily="34" charset="-122"/>
                <a:cs typeface="Inter" pitchFamily="34" charset="-120"/>
              </a:rPr>
              <a:t> — </a:t>
            </a:r>
            <a:r>
              <a:rPr lang="en-US" sz="950" i="1" dirty="0">
                <a:solidFill>
                  <a:srgbClr val="E5E0DF"/>
                </a:solidFill>
                <a:latin typeface="Inter" pitchFamily="34" charset="0"/>
                <a:ea typeface="Inter" pitchFamily="34" charset="-122"/>
                <a:cs typeface="Inter" pitchFamily="34" charset="-120"/>
              </a:rPr>
              <a:t>"Sino, como aquel que os llamó es santo, sed también vosotros santos en toda vuestra manera de vivir; porque escrito está: Sed santos, porque yo soy santo."</a:t>
            </a:r>
            <a:endParaRPr lang="en-US" sz="950" dirty="0"/>
          </a:p>
          <a:p>
            <a:pPr marL="342900" indent="-342900" algn="l">
              <a:lnSpc>
                <a:spcPct val="133000"/>
              </a:lnSpc>
              <a:buSzPct val="100000"/>
              <a:buChar char="•"/>
            </a:pPr>
            <a:r>
              <a:rPr lang="en-US" sz="950" b="1" dirty="0">
                <a:solidFill>
                  <a:srgbClr val="E5E0DF"/>
                </a:solidFill>
                <a:latin typeface="Inter" pitchFamily="34" charset="0"/>
                <a:ea typeface="Inter" pitchFamily="34" charset="-122"/>
                <a:cs typeface="Inter" pitchFamily="34" charset="-120"/>
              </a:rPr>
              <a:t>Hebreos 12:14</a:t>
            </a:r>
            <a:r>
              <a:rPr lang="en-US" sz="950" dirty="0">
                <a:solidFill>
                  <a:srgbClr val="E5E0DF"/>
                </a:solidFill>
                <a:latin typeface="Inter" pitchFamily="34" charset="0"/>
                <a:ea typeface="Inter" pitchFamily="34" charset="-122"/>
                <a:cs typeface="Inter" pitchFamily="34" charset="-120"/>
              </a:rPr>
              <a:t> — </a:t>
            </a:r>
            <a:r>
              <a:rPr lang="en-US" sz="950" i="1" dirty="0">
                <a:solidFill>
                  <a:srgbClr val="E5E0DF"/>
                </a:solidFill>
                <a:latin typeface="Inter" pitchFamily="34" charset="0"/>
                <a:ea typeface="Inter" pitchFamily="34" charset="-122"/>
                <a:cs typeface="Inter" pitchFamily="34" charset="-120"/>
              </a:rPr>
              <a:t>"Seguid la paz con todos, y la santidad, sin la cual nadie verá al Señor."</a:t>
            </a:r>
            <a:endParaRPr lang="en-US" sz="950" dirty="0"/>
          </a:p>
        </p:txBody>
      </p:sp>
      <p:pic>
        <p:nvPicPr>
          <p:cNvPr id="9" name="Image 2"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1905" y="4028926"/>
            <a:ext cx="4028108" cy="1778943"/>
          </a:xfrm>
          <a:prstGeom prst="rect">
            <a:avLst/>
          </a:prstGeom>
        </p:spPr>
      </p:pic>
      <p:sp>
        <p:nvSpPr>
          <p:cNvPr id="10" name="Text 5"/>
          <p:cNvSpPr/>
          <p:nvPr/>
        </p:nvSpPr>
        <p:spPr>
          <a:xfrm>
            <a:off x="677317" y="4167187"/>
            <a:ext cx="2169393" cy="193849"/>
          </a:xfrm>
          <a:prstGeom prst="rect">
            <a:avLst/>
          </a:prstGeom>
          <a:noFill/>
          <a:ln/>
        </p:spPr>
        <p:txBody>
          <a:bodyPr wrap="none" lIns="0" tIns="0" rIns="0" bIns="0" rtlCol="0" anchor="t"/>
          <a:lstStyle/>
          <a:p>
            <a:pPr marL="0" indent="0" algn="l">
              <a:lnSpc>
                <a:spcPct val="104000"/>
              </a:lnSpc>
              <a:buNone/>
            </a:pPr>
            <a:r>
              <a:rPr lang="en-US" sz="2000" b="1" dirty="0">
                <a:solidFill>
                  <a:srgbClr val="FFC000"/>
                </a:solidFill>
                <a:latin typeface="Inter Bold" pitchFamily="34" charset="0"/>
                <a:ea typeface="Inter Bold" pitchFamily="34" charset="-122"/>
                <a:cs typeface="Inter Bold" pitchFamily="34" charset="-120"/>
              </a:rPr>
              <a:t>La Segunda Venida de Cristo</a:t>
            </a:r>
            <a:endParaRPr lang="en-US" sz="2000" dirty="0">
              <a:solidFill>
                <a:srgbClr val="FFC000"/>
              </a:solidFill>
            </a:endParaRPr>
          </a:p>
        </p:txBody>
      </p:sp>
      <p:sp>
        <p:nvSpPr>
          <p:cNvPr id="11" name="Text 6"/>
          <p:cNvSpPr/>
          <p:nvPr/>
        </p:nvSpPr>
        <p:spPr>
          <a:xfrm>
            <a:off x="677317" y="4435450"/>
            <a:ext cx="3694435" cy="1035695"/>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950" dirty="0">
                <a:solidFill>
                  <a:srgbClr val="E5E0DF"/>
                </a:solidFill>
                <a:latin typeface="Inter" pitchFamily="34" charset="0"/>
                <a:ea typeface="Inter" pitchFamily="34" charset="-122"/>
                <a:cs typeface="Inter" pitchFamily="34" charset="-120"/>
              </a:rPr>
              <a:t>Cristo volverá de forma real y visible por Su Iglesia</a:t>
            </a:r>
            <a:endParaRPr lang="en-US" sz="950" dirty="0"/>
          </a:p>
          <a:p>
            <a:pPr marL="342900" indent="-342900" algn="l">
              <a:lnSpc>
                <a:spcPct val="133000"/>
              </a:lnSpc>
              <a:buSzPct val="100000"/>
              <a:buChar char="•"/>
            </a:pPr>
            <a:r>
              <a:rPr lang="en-US" sz="950" b="1" dirty="0">
                <a:solidFill>
                  <a:srgbClr val="E5E0DF"/>
                </a:solidFill>
                <a:latin typeface="Inter" pitchFamily="34" charset="0"/>
                <a:ea typeface="Inter" pitchFamily="34" charset="-122"/>
                <a:cs typeface="Inter" pitchFamily="34" charset="-120"/>
              </a:rPr>
              <a:t>1 Tesalonicenses 4:16–17</a:t>
            </a:r>
            <a:r>
              <a:rPr lang="en-US" sz="950" dirty="0">
                <a:solidFill>
                  <a:srgbClr val="E5E0DF"/>
                </a:solidFill>
                <a:latin typeface="Inter" pitchFamily="34" charset="0"/>
                <a:ea typeface="Inter" pitchFamily="34" charset="-122"/>
                <a:cs typeface="Inter" pitchFamily="34" charset="-120"/>
              </a:rPr>
              <a:t> — </a:t>
            </a:r>
            <a:r>
              <a:rPr lang="en-US" sz="950" i="1" dirty="0">
                <a:solidFill>
                  <a:srgbClr val="E5E0DF"/>
                </a:solidFill>
                <a:latin typeface="Inter" pitchFamily="34" charset="0"/>
                <a:ea typeface="Inter" pitchFamily="34" charset="-122"/>
                <a:cs typeface="Inter" pitchFamily="34" charset="-120"/>
              </a:rPr>
              <a:t>"Porque el Señor mismo con voz de mando... descenderá del cielo... los muertos en Cristo resucitarán primero. Luego nosotros... seremos arrebatados juntamente con ellos."</a:t>
            </a:r>
            <a:endParaRPr lang="en-US" sz="950" dirty="0"/>
          </a:p>
        </p:txBody>
      </p:sp>
      <p:pic>
        <p:nvPicPr>
          <p:cNvPr id="12" name="Image 3"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19699" y="4028926"/>
            <a:ext cx="4028108" cy="1778943"/>
          </a:xfrm>
          <a:prstGeom prst="rect">
            <a:avLst/>
          </a:prstGeom>
        </p:spPr>
      </p:pic>
      <p:sp>
        <p:nvSpPr>
          <p:cNvPr id="13" name="Text 7"/>
          <p:cNvSpPr/>
          <p:nvPr/>
        </p:nvSpPr>
        <p:spPr>
          <a:xfrm>
            <a:off x="4815111" y="4167187"/>
            <a:ext cx="2415183" cy="193849"/>
          </a:xfrm>
          <a:prstGeom prst="rect">
            <a:avLst/>
          </a:prstGeom>
          <a:noFill/>
          <a:ln/>
        </p:spPr>
        <p:txBody>
          <a:bodyPr wrap="none" lIns="0" tIns="0" rIns="0" bIns="0" rtlCol="0" anchor="t"/>
          <a:lstStyle/>
          <a:p>
            <a:pPr marL="0" indent="0" algn="l">
              <a:lnSpc>
                <a:spcPct val="104000"/>
              </a:lnSpc>
              <a:buNone/>
            </a:pPr>
            <a:r>
              <a:rPr lang="en-US" sz="2000" b="1" dirty="0">
                <a:solidFill>
                  <a:srgbClr val="FFC000"/>
                </a:solidFill>
                <a:latin typeface="Inter Bold" pitchFamily="34" charset="0"/>
                <a:ea typeface="Inter Bold" pitchFamily="34" charset="-122"/>
                <a:cs typeface="Inter Bold" pitchFamily="34" charset="-120"/>
              </a:rPr>
              <a:t>La Resurrección y el Juicio Final</a:t>
            </a:r>
            <a:endParaRPr lang="en-US" sz="2000" dirty="0">
              <a:solidFill>
                <a:srgbClr val="FFC000"/>
              </a:solidFill>
            </a:endParaRPr>
          </a:p>
        </p:txBody>
      </p:sp>
      <p:sp>
        <p:nvSpPr>
          <p:cNvPr id="14" name="Text 8"/>
          <p:cNvSpPr/>
          <p:nvPr/>
        </p:nvSpPr>
        <p:spPr>
          <a:xfrm>
            <a:off x="4815111" y="4435450"/>
            <a:ext cx="3694435" cy="1234157"/>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950" dirty="0">
                <a:solidFill>
                  <a:srgbClr val="E5E0DF"/>
                </a:solidFill>
                <a:latin typeface="Inter" pitchFamily="34" charset="0"/>
                <a:ea typeface="Inter" pitchFamily="34" charset="-122"/>
                <a:cs typeface="Inter" pitchFamily="34" charset="-120"/>
              </a:rPr>
              <a:t>Todos los muertos resucitarán para presentarse delante de Dios</a:t>
            </a:r>
            <a:endParaRPr lang="en-US" sz="950" dirty="0"/>
          </a:p>
          <a:p>
            <a:pPr marL="342900" indent="-342900" algn="l">
              <a:lnSpc>
                <a:spcPct val="133000"/>
              </a:lnSpc>
              <a:buSzPct val="100000"/>
              <a:buChar char="•"/>
            </a:pPr>
            <a:r>
              <a:rPr lang="en-US" sz="950" b="1" dirty="0">
                <a:solidFill>
                  <a:srgbClr val="E5E0DF"/>
                </a:solidFill>
                <a:latin typeface="Inter" pitchFamily="34" charset="0"/>
                <a:ea typeface="Inter" pitchFamily="34" charset="-122"/>
                <a:cs typeface="Inter" pitchFamily="34" charset="-120"/>
              </a:rPr>
              <a:t>Juan 5:28–29</a:t>
            </a:r>
            <a:r>
              <a:rPr lang="en-US" sz="950" dirty="0">
                <a:solidFill>
                  <a:srgbClr val="E5E0DF"/>
                </a:solidFill>
                <a:latin typeface="Inter" pitchFamily="34" charset="0"/>
                <a:ea typeface="Inter" pitchFamily="34" charset="-122"/>
                <a:cs typeface="Inter" pitchFamily="34" charset="-120"/>
              </a:rPr>
              <a:t> — </a:t>
            </a:r>
            <a:r>
              <a:rPr lang="en-US" sz="950" i="1" dirty="0">
                <a:solidFill>
                  <a:srgbClr val="E5E0DF"/>
                </a:solidFill>
                <a:latin typeface="Inter" pitchFamily="34" charset="0"/>
                <a:ea typeface="Inter" pitchFamily="34" charset="-122"/>
                <a:cs typeface="Inter" pitchFamily="34" charset="-120"/>
              </a:rPr>
              <a:t>"Los que están en los sepulcros oirán su voz; y los que hicieron lo bueno, saldrán a resurrección de vida; y los que hicieron lo malo, a resurrección de condenación."</a:t>
            </a:r>
            <a:endParaRPr lang="en-US" sz="9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496193" y="861492"/>
            <a:ext cx="8151614" cy="775097"/>
          </a:xfrm>
          <a:prstGeom prst="rect">
            <a:avLst/>
          </a:prstGeom>
          <a:noFill/>
          <a:ln/>
        </p:spPr>
        <p:txBody>
          <a:bodyPr wrap="square" lIns="0" tIns="0" rIns="0" bIns="0" rtlCol="0" anchor="t">
            <a:normAutofit/>
          </a:bodyPr>
          <a:lstStyle/>
          <a:p>
            <a:pPr marL="0" indent="0" algn="l">
              <a:lnSpc>
                <a:spcPct val="104000"/>
              </a:lnSpc>
              <a:buNone/>
            </a:pPr>
            <a:r>
              <a:rPr lang="en-US" sz="2400" b="1" dirty="0">
                <a:solidFill>
                  <a:srgbClr val="FFFFFF"/>
                </a:solidFill>
                <a:latin typeface="Inter Bold" pitchFamily="34" charset="0"/>
                <a:ea typeface="Inter Bold" pitchFamily="34" charset="-122"/>
                <a:cs typeface="Inter Bold" pitchFamily="34" charset="-120"/>
              </a:rPr>
              <a:t>¿Por Qué los </a:t>
            </a:r>
            <a:r>
              <a:rPr lang="en-US" sz="2400" b="1" dirty="0" err="1">
                <a:solidFill>
                  <a:srgbClr val="FFFFFF"/>
                </a:solidFill>
                <a:latin typeface="Inter Bold" pitchFamily="34" charset="0"/>
                <a:ea typeface="Inter Bold" pitchFamily="34" charset="-122"/>
                <a:cs typeface="Inter Bold" pitchFamily="34" charset="-120"/>
              </a:rPr>
              <a:t>Apostólicos</a:t>
            </a:r>
            <a:r>
              <a:rPr lang="en-US" sz="2400" b="1" dirty="0">
                <a:solidFill>
                  <a:srgbClr val="FFFFFF"/>
                </a:solidFill>
                <a:latin typeface="Inter Bold" pitchFamily="34" charset="0"/>
                <a:ea typeface="Inter Bold" pitchFamily="34" charset="-122"/>
                <a:cs typeface="Inter Bold" pitchFamily="34" charset="-120"/>
              </a:rPr>
              <a:t> </a:t>
            </a:r>
            <a:r>
              <a:rPr lang="en-US" sz="2400" b="1" dirty="0" err="1">
                <a:solidFill>
                  <a:srgbClr val="FFFFFF"/>
                </a:solidFill>
                <a:latin typeface="Inter Bold" pitchFamily="34" charset="0"/>
                <a:ea typeface="Inter Bold" pitchFamily="34" charset="-122"/>
                <a:cs typeface="Inter Bold" pitchFamily="34" charset="-120"/>
              </a:rPr>
              <a:t>Valoramos</a:t>
            </a:r>
            <a:r>
              <a:rPr lang="en-US" sz="2400" b="1" dirty="0">
                <a:solidFill>
                  <a:srgbClr val="FFFFFF"/>
                </a:solidFill>
                <a:latin typeface="Inter Bold" pitchFamily="34" charset="0"/>
                <a:ea typeface="Inter Bold" pitchFamily="34" charset="-122"/>
                <a:cs typeface="Inter Bold" pitchFamily="34" charset="-120"/>
              </a:rPr>
              <a:t> Tanto la Doctrina?</a:t>
            </a:r>
            <a:endParaRPr lang="en-US" sz="2400" dirty="0"/>
          </a:p>
        </p:txBody>
      </p:sp>
      <p:sp>
        <p:nvSpPr>
          <p:cNvPr id="3" name="Text 1"/>
          <p:cNvSpPr/>
          <p:nvPr/>
        </p:nvSpPr>
        <p:spPr>
          <a:xfrm>
            <a:off x="527223" y="1591154"/>
            <a:ext cx="8151614" cy="1035694"/>
          </a:xfrm>
          <a:prstGeom prst="rect">
            <a:avLst/>
          </a:prstGeom>
          <a:noFill/>
          <a:ln/>
        </p:spPr>
        <p:txBody>
          <a:bodyPr wrap="square" lIns="0" tIns="0" rIns="0" bIns="0" rtlCol="0" anchor="t">
            <a:normAutofit/>
          </a:bodyPr>
          <a:lstStyle/>
          <a:p>
            <a:pPr marL="0" indent="0" algn="l">
              <a:lnSpc>
                <a:spcPct val="133000"/>
              </a:lnSpc>
              <a:buNone/>
            </a:pPr>
            <a:r>
              <a:rPr lang="en-US" sz="1400" dirty="0">
                <a:solidFill>
                  <a:srgbClr val="E5E0DF"/>
                </a:solidFill>
                <a:latin typeface="Inter" pitchFamily="34" charset="0"/>
                <a:ea typeface="Inter" pitchFamily="34" charset="-122"/>
                <a:cs typeface="Inter" pitchFamily="34" charset="-120"/>
              </a:rPr>
              <a:t>Los pentecostales apostólicos no ven la doctrina como algo frío o solo para estudiar. Para ellos, la doctrina es </a:t>
            </a:r>
            <a:r>
              <a:rPr lang="en-US" sz="1400" b="1" dirty="0">
                <a:solidFill>
                  <a:srgbClr val="E5E0DF"/>
                </a:solidFill>
                <a:latin typeface="Inter" pitchFamily="34" charset="0"/>
                <a:ea typeface="Inter" pitchFamily="34" charset="-122"/>
                <a:cs typeface="Inter" pitchFamily="34" charset="-120"/>
              </a:rPr>
              <a:t>parte de la salvación, de su identidad y de su fidelidad al Señor</a:t>
            </a:r>
            <a:r>
              <a:rPr lang="en-US" sz="1400" dirty="0">
                <a:solidFill>
                  <a:srgbClr val="E5E0DF"/>
                </a:solidFill>
                <a:latin typeface="Inter" pitchFamily="34" charset="0"/>
                <a:ea typeface="Inter" pitchFamily="34" charset="-122"/>
                <a:cs typeface="Inter" pitchFamily="34" charset="-120"/>
              </a:rPr>
              <a:t>.</a:t>
            </a:r>
            <a:endParaRPr lang="en-US" sz="1400" dirty="0"/>
          </a:p>
        </p:txBody>
      </p:sp>
      <p:sp>
        <p:nvSpPr>
          <p:cNvPr id="4" name="Shape 2"/>
          <p:cNvSpPr/>
          <p:nvPr/>
        </p:nvSpPr>
        <p:spPr>
          <a:xfrm>
            <a:off x="496193" y="2487322"/>
            <a:ext cx="279053" cy="279053"/>
          </a:xfrm>
          <a:prstGeom prst="roundRect">
            <a:avLst>
              <a:gd name="adj" fmla="val 18670"/>
            </a:avLst>
          </a:prstGeom>
          <a:solidFill>
            <a:srgbClr val="110080"/>
          </a:solidFill>
          <a:ln w="4763">
            <a:solidFill>
              <a:srgbClr val="2A1999"/>
            </a:solidFill>
            <a:prstDash val="solid"/>
          </a:ln>
        </p:spPr>
        <p:txBody>
          <a:bodyPr/>
          <a:lstStyle/>
          <a:p>
            <a:endParaRPr lang="en-US"/>
          </a:p>
        </p:txBody>
      </p:sp>
      <p:sp>
        <p:nvSpPr>
          <p:cNvPr id="5" name="Text 3"/>
          <p:cNvSpPr/>
          <p:nvPr/>
        </p:nvSpPr>
        <p:spPr>
          <a:xfrm>
            <a:off x="496193" y="2246965"/>
            <a:ext cx="3776365" cy="476846"/>
          </a:xfrm>
          <a:prstGeom prst="rect">
            <a:avLst/>
          </a:prstGeom>
          <a:noFill/>
          <a:ln/>
        </p:spPr>
        <p:txBody>
          <a:bodyPr wrap="none" lIns="0" tIns="0" rIns="0" bIns="0" rtlCol="0" anchor="t"/>
          <a:lstStyle/>
          <a:p>
            <a:pPr marL="0" indent="0" algn="l">
              <a:lnSpc>
                <a:spcPct val="104000"/>
              </a:lnSpc>
              <a:buNone/>
            </a:pPr>
            <a:r>
              <a:rPr lang="en-US" b="1" dirty="0">
                <a:solidFill>
                  <a:srgbClr val="FFC000"/>
                </a:solidFill>
                <a:latin typeface="Inter Bold" pitchFamily="34" charset="0"/>
                <a:ea typeface="Inter Bold" pitchFamily="34" charset="-122"/>
                <a:cs typeface="Inter Bold" pitchFamily="34" charset="-120"/>
              </a:rPr>
              <a:t>1. </a:t>
            </a:r>
            <a:r>
              <a:rPr lang="en-US" b="1" dirty="0" err="1">
                <a:solidFill>
                  <a:srgbClr val="FFC000"/>
                </a:solidFill>
                <a:latin typeface="Inter Bold" pitchFamily="34" charset="0"/>
                <a:ea typeface="Inter Bold" pitchFamily="34" charset="-122"/>
                <a:cs typeface="Inter Bold" pitchFamily="34" charset="-120"/>
              </a:rPr>
              <a:t>Porque</a:t>
            </a:r>
            <a:r>
              <a:rPr lang="en-US" b="1" dirty="0">
                <a:solidFill>
                  <a:srgbClr val="FFC000"/>
                </a:solidFill>
                <a:latin typeface="Inter Bold" pitchFamily="34" charset="0"/>
                <a:ea typeface="Inter Bold" pitchFamily="34" charset="-122"/>
                <a:cs typeface="Inter Bold" pitchFamily="34" charset="-120"/>
              </a:rPr>
              <a:t> la Doctrina Está </a:t>
            </a:r>
            <a:r>
              <a:rPr lang="en-US" b="1" dirty="0" err="1">
                <a:solidFill>
                  <a:srgbClr val="FFC000"/>
                </a:solidFill>
                <a:latin typeface="Inter Bold" pitchFamily="34" charset="0"/>
                <a:ea typeface="Inter Bold" pitchFamily="34" charset="-122"/>
                <a:cs typeface="Inter Bold" pitchFamily="34" charset="-120"/>
              </a:rPr>
              <a:t>Ligada</a:t>
            </a:r>
            <a:r>
              <a:rPr lang="en-US" b="1" dirty="0">
                <a:solidFill>
                  <a:srgbClr val="FFC000"/>
                </a:solidFill>
                <a:latin typeface="Inter Bold" pitchFamily="34" charset="0"/>
                <a:ea typeface="Inter Bold" pitchFamily="34" charset="-122"/>
                <a:cs typeface="Inter Bold" pitchFamily="34" charset="-120"/>
              </a:rPr>
              <a:t> a</a:t>
            </a:r>
          </a:p>
          <a:p>
            <a:pPr marL="0" indent="0" algn="l">
              <a:lnSpc>
                <a:spcPct val="104000"/>
              </a:lnSpc>
              <a:buNone/>
            </a:pPr>
            <a:r>
              <a:rPr lang="en-US" b="1" dirty="0">
                <a:solidFill>
                  <a:srgbClr val="FFC000"/>
                </a:solidFill>
                <a:latin typeface="Inter Bold" pitchFamily="34" charset="0"/>
                <a:ea typeface="Inter Bold" pitchFamily="34" charset="-122"/>
                <a:cs typeface="Inter Bold" pitchFamily="34" charset="-120"/>
              </a:rPr>
              <a:t> la Salvación</a:t>
            </a:r>
            <a:endParaRPr lang="en-US" dirty="0">
              <a:solidFill>
                <a:srgbClr val="FFC000"/>
              </a:solidFill>
            </a:endParaRPr>
          </a:p>
        </p:txBody>
      </p:sp>
      <p:sp>
        <p:nvSpPr>
          <p:cNvPr id="6" name="Text 4"/>
          <p:cNvSpPr/>
          <p:nvPr/>
        </p:nvSpPr>
        <p:spPr>
          <a:xfrm>
            <a:off x="496194" y="2798222"/>
            <a:ext cx="3998268" cy="1349707"/>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1000" dirty="0">
                <a:solidFill>
                  <a:srgbClr val="E5E0DF"/>
                </a:solidFill>
                <a:latin typeface="Inter" pitchFamily="34" charset="0"/>
                <a:ea typeface="Inter" pitchFamily="34" charset="-122"/>
                <a:cs typeface="Inter" pitchFamily="34" charset="-120"/>
              </a:rPr>
              <a:t>El plan de salvación (arrepentimiento, bautismo, Espíritu Santo) no se puede cambiar</a:t>
            </a:r>
            <a:endParaRPr lang="en-US" sz="1000" dirty="0"/>
          </a:p>
          <a:p>
            <a:pPr marL="342900" indent="-342900" algn="l">
              <a:lnSpc>
                <a:spcPct val="133000"/>
              </a:lnSpc>
              <a:buSzPct val="100000"/>
              <a:buChar char="•"/>
            </a:pPr>
            <a:r>
              <a:rPr lang="en-US" sz="1000" b="1" dirty="0">
                <a:solidFill>
                  <a:srgbClr val="E5E0DF"/>
                </a:solidFill>
                <a:latin typeface="Inter" pitchFamily="34" charset="0"/>
                <a:ea typeface="Inter" pitchFamily="34" charset="-122"/>
                <a:cs typeface="Inter" pitchFamily="34" charset="-120"/>
              </a:rPr>
              <a:t>Hechos 2:38</a:t>
            </a:r>
            <a:r>
              <a:rPr lang="en-US" sz="1000" dirty="0">
                <a:solidFill>
                  <a:srgbClr val="E5E0DF"/>
                </a:solidFill>
                <a:latin typeface="Inter" pitchFamily="34" charset="0"/>
                <a:ea typeface="Inter" pitchFamily="34" charset="-122"/>
                <a:cs typeface="Inter" pitchFamily="34" charset="-120"/>
              </a:rPr>
              <a:t> muestra con claridad el modelo apostólico</a:t>
            </a:r>
            <a:endParaRPr lang="en-US" sz="1000" dirty="0"/>
          </a:p>
          <a:p>
            <a:pPr marL="342900" indent="-342900" algn="l">
              <a:lnSpc>
                <a:spcPct val="133000"/>
              </a:lnSpc>
              <a:buSzPct val="100000"/>
              <a:buChar char="•"/>
            </a:pPr>
            <a:r>
              <a:rPr lang="en-US" sz="1000" dirty="0">
                <a:solidFill>
                  <a:srgbClr val="E5E0DF"/>
                </a:solidFill>
                <a:latin typeface="Inter" pitchFamily="34" charset="0"/>
                <a:ea typeface="Inter" pitchFamily="34" charset="-122"/>
                <a:cs typeface="Inter" pitchFamily="34" charset="-120"/>
              </a:rPr>
              <a:t>Alejarse de la doctrina es alejarse del camino de la salvación</a:t>
            </a:r>
            <a:endParaRPr lang="en-US" sz="1000" dirty="0"/>
          </a:p>
        </p:txBody>
      </p:sp>
      <p:sp>
        <p:nvSpPr>
          <p:cNvPr id="7" name="Shape 5"/>
          <p:cNvSpPr/>
          <p:nvPr/>
        </p:nvSpPr>
        <p:spPr>
          <a:xfrm>
            <a:off x="4649465" y="2487322"/>
            <a:ext cx="279053" cy="279053"/>
          </a:xfrm>
          <a:prstGeom prst="roundRect">
            <a:avLst>
              <a:gd name="adj" fmla="val 18670"/>
            </a:avLst>
          </a:prstGeom>
          <a:solidFill>
            <a:srgbClr val="110080"/>
          </a:solidFill>
          <a:ln w="4763">
            <a:solidFill>
              <a:srgbClr val="2A1999"/>
            </a:solidFill>
            <a:prstDash val="solid"/>
          </a:ln>
        </p:spPr>
        <p:txBody>
          <a:bodyPr/>
          <a:lstStyle/>
          <a:p>
            <a:endParaRPr lang="en-US"/>
          </a:p>
        </p:txBody>
      </p:sp>
      <p:sp>
        <p:nvSpPr>
          <p:cNvPr id="8" name="Text 6"/>
          <p:cNvSpPr/>
          <p:nvPr/>
        </p:nvSpPr>
        <p:spPr>
          <a:xfrm>
            <a:off x="4871444" y="2246965"/>
            <a:ext cx="3135658" cy="476846"/>
          </a:xfrm>
          <a:prstGeom prst="rect">
            <a:avLst/>
          </a:prstGeom>
          <a:noFill/>
          <a:ln/>
        </p:spPr>
        <p:txBody>
          <a:bodyPr wrap="none" lIns="0" tIns="0" rIns="0" bIns="0" rtlCol="0" anchor="t"/>
          <a:lstStyle/>
          <a:p>
            <a:pPr marL="0" indent="0" algn="l">
              <a:lnSpc>
                <a:spcPct val="104000"/>
              </a:lnSpc>
              <a:buNone/>
            </a:pPr>
            <a:r>
              <a:rPr lang="en-US" b="1" dirty="0">
                <a:solidFill>
                  <a:srgbClr val="FFC000"/>
                </a:solidFill>
                <a:latin typeface="Inter Bold" pitchFamily="34" charset="0"/>
                <a:ea typeface="Inter Bold" pitchFamily="34" charset="-122"/>
                <a:cs typeface="Inter Bold" pitchFamily="34" charset="-120"/>
              </a:rPr>
              <a:t>2. </a:t>
            </a:r>
            <a:r>
              <a:rPr lang="en-US" b="1" dirty="0" err="1">
                <a:solidFill>
                  <a:srgbClr val="FFC000"/>
                </a:solidFill>
                <a:latin typeface="Inter Bold" pitchFamily="34" charset="0"/>
                <a:ea typeface="Inter Bold" pitchFamily="34" charset="-122"/>
                <a:cs typeface="Inter Bold" pitchFamily="34" charset="-120"/>
              </a:rPr>
              <a:t>Porque</a:t>
            </a:r>
            <a:r>
              <a:rPr lang="en-US" b="1" dirty="0">
                <a:solidFill>
                  <a:srgbClr val="FFC000"/>
                </a:solidFill>
                <a:latin typeface="Inter Bold" pitchFamily="34" charset="0"/>
                <a:ea typeface="Inter Bold" pitchFamily="34" charset="-122"/>
                <a:cs typeface="Inter Bold" pitchFamily="34" charset="-120"/>
              </a:rPr>
              <a:t> la Iglesia Primitiva</a:t>
            </a:r>
          </a:p>
          <a:p>
            <a:pPr marL="0" indent="0" algn="l">
              <a:lnSpc>
                <a:spcPct val="104000"/>
              </a:lnSpc>
              <a:buNone/>
            </a:pPr>
            <a:r>
              <a:rPr lang="en-US" b="1" dirty="0">
                <a:solidFill>
                  <a:srgbClr val="FFC000"/>
                </a:solidFill>
                <a:latin typeface="Inter Bold" pitchFamily="34" charset="0"/>
                <a:ea typeface="Inter Bold" pitchFamily="34" charset="-122"/>
                <a:cs typeface="Inter Bold" pitchFamily="34" charset="-120"/>
              </a:rPr>
              <a:t> Era Doctrinal</a:t>
            </a:r>
            <a:endParaRPr lang="en-US" dirty="0">
              <a:solidFill>
                <a:srgbClr val="FFC000"/>
              </a:solidFill>
            </a:endParaRPr>
          </a:p>
        </p:txBody>
      </p:sp>
      <p:sp>
        <p:nvSpPr>
          <p:cNvPr id="9" name="Text 7"/>
          <p:cNvSpPr/>
          <p:nvPr/>
        </p:nvSpPr>
        <p:spPr>
          <a:xfrm>
            <a:off x="4871444" y="2813029"/>
            <a:ext cx="3595315" cy="1692251"/>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1000" b="1" dirty="0">
                <a:solidFill>
                  <a:srgbClr val="E5E0DF"/>
                </a:solidFill>
                <a:latin typeface="Inter" pitchFamily="34" charset="0"/>
                <a:ea typeface="Inter" pitchFamily="34" charset="-122"/>
                <a:cs typeface="Inter" pitchFamily="34" charset="-120"/>
              </a:rPr>
              <a:t>Hechos 2:42</a:t>
            </a:r>
            <a:r>
              <a:rPr lang="en-US" sz="1000" dirty="0">
                <a:solidFill>
                  <a:srgbClr val="E5E0DF"/>
                </a:solidFill>
                <a:latin typeface="Inter" pitchFamily="34" charset="0"/>
                <a:ea typeface="Inter" pitchFamily="34" charset="-122"/>
                <a:cs typeface="Inter" pitchFamily="34" charset="-120"/>
              </a:rPr>
              <a:t> — </a:t>
            </a:r>
            <a:r>
              <a:rPr lang="en-US" sz="1000" i="1" dirty="0">
                <a:solidFill>
                  <a:srgbClr val="E5E0DF"/>
                </a:solidFill>
                <a:latin typeface="Inter" pitchFamily="34" charset="0"/>
                <a:ea typeface="Inter" pitchFamily="34" charset="-122"/>
                <a:cs typeface="Inter" pitchFamily="34" charset="-120"/>
              </a:rPr>
              <a:t>"Y perseveraban en la doctrina de los apóstoles, en la comunión unos con otros, en el partimiento del pan y en las oraciones."</a:t>
            </a:r>
            <a:endParaRPr lang="en-US" sz="1000" dirty="0"/>
          </a:p>
          <a:p>
            <a:pPr marL="342900" indent="-342900" algn="l">
              <a:lnSpc>
                <a:spcPct val="133000"/>
              </a:lnSpc>
              <a:buSzPct val="100000"/>
              <a:buChar char="•"/>
            </a:pPr>
            <a:r>
              <a:rPr lang="en-US" sz="1000" dirty="0">
                <a:solidFill>
                  <a:srgbClr val="E5E0DF"/>
                </a:solidFill>
                <a:latin typeface="Inter" pitchFamily="34" charset="0"/>
                <a:ea typeface="Inter" pitchFamily="34" charset="-122"/>
                <a:cs typeface="Inter" pitchFamily="34" charset="-120"/>
              </a:rPr>
              <a:t>La doctrina fue la primera base de la iglesia de Pentecostés</a:t>
            </a:r>
            <a:endParaRPr lang="en-US" sz="1000" dirty="0"/>
          </a:p>
          <a:p>
            <a:pPr marL="342900" indent="-342900" algn="l">
              <a:lnSpc>
                <a:spcPct val="133000"/>
              </a:lnSpc>
              <a:buSzPct val="100000"/>
              <a:buChar char="•"/>
            </a:pPr>
            <a:r>
              <a:rPr lang="en-US" sz="1000" dirty="0">
                <a:solidFill>
                  <a:srgbClr val="E5E0DF"/>
                </a:solidFill>
                <a:latin typeface="Inter" pitchFamily="34" charset="0"/>
                <a:ea typeface="Inter" pitchFamily="34" charset="-122"/>
                <a:cs typeface="Inter" pitchFamily="34" charset="-120"/>
              </a:rPr>
              <a:t>No puede haber verdadera comunión sin estar de acuerdo en la doctrina</a:t>
            </a:r>
            <a:endParaRPr lang="en-US" sz="1000" dirty="0"/>
          </a:p>
        </p:txBody>
      </p:sp>
      <p:sp>
        <p:nvSpPr>
          <p:cNvPr id="10" name="Shape 8"/>
          <p:cNvSpPr/>
          <p:nvPr/>
        </p:nvSpPr>
        <p:spPr>
          <a:xfrm>
            <a:off x="496193" y="4906562"/>
            <a:ext cx="279053" cy="279053"/>
          </a:xfrm>
          <a:prstGeom prst="roundRect">
            <a:avLst>
              <a:gd name="adj" fmla="val 18670"/>
            </a:avLst>
          </a:prstGeom>
          <a:solidFill>
            <a:srgbClr val="110080"/>
          </a:solidFill>
          <a:ln w="4763">
            <a:solidFill>
              <a:srgbClr val="2A1999"/>
            </a:solidFill>
            <a:prstDash val="solid"/>
          </a:ln>
        </p:spPr>
        <p:txBody>
          <a:bodyPr/>
          <a:lstStyle/>
          <a:p>
            <a:endParaRPr lang="en-US"/>
          </a:p>
        </p:txBody>
      </p:sp>
      <p:sp>
        <p:nvSpPr>
          <p:cNvPr id="11" name="Text 9"/>
          <p:cNvSpPr/>
          <p:nvPr/>
        </p:nvSpPr>
        <p:spPr>
          <a:xfrm>
            <a:off x="527223" y="4315843"/>
            <a:ext cx="3998268" cy="730245"/>
          </a:xfrm>
          <a:prstGeom prst="rect">
            <a:avLst/>
          </a:prstGeom>
          <a:noFill/>
          <a:ln/>
        </p:spPr>
        <p:txBody>
          <a:bodyPr wrap="square" lIns="0" tIns="0" rIns="0" bIns="0" rtlCol="0" anchor="t">
            <a:normAutofit/>
          </a:bodyPr>
          <a:lstStyle/>
          <a:p>
            <a:pPr>
              <a:lnSpc>
                <a:spcPct val="104000"/>
              </a:lnSpc>
            </a:pPr>
            <a:r>
              <a:rPr lang="en-US" b="1" dirty="0">
                <a:solidFill>
                  <a:srgbClr val="FFC000"/>
                </a:solidFill>
                <a:latin typeface="Inter Bold" pitchFamily="34" charset="0"/>
                <a:ea typeface="Inter Bold" pitchFamily="34" charset="-122"/>
                <a:cs typeface="Inter Bold" pitchFamily="34" charset="-120"/>
              </a:rPr>
              <a:t>3. </a:t>
            </a:r>
            <a:r>
              <a:rPr lang="en-US" b="1" dirty="0" err="1">
                <a:solidFill>
                  <a:srgbClr val="FFC000"/>
                </a:solidFill>
                <a:latin typeface="Inter Bold" pitchFamily="34" charset="0"/>
                <a:ea typeface="Inter Bold" pitchFamily="34" charset="-122"/>
                <a:cs typeface="Inter Bold" pitchFamily="34" charset="-120"/>
              </a:rPr>
              <a:t>Porque</a:t>
            </a:r>
            <a:r>
              <a:rPr lang="en-US" b="1" dirty="0">
                <a:solidFill>
                  <a:srgbClr val="FFC000"/>
                </a:solidFill>
                <a:latin typeface="Inter Bold" pitchFamily="34" charset="0"/>
                <a:ea typeface="Inter Bold" pitchFamily="34" charset="-122"/>
                <a:cs typeface="Inter Bold" pitchFamily="34" charset="-120"/>
              </a:rPr>
              <a:t> la Escritura </a:t>
            </a:r>
            <a:r>
              <a:rPr lang="en-US" b="1" dirty="0" err="1">
                <a:solidFill>
                  <a:srgbClr val="FFC000"/>
                </a:solidFill>
                <a:latin typeface="Inter Bold" pitchFamily="34" charset="0"/>
                <a:ea typeface="Inter Bold" pitchFamily="34" charset="-122"/>
                <a:cs typeface="Inter Bold" pitchFamily="34" charset="-120"/>
              </a:rPr>
              <a:t>ordena</a:t>
            </a:r>
            <a:r>
              <a:rPr lang="en-US" b="1" dirty="0">
                <a:solidFill>
                  <a:srgbClr val="FFC000"/>
                </a:solidFill>
                <a:latin typeface="Inter Bold" pitchFamily="34" charset="0"/>
                <a:ea typeface="Inter Bold" pitchFamily="34" charset="-122"/>
                <a:cs typeface="Inter Bold" pitchFamily="34" charset="-120"/>
              </a:rPr>
              <a:t> Defender la Doctrina</a:t>
            </a:r>
            <a:endParaRPr lang="en-US" dirty="0">
              <a:solidFill>
                <a:srgbClr val="FFC000"/>
              </a:solidFill>
            </a:endParaRPr>
          </a:p>
        </p:txBody>
      </p:sp>
      <p:sp>
        <p:nvSpPr>
          <p:cNvPr id="12" name="Text 10"/>
          <p:cNvSpPr/>
          <p:nvPr/>
        </p:nvSpPr>
        <p:spPr>
          <a:xfrm>
            <a:off x="496193" y="4949202"/>
            <a:ext cx="3998268" cy="1390648"/>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1100" b="1" dirty="0">
                <a:solidFill>
                  <a:srgbClr val="E5E0DF"/>
                </a:solidFill>
                <a:latin typeface="Inter" pitchFamily="34" charset="0"/>
                <a:ea typeface="Inter" pitchFamily="34" charset="-122"/>
                <a:cs typeface="Inter" pitchFamily="34" charset="-120"/>
              </a:rPr>
              <a:t>Gálatas 1:8</a:t>
            </a:r>
            <a:r>
              <a:rPr lang="en-US" sz="1100" dirty="0">
                <a:solidFill>
                  <a:srgbClr val="E5E0DF"/>
                </a:solidFill>
                <a:latin typeface="Inter" pitchFamily="34" charset="0"/>
                <a:ea typeface="Inter" pitchFamily="34" charset="-122"/>
                <a:cs typeface="Inter" pitchFamily="34" charset="-120"/>
              </a:rPr>
              <a:t> — </a:t>
            </a:r>
            <a:r>
              <a:rPr lang="en-US" sz="1100" i="1" dirty="0">
                <a:solidFill>
                  <a:srgbClr val="E5E0DF"/>
                </a:solidFill>
                <a:latin typeface="Inter" pitchFamily="34" charset="0"/>
                <a:ea typeface="Inter" pitchFamily="34" charset="-122"/>
                <a:cs typeface="Inter" pitchFamily="34" charset="-120"/>
              </a:rPr>
              <a:t>"Mas si aún nosotros, o un ángel del cielo, os anunciare otro evangelio diferente del que os hemos anunciado, sea anatema."</a:t>
            </a:r>
            <a:endParaRPr lang="en-US" sz="1100" dirty="0"/>
          </a:p>
          <a:p>
            <a:pPr marL="342900" indent="-342900" algn="l">
              <a:lnSpc>
                <a:spcPct val="133000"/>
              </a:lnSpc>
              <a:buSzPct val="100000"/>
              <a:buChar char="•"/>
            </a:pPr>
            <a:r>
              <a:rPr lang="en-US" sz="1100" b="1" dirty="0">
                <a:solidFill>
                  <a:srgbClr val="E5E0DF"/>
                </a:solidFill>
                <a:latin typeface="Inter" pitchFamily="34" charset="0"/>
                <a:ea typeface="Inter" pitchFamily="34" charset="-122"/>
                <a:cs typeface="Inter" pitchFamily="34" charset="-120"/>
              </a:rPr>
              <a:t>Judas 1:3</a:t>
            </a:r>
            <a:r>
              <a:rPr lang="en-US" sz="1100" dirty="0">
                <a:solidFill>
                  <a:srgbClr val="E5E0DF"/>
                </a:solidFill>
                <a:latin typeface="Inter" pitchFamily="34" charset="0"/>
                <a:ea typeface="Inter" pitchFamily="34" charset="-122"/>
                <a:cs typeface="Inter" pitchFamily="34" charset="-120"/>
              </a:rPr>
              <a:t> — </a:t>
            </a:r>
            <a:r>
              <a:rPr lang="en-US" sz="1100" i="1" dirty="0">
                <a:solidFill>
                  <a:srgbClr val="E5E0DF"/>
                </a:solidFill>
                <a:latin typeface="Inter" pitchFamily="34" charset="0"/>
                <a:ea typeface="Inter" pitchFamily="34" charset="-122"/>
                <a:cs typeface="Inter" pitchFamily="34" charset="-120"/>
              </a:rPr>
              <a:t>"Contender ardientemente por la fe que ha sido una vez dada a los santos."</a:t>
            </a:r>
            <a:endParaRPr lang="en-US" sz="1100" dirty="0"/>
          </a:p>
        </p:txBody>
      </p:sp>
      <p:sp>
        <p:nvSpPr>
          <p:cNvPr id="13" name="Shape 11"/>
          <p:cNvSpPr/>
          <p:nvPr/>
        </p:nvSpPr>
        <p:spPr>
          <a:xfrm>
            <a:off x="4649465" y="4906562"/>
            <a:ext cx="279053" cy="279053"/>
          </a:xfrm>
          <a:prstGeom prst="roundRect">
            <a:avLst>
              <a:gd name="adj" fmla="val 18670"/>
            </a:avLst>
          </a:prstGeom>
          <a:solidFill>
            <a:srgbClr val="110080"/>
          </a:solidFill>
          <a:ln w="4763">
            <a:solidFill>
              <a:srgbClr val="2A1999"/>
            </a:solidFill>
            <a:prstDash val="solid"/>
          </a:ln>
        </p:spPr>
        <p:txBody>
          <a:bodyPr/>
          <a:lstStyle/>
          <a:p>
            <a:endParaRPr lang="en-US"/>
          </a:p>
        </p:txBody>
      </p:sp>
      <p:sp>
        <p:nvSpPr>
          <p:cNvPr id="14" name="Text 12"/>
          <p:cNvSpPr/>
          <p:nvPr/>
        </p:nvSpPr>
        <p:spPr>
          <a:xfrm>
            <a:off x="4871444" y="4267200"/>
            <a:ext cx="3776363" cy="619125"/>
          </a:xfrm>
          <a:prstGeom prst="rect">
            <a:avLst/>
          </a:prstGeom>
          <a:noFill/>
          <a:ln/>
        </p:spPr>
        <p:txBody>
          <a:bodyPr wrap="square" lIns="0" tIns="0" rIns="0" bIns="0" rtlCol="0" anchor="t">
            <a:normAutofit/>
          </a:bodyPr>
          <a:lstStyle/>
          <a:p>
            <a:pPr marL="0" indent="0" algn="l">
              <a:lnSpc>
                <a:spcPct val="104000"/>
              </a:lnSpc>
              <a:buNone/>
            </a:pPr>
            <a:r>
              <a:rPr lang="en-US" b="1" dirty="0">
                <a:solidFill>
                  <a:srgbClr val="FFC000"/>
                </a:solidFill>
                <a:latin typeface="Inter Bold" pitchFamily="34" charset="0"/>
                <a:ea typeface="Inter Bold" pitchFamily="34" charset="-122"/>
                <a:cs typeface="Inter Bold" pitchFamily="34" charset="-120"/>
              </a:rPr>
              <a:t>4. </a:t>
            </a:r>
            <a:r>
              <a:rPr lang="en-US" b="1" dirty="0" err="1">
                <a:solidFill>
                  <a:srgbClr val="FFC000"/>
                </a:solidFill>
                <a:latin typeface="Inter Bold" pitchFamily="34" charset="0"/>
                <a:ea typeface="Inter Bold" pitchFamily="34" charset="-122"/>
                <a:cs typeface="Inter Bold" pitchFamily="34" charset="-120"/>
              </a:rPr>
              <a:t>Porque</a:t>
            </a:r>
            <a:r>
              <a:rPr lang="en-US" b="1" dirty="0">
                <a:solidFill>
                  <a:srgbClr val="FFC000"/>
                </a:solidFill>
                <a:latin typeface="Inter Bold" pitchFamily="34" charset="0"/>
                <a:ea typeface="Inter Bold" pitchFamily="34" charset="-122"/>
                <a:cs typeface="Inter Bold" pitchFamily="34" charset="-120"/>
              </a:rPr>
              <a:t> la Doctrina Correcta Produce Adoración Correcta</a:t>
            </a:r>
            <a:endParaRPr lang="en-US" dirty="0">
              <a:solidFill>
                <a:srgbClr val="FFC000"/>
              </a:solidFill>
            </a:endParaRPr>
          </a:p>
        </p:txBody>
      </p:sp>
      <p:sp>
        <p:nvSpPr>
          <p:cNvPr id="15" name="Text 13"/>
          <p:cNvSpPr/>
          <p:nvPr/>
        </p:nvSpPr>
        <p:spPr>
          <a:xfrm>
            <a:off x="4871443" y="4961657"/>
            <a:ext cx="3595315" cy="1446017"/>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1100" dirty="0">
                <a:solidFill>
                  <a:srgbClr val="E5E0DF"/>
                </a:solidFill>
                <a:latin typeface="Inter" pitchFamily="34" charset="0"/>
                <a:ea typeface="Inter" pitchFamily="34" charset="-122"/>
                <a:cs typeface="Inter" pitchFamily="34" charset="-120"/>
              </a:rPr>
              <a:t>Saber quién es Dios (Su unicidad y nombre) cambia la manera de adorar</a:t>
            </a:r>
            <a:endParaRPr lang="en-US" sz="1100" dirty="0"/>
          </a:p>
          <a:p>
            <a:pPr marL="342900" indent="-342900" algn="l">
              <a:lnSpc>
                <a:spcPct val="133000"/>
              </a:lnSpc>
              <a:buSzPct val="100000"/>
              <a:buChar char="•"/>
            </a:pPr>
            <a:r>
              <a:rPr lang="en-US" sz="1100" b="1" dirty="0">
                <a:solidFill>
                  <a:srgbClr val="E5E0DF"/>
                </a:solidFill>
                <a:latin typeface="Inter" pitchFamily="34" charset="0"/>
                <a:ea typeface="Inter" pitchFamily="34" charset="-122"/>
                <a:cs typeface="Inter" pitchFamily="34" charset="-120"/>
              </a:rPr>
              <a:t>Juan 4:23–24</a:t>
            </a:r>
            <a:r>
              <a:rPr lang="en-US" sz="1100" dirty="0">
                <a:solidFill>
                  <a:srgbClr val="E5E0DF"/>
                </a:solidFill>
                <a:latin typeface="Inter" pitchFamily="34" charset="0"/>
                <a:ea typeface="Inter" pitchFamily="34" charset="-122"/>
                <a:cs typeface="Inter" pitchFamily="34" charset="-120"/>
              </a:rPr>
              <a:t> — </a:t>
            </a:r>
            <a:r>
              <a:rPr lang="en-US" sz="1100" i="1" dirty="0">
                <a:solidFill>
                  <a:srgbClr val="E5E0DF"/>
                </a:solidFill>
                <a:latin typeface="Inter" pitchFamily="34" charset="0"/>
                <a:ea typeface="Inter" pitchFamily="34" charset="-122"/>
                <a:cs typeface="Inter" pitchFamily="34" charset="-120"/>
              </a:rPr>
              <a:t>"Los verdaderos adoradores adorarán al Padre en espíritu y en verdad... los que le adoran, en espíritu y en verdad es necesario que adoren."</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496193" y="506611"/>
            <a:ext cx="7033245" cy="348853"/>
          </a:xfrm>
          <a:prstGeom prst="rect">
            <a:avLst/>
          </a:prstGeom>
          <a:noFill/>
          <a:ln/>
        </p:spPr>
        <p:txBody>
          <a:bodyPr wrap="none" lIns="0" tIns="0" rIns="0" bIns="0" rtlCol="0" anchor="t"/>
          <a:lstStyle/>
          <a:p>
            <a:pPr marL="0" indent="0" algn="l">
              <a:lnSpc>
                <a:spcPct val="104000"/>
              </a:lnSpc>
              <a:buNone/>
            </a:pPr>
            <a:r>
              <a:rPr lang="en-US" sz="2150" b="1" dirty="0">
                <a:solidFill>
                  <a:srgbClr val="FFFFFF"/>
                </a:solidFill>
                <a:latin typeface="Inter Bold" pitchFamily="34" charset="0"/>
                <a:ea typeface="Inter Bold" pitchFamily="34" charset="-122"/>
                <a:cs typeface="Inter Bold" pitchFamily="34" charset="-120"/>
              </a:rPr>
              <a:t>Conclusión: La Doctrina Como Fundamento Vivo</a:t>
            </a:r>
            <a:endParaRPr lang="en-US" sz="2150" dirty="0"/>
          </a:p>
        </p:txBody>
      </p:sp>
      <p:sp>
        <p:nvSpPr>
          <p:cNvPr id="3" name="Shape 1"/>
          <p:cNvSpPr/>
          <p:nvPr/>
        </p:nvSpPr>
        <p:spPr>
          <a:xfrm>
            <a:off x="415825" y="1006153"/>
            <a:ext cx="8200727" cy="5345236"/>
          </a:xfrm>
          <a:prstGeom prst="roundRect">
            <a:avLst>
              <a:gd name="adj" fmla="val 3649"/>
            </a:avLst>
          </a:prstGeom>
          <a:solidFill>
            <a:srgbClr val="2B0AFF"/>
          </a:solidFill>
          <a:ln/>
        </p:spPr>
        <p:txBody>
          <a:bodyPr/>
          <a:lstStyle/>
          <a:p>
            <a:endParaRPr lang="en-US"/>
          </a:p>
        </p:txBody>
      </p:sp>
      <p:sp>
        <p:nvSpPr>
          <p:cNvPr id="4" name="Text 2"/>
          <p:cNvSpPr/>
          <p:nvPr/>
        </p:nvSpPr>
        <p:spPr>
          <a:xfrm>
            <a:off x="527447" y="1106611"/>
            <a:ext cx="6774501" cy="801701"/>
          </a:xfrm>
          <a:prstGeom prst="rect">
            <a:avLst/>
          </a:prstGeom>
          <a:noFill/>
          <a:ln/>
        </p:spPr>
        <p:txBody>
          <a:bodyPr wrap="none" lIns="0" tIns="0" rIns="0" bIns="0" rtlCol="0" anchor="t"/>
          <a:lstStyle/>
          <a:p>
            <a:pPr marL="0" indent="0" algn="l">
              <a:lnSpc>
                <a:spcPct val="104000"/>
              </a:lnSpc>
              <a:buNone/>
            </a:pPr>
            <a:r>
              <a:rPr lang="en-US" sz="3200" b="1" dirty="0">
                <a:solidFill>
                  <a:srgbClr val="FFFFFF"/>
                </a:solidFill>
                <a:latin typeface="Inter Bold" pitchFamily="34" charset="0"/>
                <a:ea typeface="Inter Bold" pitchFamily="34" charset="-122"/>
                <a:cs typeface="Inter Bold" pitchFamily="34" charset="-120"/>
              </a:rPr>
              <a:t>Lo Que Hemos Aprendido</a:t>
            </a:r>
            <a:endParaRPr lang="en-US" sz="3200" dirty="0"/>
          </a:p>
        </p:txBody>
      </p:sp>
      <p:sp>
        <p:nvSpPr>
          <p:cNvPr id="5" name="Text 3"/>
          <p:cNvSpPr/>
          <p:nvPr/>
        </p:nvSpPr>
        <p:spPr>
          <a:xfrm>
            <a:off x="791007" y="2008770"/>
            <a:ext cx="7450362" cy="4138111"/>
          </a:xfrm>
          <a:prstGeom prst="rect">
            <a:avLst/>
          </a:prstGeom>
          <a:noFill/>
          <a:ln/>
        </p:spPr>
        <p:txBody>
          <a:bodyPr wrap="square" lIns="0" tIns="0" rIns="0" bIns="0" rtlCol="0" anchor="t">
            <a:normAutofit/>
          </a:bodyPr>
          <a:lstStyle/>
          <a:p>
            <a:pPr marL="457200" indent="-457200" algn="l">
              <a:lnSpc>
                <a:spcPct val="127000"/>
              </a:lnSpc>
              <a:buSzPct val="100000"/>
              <a:buFont typeface="+mj-lt"/>
              <a:buAutoNum type="arabicPeriod"/>
            </a:pPr>
            <a:r>
              <a:rPr lang="en-US" sz="2000" dirty="0">
                <a:solidFill>
                  <a:srgbClr val="E5E0DF"/>
                </a:solidFill>
                <a:latin typeface="Inter" pitchFamily="34" charset="0"/>
                <a:ea typeface="Inter" pitchFamily="34" charset="-122"/>
                <a:cs typeface="Inter" pitchFamily="34" charset="-120"/>
              </a:rPr>
              <a:t>La doctrina es la </a:t>
            </a:r>
            <a:r>
              <a:rPr lang="en-US" sz="2000" b="1" dirty="0">
                <a:solidFill>
                  <a:srgbClr val="E5E0DF"/>
                </a:solidFill>
                <a:latin typeface="Inter" pitchFamily="34" charset="0"/>
                <a:ea typeface="Inter" pitchFamily="34" charset="-122"/>
                <a:cs typeface="Inter" pitchFamily="34" charset="-120"/>
              </a:rPr>
              <a:t>enseñanza de Dios</a:t>
            </a:r>
            <a:r>
              <a:rPr lang="en-US" sz="2000" dirty="0">
                <a:solidFill>
                  <a:srgbClr val="E5E0DF"/>
                </a:solidFill>
                <a:latin typeface="Inter" pitchFamily="34" charset="0"/>
                <a:ea typeface="Inter" pitchFamily="34" charset="-122"/>
                <a:cs typeface="Inter" pitchFamily="34" charset="-120"/>
              </a:rPr>
              <a:t> en la Escritura</a:t>
            </a:r>
            <a:endParaRPr lang="en-US" sz="2000" dirty="0"/>
          </a:p>
          <a:p>
            <a:pPr marL="457200" indent="-457200" algn="l">
              <a:lnSpc>
                <a:spcPct val="127000"/>
              </a:lnSpc>
              <a:buSzPct val="100000"/>
              <a:buFont typeface="+mj-lt"/>
              <a:buAutoNum type="arabicPeriod"/>
            </a:pPr>
            <a:r>
              <a:rPr lang="en-US" sz="2000" dirty="0">
                <a:solidFill>
                  <a:srgbClr val="E5E0DF"/>
                </a:solidFill>
                <a:latin typeface="Inter" pitchFamily="34" charset="0"/>
                <a:ea typeface="Inter" pitchFamily="34" charset="-122"/>
                <a:cs typeface="Inter" pitchFamily="34" charset="-120"/>
              </a:rPr>
              <a:t>Protege, cambia y une al cuerpo de Cristo</a:t>
            </a:r>
            <a:endParaRPr lang="en-US" sz="2000" dirty="0"/>
          </a:p>
          <a:p>
            <a:pPr marL="457200" indent="-457200" algn="l">
              <a:lnSpc>
                <a:spcPct val="127000"/>
              </a:lnSpc>
              <a:buSzPct val="100000"/>
              <a:buFont typeface="+mj-lt"/>
              <a:buAutoNum type="arabicPeriod"/>
            </a:pPr>
            <a:r>
              <a:rPr lang="en-US" sz="2000" dirty="0">
                <a:solidFill>
                  <a:srgbClr val="E5E0DF"/>
                </a:solidFill>
                <a:latin typeface="Inter" pitchFamily="34" charset="0"/>
                <a:ea typeface="Inter" pitchFamily="34" charset="-122"/>
                <a:cs typeface="Inter" pitchFamily="34" charset="-120"/>
              </a:rPr>
              <a:t>Se ha explicado y enseñado a lo largo de la historia de la Iglesia</a:t>
            </a:r>
            <a:endParaRPr lang="en-US" sz="2000" dirty="0"/>
          </a:p>
          <a:p>
            <a:pPr marL="457200" indent="-457200" algn="l">
              <a:lnSpc>
                <a:spcPct val="127000"/>
              </a:lnSpc>
              <a:buSzPct val="100000"/>
              <a:buFont typeface="+mj-lt"/>
              <a:buAutoNum type="arabicPeriod"/>
            </a:pPr>
            <a:r>
              <a:rPr lang="en-US" sz="2000" dirty="0">
                <a:solidFill>
                  <a:srgbClr val="E5E0DF"/>
                </a:solidFill>
                <a:latin typeface="Inter" pitchFamily="34" charset="0"/>
                <a:ea typeface="Inter" pitchFamily="34" charset="-122"/>
                <a:cs typeface="Inter" pitchFamily="34" charset="-120"/>
              </a:rPr>
              <a:t>Distintas tradiciones resaltan cosas diferentes, pero hay verdades básicas</a:t>
            </a:r>
            <a:endParaRPr lang="en-US" sz="2000" dirty="0"/>
          </a:p>
          <a:p>
            <a:pPr marL="457200" indent="-457200" algn="l">
              <a:lnSpc>
                <a:spcPct val="127000"/>
              </a:lnSpc>
              <a:buSzPct val="100000"/>
              <a:buFont typeface="+mj-lt"/>
              <a:buAutoNum type="arabicPeriod"/>
            </a:pPr>
            <a:r>
              <a:rPr lang="en-US" sz="2000" dirty="0">
                <a:solidFill>
                  <a:srgbClr val="E5E0DF"/>
                </a:solidFill>
                <a:latin typeface="Inter" pitchFamily="34" charset="0"/>
                <a:ea typeface="Inter" pitchFamily="34" charset="-122"/>
                <a:cs typeface="Inter" pitchFamily="34" charset="-120"/>
              </a:rPr>
              <a:t>C.S. Lewis nos da una base, pero la fe apostólica va más lejos</a:t>
            </a:r>
            <a:endParaRPr lang="en-US" sz="2000" dirty="0"/>
          </a:p>
          <a:p>
            <a:pPr marL="457200" indent="-457200" algn="l">
              <a:lnSpc>
                <a:spcPct val="127000"/>
              </a:lnSpc>
              <a:buSzPct val="100000"/>
              <a:buFont typeface="+mj-lt"/>
              <a:buAutoNum type="arabicPeriod"/>
            </a:pPr>
            <a:r>
              <a:rPr lang="en-US" sz="2000" dirty="0">
                <a:solidFill>
                  <a:srgbClr val="E5E0DF"/>
                </a:solidFill>
                <a:latin typeface="Inter" pitchFamily="34" charset="0"/>
                <a:ea typeface="Inter" pitchFamily="34" charset="-122"/>
                <a:cs typeface="Inter" pitchFamily="34" charset="-120"/>
              </a:rPr>
              <a:t>La fe apostólica tiene doctrinas claras, bíblicas y probadas</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496193" y="1041204"/>
            <a:ext cx="3865290" cy="387548"/>
          </a:xfrm>
          <a:prstGeom prst="rect">
            <a:avLst/>
          </a:prstGeom>
          <a:noFill/>
          <a:ln/>
        </p:spPr>
        <p:txBody>
          <a:bodyPr wrap="none" lIns="0" tIns="0" rIns="0" bIns="0" rtlCol="0" anchor="t"/>
          <a:lstStyle/>
          <a:p>
            <a:pPr marL="0" indent="0" algn="l">
              <a:lnSpc>
                <a:spcPct val="104000"/>
              </a:lnSpc>
              <a:buNone/>
            </a:pPr>
            <a:r>
              <a:rPr lang="en-US" sz="2400" b="1" dirty="0">
                <a:solidFill>
                  <a:srgbClr val="FFFFFF"/>
                </a:solidFill>
                <a:latin typeface="Inter Bold" pitchFamily="34" charset="0"/>
                <a:ea typeface="Inter Bold" pitchFamily="34" charset="-122"/>
                <a:cs typeface="Inter Bold" pitchFamily="34" charset="-120"/>
              </a:rPr>
              <a:t>1. ¿Qué Es la Doctrina?</a:t>
            </a:r>
            <a:endParaRPr lang="en-US" sz="2400" dirty="0"/>
          </a:p>
        </p:txBody>
      </p:sp>
      <p:sp>
        <p:nvSpPr>
          <p:cNvPr id="3" name="Text 1"/>
          <p:cNvSpPr/>
          <p:nvPr/>
        </p:nvSpPr>
        <p:spPr>
          <a:xfrm>
            <a:off x="496193" y="1778924"/>
            <a:ext cx="8151614" cy="810165"/>
          </a:xfrm>
          <a:prstGeom prst="rect">
            <a:avLst/>
          </a:prstGeom>
          <a:noFill/>
          <a:ln/>
        </p:spPr>
        <p:txBody>
          <a:bodyPr wrap="square" lIns="0" tIns="0" rIns="0" bIns="0" rtlCol="0" anchor="t">
            <a:normAutofit fontScale="92500" lnSpcReduction="20000"/>
          </a:bodyPr>
          <a:lstStyle/>
          <a:p>
            <a:pPr marL="0" indent="0" algn="l">
              <a:lnSpc>
                <a:spcPct val="133000"/>
              </a:lnSpc>
              <a:buNone/>
            </a:pPr>
            <a:r>
              <a:rPr lang="en-US" sz="1600" dirty="0">
                <a:solidFill>
                  <a:srgbClr val="E5E0DF"/>
                </a:solidFill>
                <a:latin typeface="Inter" pitchFamily="34" charset="0"/>
                <a:ea typeface="Inter" pitchFamily="34" charset="-122"/>
                <a:cs typeface="Inter" pitchFamily="34" charset="-120"/>
              </a:rPr>
              <a:t>La palabra "doctrina" viene del latín </a:t>
            </a:r>
            <a:r>
              <a:rPr lang="en-US" sz="1600" i="1" dirty="0">
                <a:solidFill>
                  <a:srgbClr val="E5E0DF"/>
                </a:solidFill>
                <a:latin typeface="Inter" pitchFamily="34" charset="0"/>
                <a:ea typeface="Inter" pitchFamily="34" charset="-122"/>
                <a:cs typeface="Inter" pitchFamily="34" charset="-120"/>
              </a:rPr>
              <a:t>doctrina</a:t>
            </a:r>
            <a:r>
              <a:rPr lang="en-US" sz="1600" dirty="0">
                <a:solidFill>
                  <a:srgbClr val="E5E0DF"/>
                </a:solidFill>
                <a:latin typeface="Inter" pitchFamily="34" charset="0"/>
                <a:ea typeface="Inter" pitchFamily="34" charset="-122"/>
                <a:cs typeface="Inter" pitchFamily="34" charset="-120"/>
              </a:rPr>
              <a:t> y significa </a:t>
            </a:r>
            <a:r>
              <a:rPr lang="en-US" sz="1600" b="1" dirty="0">
                <a:solidFill>
                  <a:srgbClr val="E5E0DF"/>
                </a:solidFill>
                <a:latin typeface="Inter" pitchFamily="34" charset="0"/>
                <a:ea typeface="Inter" pitchFamily="34" charset="-122"/>
                <a:cs typeface="Inter" pitchFamily="34" charset="-120"/>
              </a:rPr>
              <a:t>enseñanza, instrucción o conjunto de creencias</a:t>
            </a:r>
            <a:r>
              <a:rPr lang="en-US" sz="1600" dirty="0">
                <a:solidFill>
                  <a:srgbClr val="E5E0DF"/>
                </a:solidFill>
                <a:latin typeface="Inter" pitchFamily="34" charset="0"/>
                <a:ea typeface="Inter" pitchFamily="34" charset="-122"/>
                <a:cs typeface="Inter" pitchFamily="34" charset="-120"/>
              </a:rPr>
              <a:t>. En la fe cristiana, la doctrina es el conjunto de verdades que Dios ha revelado en la Biblia.</a:t>
            </a:r>
            <a:endParaRPr lang="en-US" sz="1600" dirty="0"/>
          </a:p>
        </p:txBody>
      </p:sp>
      <p:sp>
        <p:nvSpPr>
          <p:cNvPr id="5" name="Text 2"/>
          <p:cNvSpPr/>
          <p:nvPr/>
        </p:nvSpPr>
        <p:spPr>
          <a:xfrm>
            <a:off x="677317" y="2866876"/>
            <a:ext cx="1550566" cy="193849"/>
          </a:xfrm>
          <a:prstGeom prst="rect">
            <a:avLst/>
          </a:prstGeom>
          <a:noFill/>
          <a:ln/>
        </p:spPr>
        <p:txBody>
          <a:bodyPr wrap="none" lIns="0" tIns="0" rIns="0" bIns="0" rtlCol="0" anchor="t"/>
          <a:lstStyle/>
          <a:p>
            <a:pPr marL="0" indent="0" algn="l">
              <a:lnSpc>
                <a:spcPct val="104000"/>
              </a:lnSpc>
              <a:buNone/>
            </a:pPr>
            <a:r>
              <a:rPr lang="en-US" b="1" dirty="0">
                <a:solidFill>
                  <a:srgbClr val="FFC000"/>
                </a:solidFill>
                <a:latin typeface="Inter Bold" pitchFamily="34" charset="0"/>
                <a:ea typeface="Inter Bold" pitchFamily="34" charset="-122"/>
                <a:cs typeface="Inter Bold" pitchFamily="34" charset="-120"/>
              </a:rPr>
              <a:t>Definición Bíblica</a:t>
            </a:r>
            <a:endParaRPr lang="en-US" dirty="0">
              <a:solidFill>
                <a:srgbClr val="FFC000"/>
              </a:solidFill>
            </a:endParaRPr>
          </a:p>
        </p:txBody>
      </p:sp>
      <p:sp>
        <p:nvSpPr>
          <p:cNvPr id="6" name="Text 3"/>
          <p:cNvSpPr/>
          <p:nvPr/>
        </p:nvSpPr>
        <p:spPr>
          <a:xfrm>
            <a:off x="677317" y="3135139"/>
            <a:ext cx="2315170" cy="3365414"/>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1400" dirty="0">
                <a:solidFill>
                  <a:srgbClr val="E5E0DF"/>
                </a:solidFill>
                <a:latin typeface="Inter" pitchFamily="34" charset="0"/>
                <a:ea typeface="Inter" pitchFamily="34" charset="-122"/>
                <a:cs typeface="Inter" pitchFamily="34" charset="-120"/>
              </a:rPr>
              <a:t>Viene del griego </a:t>
            </a:r>
            <a:r>
              <a:rPr lang="en-US" sz="1400" i="1" dirty="0">
                <a:solidFill>
                  <a:srgbClr val="E5E0DF"/>
                </a:solidFill>
                <a:latin typeface="Inter" pitchFamily="34" charset="0"/>
                <a:ea typeface="Inter" pitchFamily="34" charset="-122"/>
                <a:cs typeface="Inter" pitchFamily="34" charset="-120"/>
              </a:rPr>
              <a:t>didache</a:t>
            </a:r>
            <a:r>
              <a:rPr lang="en-US" sz="1400" dirty="0">
                <a:solidFill>
                  <a:srgbClr val="E5E0DF"/>
                </a:solidFill>
                <a:latin typeface="Inter" pitchFamily="34" charset="0"/>
                <a:ea typeface="Inter" pitchFamily="34" charset="-122"/>
                <a:cs typeface="Inter" pitchFamily="34" charset="-120"/>
              </a:rPr>
              <a:t> (enseñanza) y </a:t>
            </a:r>
            <a:r>
              <a:rPr lang="en-US" sz="1400" i="1" dirty="0">
                <a:solidFill>
                  <a:srgbClr val="E5E0DF"/>
                </a:solidFill>
                <a:latin typeface="Inter" pitchFamily="34" charset="0"/>
                <a:ea typeface="Inter" pitchFamily="34" charset="-122"/>
                <a:cs typeface="Inter" pitchFamily="34" charset="-120"/>
              </a:rPr>
              <a:t>didaskalia</a:t>
            </a:r>
            <a:r>
              <a:rPr lang="en-US" sz="1400" dirty="0">
                <a:solidFill>
                  <a:srgbClr val="E5E0DF"/>
                </a:solidFill>
                <a:latin typeface="Inter" pitchFamily="34" charset="0"/>
                <a:ea typeface="Inter" pitchFamily="34" charset="-122"/>
                <a:cs typeface="Inter" pitchFamily="34" charset="-120"/>
              </a:rPr>
              <a:t> (instrucción)</a:t>
            </a:r>
            <a:endParaRPr lang="en-US" sz="1400" dirty="0"/>
          </a:p>
          <a:p>
            <a:pPr marL="342900" indent="-342900" algn="l">
              <a:lnSpc>
                <a:spcPct val="133000"/>
              </a:lnSpc>
              <a:buSzPct val="100000"/>
              <a:buChar char="•"/>
            </a:pPr>
            <a:r>
              <a:rPr lang="en-US" sz="1400" dirty="0">
                <a:solidFill>
                  <a:srgbClr val="E5E0DF"/>
                </a:solidFill>
                <a:latin typeface="Inter" pitchFamily="34" charset="0"/>
                <a:ea typeface="Inter" pitchFamily="34" charset="-122"/>
                <a:cs typeface="Inter" pitchFamily="34" charset="-120"/>
              </a:rPr>
              <a:t>Aparece más de 50 veces en el Nuevo Testamento</a:t>
            </a:r>
            <a:endParaRPr lang="en-US" sz="1400" dirty="0"/>
          </a:p>
          <a:p>
            <a:pPr marL="342900" indent="-342900" algn="l">
              <a:lnSpc>
                <a:spcPct val="133000"/>
              </a:lnSpc>
              <a:buSzPct val="100000"/>
              <a:buChar char="•"/>
            </a:pPr>
            <a:r>
              <a:rPr lang="en-US" sz="1400" dirty="0">
                <a:solidFill>
                  <a:srgbClr val="E5E0DF"/>
                </a:solidFill>
                <a:latin typeface="Inter" pitchFamily="34" charset="0"/>
                <a:ea typeface="Inter" pitchFamily="34" charset="-122"/>
                <a:cs typeface="Inter" pitchFamily="34" charset="-120"/>
              </a:rPr>
              <a:t>Habla de verdades que deben ser </a:t>
            </a:r>
            <a:r>
              <a:rPr lang="en-US" sz="1400" b="1" dirty="0">
                <a:solidFill>
                  <a:srgbClr val="E5E0DF"/>
                </a:solidFill>
                <a:latin typeface="Inter" pitchFamily="34" charset="0"/>
                <a:ea typeface="Inter" pitchFamily="34" charset="-122"/>
                <a:cs typeface="Inter" pitchFamily="34" charset="-120"/>
              </a:rPr>
              <a:t>enseñadas, creídas y vividas</a:t>
            </a:r>
            <a:endParaRPr lang="en-US" sz="1400" dirty="0"/>
          </a:p>
        </p:txBody>
      </p:sp>
      <p:sp>
        <p:nvSpPr>
          <p:cNvPr id="8" name="Text 4"/>
          <p:cNvSpPr/>
          <p:nvPr/>
        </p:nvSpPr>
        <p:spPr>
          <a:xfrm>
            <a:off x="3435846" y="2866876"/>
            <a:ext cx="1550566" cy="193849"/>
          </a:xfrm>
          <a:prstGeom prst="rect">
            <a:avLst/>
          </a:prstGeom>
          <a:noFill/>
          <a:ln/>
        </p:spPr>
        <p:txBody>
          <a:bodyPr wrap="none" lIns="0" tIns="0" rIns="0" bIns="0" rtlCol="0" anchor="t"/>
          <a:lstStyle/>
          <a:p>
            <a:pPr marL="0" indent="0" algn="l">
              <a:lnSpc>
                <a:spcPct val="104000"/>
              </a:lnSpc>
              <a:buNone/>
            </a:pPr>
            <a:r>
              <a:rPr lang="en-US" b="1" dirty="0">
                <a:solidFill>
                  <a:srgbClr val="FFC000"/>
                </a:solidFill>
                <a:latin typeface="Inter Bold" pitchFamily="34" charset="0"/>
                <a:ea typeface="Inter Bold" pitchFamily="34" charset="-122"/>
                <a:cs typeface="Inter Bold" pitchFamily="34" charset="-120"/>
              </a:rPr>
              <a:t>Escrituras Clave</a:t>
            </a:r>
            <a:endParaRPr lang="en-US" dirty="0">
              <a:solidFill>
                <a:srgbClr val="FFC000"/>
              </a:solidFill>
            </a:endParaRPr>
          </a:p>
        </p:txBody>
      </p:sp>
      <p:sp>
        <p:nvSpPr>
          <p:cNvPr id="9" name="Text 5"/>
          <p:cNvSpPr/>
          <p:nvPr/>
        </p:nvSpPr>
        <p:spPr>
          <a:xfrm>
            <a:off x="3435846" y="3135139"/>
            <a:ext cx="2315170" cy="3365414"/>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1200" b="1" dirty="0">
                <a:solidFill>
                  <a:srgbClr val="E5E0DF"/>
                </a:solidFill>
                <a:latin typeface="Inter" pitchFamily="34" charset="0"/>
                <a:ea typeface="Inter" pitchFamily="34" charset="-122"/>
                <a:cs typeface="Inter" pitchFamily="34" charset="-120"/>
              </a:rPr>
              <a:t>2 Timoteo 3:16–17</a:t>
            </a:r>
            <a:r>
              <a:rPr lang="en-US" sz="1200" dirty="0">
                <a:solidFill>
                  <a:srgbClr val="E5E0DF"/>
                </a:solidFill>
                <a:latin typeface="Inter" pitchFamily="34" charset="0"/>
                <a:ea typeface="Inter" pitchFamily="34" charset="-122"/>
                <a:cs typeface="Inter" pitchFamily="34" charset="-120"/>
              </a:rPr>
              <a:t> — </a:t>
            </a:r>
            <a:r>
              <a:rPr lang="en-US" sz="1200" i="1" dirty="0">
                <a:solidFill>
                  <a:srgbClr val="E5E0DF"/>
                </a:solidFill>
                <a:latin typeface="Inter" pitchFamily="34" charset="0"/>
                <a:ea typeface="Inter" pitchFamily="34" charset="-122"/>
                <a:cs typeface="Inter" pitchFamily="34" charset="-120"/>
              </a:rPr>
              <a:t>"Toda la Escritura es inspirada por Dios, y útil para enseñar, para redargüir, para corregir, para instruir en justicia, a fin de que el hombre de Dios sea perfecto, enteramente preparado para toda buena obra."</a:t>
            </a:r>
            <a:endParaRPr lang="en-US" sz="1200" dirty="0"/>
          </a:p>
          <a:p>
            <a:pPr marL="342900" indent="-342900" algn="l">
              <a:lnSpc>
                <a:spcPct val="133000"/>
              </a:lnSpc>
              <a:buSzPct val="100000"/>
              <a:buChar char="•"/>
            </a:pPr>
            <a:r>
              <a:rPr lang="en-US" sz="1200" b="1" dirty="0">
                <a:solidFill>
                  <a:srgbClr val="E5E0DF"/>
                </a:solidFill>
                <a:latin typeface="Inter" pitchFamily="34" charset="0"/>
                <a:ea typeface="Inter" pitchFamily="34" charset="-122"/>
                <a:cs typeface="Inter" pitchFamily="34" charset="-120"/>
              </a:rPr>
              <a:t>Tito 2:1</a:t>
            </a:r>
            <a:r>
              <a:rPr lang="en-US" sz="1200" dirty="0">
                <a:solidFill>
                  <a:srgbClr val="E5E0DF"/>
                </a:solidFill>
                <a:latin typeface="Inter" pitchFamily="34" charset="0"/>
                <a:ea typeface="Inter" pitchFamily="34" charset="-122"/>
                <a:cs typeface="Inter" pitchFamily="34" charset="-120"/>
              </a:rPr>
              <a:t> — </a:t>
            </a:r>
            <a:r>
              <a:rPr lang="en-US" sz="1200" i="1" dirty="0">
                <a:solidFill>
                  <a:srgbClr val="E5E0DF"/>
                </a:solidFill>
                <a:latin typeface="Inter" pitchFamily="34" charset="0"/>
                <a:ea typeface="Inter" pitchFamily="34" charset="-122"/>
                <a:cs typeface="Inter" pitchFamily="34" charset="-120"/>
              </a:rPr>
              <a:t>"Pero tú habla lo que está de acuerdo con la sana doctrina."</a:t>
            </a:r>
            <a:endParaRPr lang="en-US" sz="1200" dirty="0"/>
          </a:p>
        </p:txBody>
      </p:sp>
      <p:sp>
        <p:nvSpPr>
          <p:cNvPr id="11" name="Text 6"/>
          <p:cNvSpPr/>
          <p:nvPr/>
        </p:nvSpPr>
        <p:spPr>
          <a:xfrm>
            <a:off x="6194375" y="2866876"/>
            <a:ext cx="1750814" cy="193849"/>
          </a:xfrm>
          <a:prstGeom prst="rect">
            <a:avLst/>
          </a:prstGeom>
          <a:noFill/>
          <a:ln/>
        </p:spPr>
        <p:txBody>
          <a:bodyPr wrap="none" lIns="0" tIns="0" rIns="0" bIns="0" rtlCol="0" anchor="t"/>
          <a:lstStyle/>
          <a:p>
            <a:pPr marL="0" indent="0" algn="l">
              <a:lnSpc>
                <a:spcPct val="104000"/>
              </a:lnSpc>
              <a:buNone/>
            </a:pPr>
            <a:r>
              <a:rPr lang="en-US" b="1" dirty="0">
                <a:solidFill>
                  <a:srgbClr val="FFC000"/>
                </a:solidFill>
                <a:latin typeface="Inter Bold" pitchFamily="34" charset="0"/>
                <a:ea typeface="Inter Bold" pitchFamily="34" charset="-122"/>
                <a:cs typeface="Inter Bold" pitchFamily="34" charset="-120"/>
              </a:rPr>
              <a:t>Wayne Grudem Explica</a:t>
            </a:r>
            <a:endParaRPr lang="en-US" dirty="0">
              <a:solidFill>
                <a:srgbClr val="FFC000"/>
              </a:solidFill>
            </a:endParaRPr>
          </a:p>
        </p:txBody>
      </p:sp>
      <p:sp>
        <p:nvSpPr>
          <p:cNvPr id="12" name="Text 7"/>
          <p:cNvSpPr/>
          <p:nvPr/>
        </p:nvSpPr>
        <p:spPr>
          <a:xfrm>
            <a:off x="6194375" y="3135139"/>
            <a:ext cx="2315170" cy="3165908"/>
          </a:xfrm>
          <a:prstGeom prst="rect">
            <a:avLst/>
          </a:prstGeom>
          <a:noFill/>
          <a:ln/>
        </p:spPr>
        <p:txBody>
          <a:bodyPr wrap="square" lIns="0" tIns="0" rIns="0" bIns="0" rtlCol="0" anchor="t">
            <a:normAutofit/>
          </a:bodyPr>
          <a:lstStyle/>
          <a:p>
            <a:pPr marL="0" indent="0" algn="l">
              <a:lnSpc>
                <a:spcPct val="133000"/>
              </a:lnSpc>
              <a:buNone/>
            </a:pPr>
            <a:r>
              <a:rPr lang="en-US" sz="1400" dirty="0">
                <a:solidFill>
                  <a:srgbClr val="E5E0DF"/>
                </a:solidFill>
                <a:latin typeface="Inter" pitchFamily="34" charset="0"/>
                <a:ea typeface="Inter" pitchFamily="34" charset="-122"/>
                <a:cs typeface="Inter" pitchFamily="34" charset="-120"/>
              </a:rPr>
              <a:t>En su </a:t>
            </a:r>
            <a:r>
              <a:rPr lang="en-US" sz="1400" i="1" dirty="0">
                <a:solidFill>
                  <a:srgbClr val="E5E0DF"/>
                </a:solidFill>
                <a:latin typeface="Inter" pitchFamily="34" charset="0"/>
                <a:ea typeface="Inter" pitchFamily="34" charset="-122"/>
                <a:cs typeface="Inter" pitchFamily="34" charset="-120"/>
              </a:rPr>
              <a:t>Teología Sistemática</a:t>
            </a:r>
            <a:r>
              <a:rPr lang="en-US" sz="1400" dirty="0">
                <a:solidFill>
                  <a:srgbClr val="E5E0DF"/>
                </a:solidFill>
                <a:latin typeface="Inter" pitchFamily="34" charset="0"/>
                <a:ea typeface="Inter" pitchFamily="34" charset="-122"/>
                <a:cs typeface="Inter" pitchFamily="34" charset="-120"/>
              </a:rPr>
              <a:t>, Grudem dice que la doctrina cristiana es </a:t>
            </a:r>
            <a:r>
              <a:rPr lang="en-US" sz="1400" b="1" dirty="0">
                <a:solidFill>
                  <a:srgbClr val="E5E0DF"/>
                </a:solidFill>
                <a:latin typeface="Inter" pitchFamily="34" charset="0"/>
                <a:ea typeface="Inter" pitchFamily="34" charset="-122"/>
                <a:cs typeface="Inter" pitchFamily="34" charset="-120"/>
              </a:rPr>
              <a:t>"lo que la Biblia como un todo enseña sobre cualquier tema dado."</a:t>
            </a:r>
            <a:r>
              <a:rPr lang="en-US" sz="1400" dirty="0">
                <a:solidFill>
                  <a:srgbClr val="E5E0DF"/>
                </a:solidFill>
                <a:latin typeface="Inter" pitchFamily="34" charset="0"/>
                <a:ea typeface="Inter" pitchFamily="34" charset="-122"/>
                <a:cs typeface="Inter" pitchFamily="34" charset="-120"/>
              </a:rPr>
              <a:t> No es una idea humana, sino lo que Dios nos muestra en su Palabra.</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10225-918C-01D3-E573-FE53C3F34B3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2FE1539-5F75-26C8-B7EB-1242A98F0DE2}"/>
              </a:ext>
            </a:extLst>
          </p:cNvPr>
          <p:cNvSpPr/>
          <p:nvPr/>
        </p:nvSpPr>
        <p:spPr>
          <a:xfrm>
            <a:off x="496193" y="506611"/>
            <a:ext cx="7033245" cy="348853"/>
          </a:xfrm>
          <a:prstGeom prst="rect">
            <a:avLst/>
          </a:prstGeom>
          <a:noFill/>
          <a:ln/>
        </p:spPr>
        <p:txBody>
          <a:bodyPr wrap="none" lIns="0" tIns="0" rIns="0" bIns="0" rtlCol="0" anchor="t"/>
          <a:lstStyle/>
          <a:p>
            <a:pPr marL="0" indent="0" algn="l">
              <a:lnSpc>
                <a:spcPct val="104000"/>
              </a:lnSpc>
              <a:buNone/>
            </a:pPr>
            <a:r>
              <a:rPr lang="en-US" sz="2150" b="1" dirty="0">
                <a:solidFill>
                  <a:srgbClr val="FFFFFF"/>
                </a:solidFill>
                <a:latin typeface="Inter Bold" pitchFamily="34" charset="0"/>
                <a:ea typeface="Inter Bold" pitchFamily="34" charset="-122"/>
                <a:cs typeface="Inter Bold" pitchFamily="34" charset="-120"/>
              </a:rPr>
              <a:t>Conclusión: La </a:t>
            </a:r>
            <a:r>
              <a:rPr lang="en-US" sz="2150" b="1" dirty="0" err="1">
                <a:solidFill>
                  <a:srgbClr val="FFFFFF"/>
                </a:solidFill>
                <a:latin typeface="Inter Bold" pitchFamily="34" charset="0"/>
                <a:ea typeface="Inter Bold" pitchFamily="34" charset="-122"/>
                <a:cs typeface="Inter Bold" pitchFamily="34" charset="-120"/>
              </a:rPr>
              <a:t>Doctrina</a:t>
            </a:r>
            <a:r>
              <a:rPr lang="en-US" sz="2150" b="1" dirty="0">
                <a:solidFill>
                  <a:srgbClr val="FFFFFF"/>
                </a:solidFill>
                <a:latin typeface="Inter Bold" pitchFamily="34" charset="0"/>
                <a:ea typeface="Inter Bold" pitchFamily="34" charset="-122"/>
                <a:cs typeface="Inter Bold" pitchFamily="34" charset="-120"/>
              </a:rPr>
              <a:t> es un </a:t>
            </a:r>
            <a:r>
              <a:rPr lang="en-US" sz="2150" b="1" dirty="0" err="1">
                <a:solidFill>
                  <a:srgbClr val="FFFFFF"/>
                </a:solidFill>
                <a:latin typeface="Inter Bold" pitchFamily="34" charset="0"/>
                <a:ea typeface="Inter Bold" pitchFamily="34" charset="-122"/>
                <a:cs typeface="Inter Bold" pitchFamily="34" charset="-120"/>
              </a:rPr>
              <a:t>Fundamento</a:t>
            </a:r>
            <a:r>
              <a:rPr lang="en-US" sz="2150" b="1" dirty="0">
                <a:solidFill>
                  <a:srgbClr val="FFFFFF"/>
                </a:solidFill>
                <a:latin typeface="Inter Bold" pitchFamily="34" charset="0"/>
                <a:ea typeface="Inter Bold" pitchFamily="34" charset="-122"/>
                <a:cs typeface="Inter Bold" pitchFamily="34" charset="-120"/>
              </a:rPr>
              <a:t> Vivo</a:t>
            </a:r>
            <a:endParaRPr lang="en-US" sz="2150" dirty="0"/>
          </a:p>
        </p:txBody>
      </p:sp>
      <p:sp>
        <p:nvSpPr>
          <p:cNvPr id="6" name="Text 4">
            <a:extLst>
              <a:ext uri="{FF2B5EF4-FFF2-40B4-BE49-F238E27FC236}">
                <a16:creationId xmlns:a16="http://schemas.microsoft.com/office/drawing/2014/main" id="{23D787BB-4E08-80A0-5F4E-036462E49612}"/>
              </a:ext>
            </a:extLst>
          </p:cNvPr>
          <p:cNvSpPr/>
          <p:nvPr/>
        </p:nvSpPr>
        <p:spPr>
          <a:xfrm>
            <a:off x="632371" y="4341183"/>
            <a:ext cx="1852687" cy="174352"/>
          </a:xfrm>
          <a:prstGeom prst="rect">
            <a:avLst/>
          </a:prstGeom>
          <a:noFill/>
          <a:ln/>
        </p:spPr>
        <p:txBody>
          <a:bodyPr wrap="none" lIns="0" tIns="0" rIns="0" bIns="0" rtlCol="0" anchor="t"/>
          <a:lstStyle/>
          <a:p>
            <a:pPr marL="0" indent="0" algn="l">
              <a:lnSpc>
                <a:spcPct val="104000"/>
              </a:lnSpc>
              <a:buNone/>
            </a:pPr>
            <a:r>
              <a:rPr lang="en-US" sz="1050" b="1" dirty="0">
                <a:solidFill>
                  <a:srgbClr val="FFFFFF"/>
                </a:solidFill>
                <a:latin typeface="Inter Bold" pitchFamily="34" charset="0"/>
                <a:ea typeface="Inter Bold" pitchFamily="34" charset="-122"/>
                <a:cs typeface="Inter Bold" pitchFamily="34" charset="-120"/>
              </a:rPr>
              <a:t>El Llamado Final</a:t>
            </a:r>
            <a:endParaRPr lang="en-US" sz="1050" dirty="0"/>
          </a:p>
        </p:txBody>
      </p:sp>
      <p:sp>
        <p:nvSpPr>
          <p:cNvPr id="7" name="Text 5">
            <a:extLst>
              <a:ext uri="{FF2B5EF4-FFF2-40B4-BE49-F238E27FC236}">
                <a16:creationId xmlns:a16="http://schemas.microsoft.com/office/drawing/2014/main" id="{DC436F80-9C63-CA15-AC39-77331B9E578D}"/>
              </a:ext>
            </a:extLst>
          </p:cNvPr>
          <p:cNvSpPr/>
          <p:nvPr/>
        </p:nvSpPr>
        <p:spPr>
          <a:xfrm>
            <a:off x="581228" y="5254603"/>
            <a:ext cx="7981543" cy="848320"/>
          </a:xfrm>
          <a:prstGeom prst="rect">
            <a:avLst/>
          </a:prstGeom>
          <a:noFill/>
          <a:ln/>
        </p:spPr>
        <p:txBody>
          <a:bodyPr wrap="square" lIns="0" tIns="0" rIns="0" bIns="0" rtlCol="0" anchor="t">
            <a:normAutofit fontScale="92500" lnSpcReduction="20000"/>
          </a:bodyPr>
          <a:lstStyle/>
          <a:p>
            <a:pPr marL="0" indent="0" algn="l">
              <a:lnSpc>
                <a:spcPct val="127000"/>
              </a:lnSpc>
              <a:buNone/>
            </a:pPr>
            <a:r>
              <a:rPr lang="en-US" sz="1400" b="1" dirty="0">
                <a:solidFill>
                  <a:srgbClr val="E5E0DF"/>
                </a:solidFill>
                <a:latin typeface="Inter" pitchFamily="34" charset="0"/>
                <a:ea typeface="Inter" pitchFamily="34" charset="-122"/>
                <a:cs typeface="Inter" pitchFamily="34" charset="-120"/>
              </a:rPr>
              <a:t>Efesios 4:13–15</a:t>
            </a:r>
            <a:r>
              <a:rPr lang="en-US" sz="1400" dirty="0">
                <a:solidFill>
                  <a:srgbClr val="E5E0DF"/>
                </a:solidFill>
                <a:latin typeface="Inter" pitchFamily="34" charset="0"/>
                <a:ea typeface="Inter" pitchFamily="34" charset="-122"/>
                <a:cs typeface="Inter" pitchFamily="34" charset="-120"/>
              </a:rPr>
              <a:t> — </a:t>
            </a:r>
            <a:r>
              <a:rPr lang="en-US" sz="1400" i="1" dirty="0">
                <a:solidFill>
                  <a:srgbClr val="E5E0DF"/>
                </a:solidFill>
                <a:latin typeface="Inter" pitchFamily="34" charset="0"/>
                <a:ea typeface="Inter" pitchFamily="34" charset="-122"/>
                <a:cs typeface="Inter" pitchFamily="34" charset="-120"/>
              </a:rPr>
              <a:t>"Hasta que todos lleguemos a la unidad de la fe y del conocimiento del Hijo de Dios, a un varón perfecto, a la medida de la estatura de la plenitud de Cristo; para que ya no seamos niños fluctuantes... sino que siguiendo la verdad en amor, crezcamos en todo en aquel que es la cabeza, esto es, Cristo."</a:t>
            </a:r>
            <a:endParaRPr lang="en-US" sz="1400" dirty="0"/>
          </a:p>
        </p:txBody>
      </p:sp>
      <p:pic>
        <p:nvPicPr>
          <p:cNvPr id="10" name="Image 0" descr="preencoded.png">
            <a:extLst>
              <a:ext uri="{FF2B5EF4-FFF2-40B4-BE49-F238E27FC236}">
                <a16:creationId xmlns:a16="http://schemas.microsoft.com/office/drawing/2014/main" id="{7EE6FF36-BB0C-C2BE-C1CB-B50FEA6BFD34}"/>
              </a:ext>
            </a:extLst>
          </p:cNvPr>
          <p:cNvPicPr>
            <a:picLocks noChangeAspect="1"/>
          </p:cNvPicPr>
          <p:nvPr/>
        </p:nvPicPr>
        <p:blipFill>
          <a:blip r:embed="rId3"/>
          <a:stretch>
            <a:fillRect/>
          </a:stretch>
        </p:blipFill>
        <p:spPr>
          <a:xfrm>
            <a:off x="743992" y="5920175"/>
            <a:ext cx="139526" cy="111621"/>
          </a:xfrm>
          <a:prstGeom prst="rect">
            <a:avLst/>
          </a:prstGeom>
        </p:spPr>
      </p:pic>
      <p:pic>
        <p:nvPicPr>
          <p:cNvPr id="12" name="Image 1" descr="preencoded.png">
            <a:extLst>
              <a:ext uri="{FF2B5EF4-FFF2-40B4-BE49-F238E27FC236}">
                <a16:creationId xmlns:a16="http://schemas.microsoft.com/office/drawing/2014/main" id="{EF02716D-ED39-A84C-CA6E-214298A3DFF1}"/>
              </a:ext>
            </a:extLst>
          </p:cNvPr>
          <p:cNvPicPr>
            <a:picLocks noChangeAspect="1"/>
          </p:cNvPicPr>
          <p:nvPr/>
        </p:nvPicPr>
        <p:blipFill>
          <a:blip r:embed="rId4"/>
          <a:stretch>
            <a:fillRect/>
          </a:stretch>
        </p:blipFill>
        <p:spPr>
          <a:xfrm>
            <a:off x="382896" y="957295"/>
            <a:ext cx="10762182" cy="3834662"/>
          </a:xfrm>
          <a:prstGeom prst="rect">
            <a:avLst/>
          </a:prstGeom>
        </p:spPr>
      </p:pic>
      <p:sp>
        <p:nvSpPr>
          <p:cNvPr id="13" name="Text 9">
            <a:extLst>
              <a:ext uri="{FF2B5EF4-FFF2-40B4-BE49-F238E27FC236}">
                <a16:creationId xmlns:a16="http://schemas.microsoft.com/office/drawing/2014/main" id="{5D639FA1-5B1C-7091-C685-7ED20FBC4AE4}"/>
              </a:ext>
            </a:extLst>
          </p:cNvPr>
          <p:cNvSpPr/>
          <p:nvPr/>
        </p:nvSpPr>
        <p:spPr>
          <a:xfrm>
            <a:off x="995140" y="2051387"/>
            <a:ext cx="1650679" cy="206335"/>
          </a:xfrm>
          <a:prstGeom prst="rect">
            <a:avLst/>
          </a:prstGeom>
          <a:noFill/>
          <a:ln/>
        </p:spPr>
        <p:txBody>
          <a:bodyPr wrap="none" lIns="0" tIns="0" rIns="0" bIns="0" rtlCol="0" anchor="t"/>
          <a:lstStyle/>
          <a:p>
            <a:pPr marL="0" indent="0" algn="l">
              <a:lnSpc>
                <a:spcPct val="104000"/>
              </a:lnSpc>
              <a:buNone/>
            </a:pPr>
            <a:r>
              <a:rPr lang="en-US" sz="1250" b="1" dirty="0">
                <a:solidFill>
                  <a:srgbClr val="FFFFFF"/>
                </a:solidFill>
                <a:latin typeface="Inter Bold" pitchFamily="34" charset="0"/>
                <a:ea typeface="Inter Bold" pitchFamily="34" charset="-122"/>
                <a:cs typeface="Inter Bold" pitchFamily="34" charset="-120"/>
              </a:rPr>
              <a:t>LA PALABRA</a:t>
            </a:r>
            <a:endParaRPr lang="en-US" sz="1250" dirty="0"/>
          </a:p>
        </p:txBody>
      </p:sp>
      <p:sp>
        <p:nvSpPr>
          <p:cNvPr id="14" name="Text 10">
            <a:extLst>
              <a:ext uri="{FF2B5EF4-FFF2-40B4-BE49-F238E27FC236}">
                <a16:creationId xmlns:a16="http://schemas.microsoft.com/office/drawing/2014/main" id="{CF4DBB47-4AE1-CC2B-8CF2-B854AC47988D}"/>
              </a:ext>
            </a:extLst>
          </p:cNvPr>
          <p:cNvSpPr/>
          <p:nvPr/>
        </p:nvSpPr>
        <p:spPr>
          <a:xfrm>
            <a:off x="995140" y="2257722"/>
            <a:ext cx="2829539" cy="156815"/>
          </a:xfrm>
          <a:prstGeom prst="rect">
            <a:avLst/>
          </a:prstGeom>
          <a:noFill/>
          <a:ln/>
        </p:spPr>
        <p:txBody>
          <a:bodyPr wrap="none" lIns="0" tIns="0" rIns="0" bIns="0" rtlCol="0" anchor="t"/>
          <a:lstStyle/>
          <a:p>
            <a:pPr marL="0" indent="0" algn="l">
              <a:lnSpc>
                <a:spcPct val="99000"/>
              </a:lnSpc>
              <a:buNone/>
            </a:pPr>
            <a:r>
              <a:rPr lang="en-US" sz="1000" dirty="0">
                <a:solidFill>
                  <a:srgbClr val="E5E0DF"/>
                </a:solidFill>
                <a:latin typeface="Inter" pitchFamily="34" charset="0"/>
                <a:ea typeface="Inter" pitchFamily="34" charset="-122"/>
                <a:cs typeface="Inter" pitchFamily="34" charset="-120"/>
              </a:rPr>
              <a:t>La Biblia es la Verdad</a:t>
            </a:r>
            <a:endParaRPr lang="en-US" sz="1000" dirty="0"/>
          </a:p>
        </p:txBody>
      </p:sp>
      <p:sp>
        <p:nvSpPr>
          <p:cNvPr id="15" name="Text 11">
            <a:extLst>
              <a:ext uri="{FF2B5EF4-FFF2-40B4-BE49-F238E27FC236}">
                <a16:creationId xmlns:a16="http://schemas.microsoft.com/office/drawing/2014/main" id="{0BDF82EE-6D8B-9AD6-7797-3C65A17FAF78}"/>
              </a:ext>
            </a:extLst>
          </p:cNvPr>
          <p:cNvSpPr/>
          <p:nvPr/>
        </p:nvSpPr>
        <p:spPr>
          <a:xfrm>
            <a:off x="2310809" y="2655194"/>
            <a:ext cx="1650679" cy="206335"/>
          </a:xfrm>
          <a:prstGeom prst="rect">
            <a:avLst/>
          </a:prstGeom>
          <a:noFill/>
          <a:ln/>
        </p:spPr>
        <p:txBody>
          <a:bodyPr wrap="none" lIns="0" tIns="0" rIns="0" bIns="0" rtlCol="0" anchor="t"/>
          <a:lstStyle/>
          <a:p>
            <a:pPr marL="0" indent="0" algn="l">
              <a:lnSpc>
                <a:spcPct val="104000"/>
              </a:lnSpc>
              <a:buNone/>
            </a:pPr>
            <a:r>
              <a:rPr lang="en-US" sz="1250" b="1" dirty="0">
                <a:solidFill>
                  <a:srgbClr val="FFFFFF"/>
                </a:solidFill>
                <a:latin typeface="Inter Bold" pitchFamily="34" charset="0"/>
                <a:ea typeface="Inter Bold" pitchFamily="34" charset="-122"/>
                <a:cs typeface="Inter Bold" pitchFamily="34" charset="-120"/>
              </a:rPr>
              <a:t>EL ESPIRITU</a:t>
            </a:r>
            <a:endParaRPr lang="en-US" sz="1250" dirty="0"/>
          </a:p>
        </p:txBody>
      </p:sp>
      <p:sp>
        <p:nvSpPr>
          <p:cNvPr id="16" name="Text 12">
            <a:extLst>
              <a:ext uri="{FF2B5EF4-FFF2-40B4-BE49-F238E27FC236}">
                <a16:creationId xmlns:a16="http://schemas.microsoft.com/office/drawing/2014/main" id="{93BB41F6-E47C-87C1-99CC-9A919301AAB0}"/>
              </a:ext>
            </a:extLst>
          </p:cNvPr>
          <p:cNvSpPr/>
          <p:nvPr/>
        </p:nvSpPr>
        <p:spPr>
          <a:xfrm>
            <a:off x="2310809" y="2861530"/>
            <a:ext cx="2829540" cy="156815"/>
          </a:xfrm>
          <a:prstGeom prst="rect">
            <a:avLst/>
          </a:prstGeom>
          <a:noFill/>
          <a:ln/>
        </p:spPr>
        <p:txBody>
          <a:bodyPr wrap="none" lIns="0" tIns="0" rIns="0" bIns="0" rtlCol="0" anchor="t"/>
          <a:lstStyle/>
          <a:p>
            <a:pPr marL="0" indent="0" algn="l">
              <a:lnSpc>
                <a:spcPct val="99000"/>
              </a:lnSpc>
              <a:buNone/>
            </a:pPr>
            <a:r>
              <a:rPr lang="en-US" sz="1000" dirty="0">
                <a:solidFill>
                  <a:srgbClr val="E5E0DF"/>
                </a:solidFill>
                <a:latin typeface="Inter" pitchFamily="34" charset="0"/>
                <a:ea typeface="Inter" pitchFamily="34" charset="-122"/>
                <a:cs typeface="Inter" pitchFamily="34" charset="-120"/>
              </a:rPr>
              <a:t>El Espiritu Santo </a:t>
            </a:r>
            <a:r>
              <a:rPr lang="en-US" sz="1000" dirty="0" err="1">
                <a:solidFill>
                  <a:srgbClr val="E5E0DF"/>
                </a:solidFill>
                <a:latin typeface="Inter" pitchFamily="34" charset="0"/>
                <a:ea typeface="Inter" pitchFamily="34" charset="-122"/>
                <a:cs typeface="Inter" pitchFamily="34" charset="-120"/>
              </a:rPr>
              <a:t>Revela</a:t>
            </a:r>
            <a:r>
              <a:rPr lang="en-US" sz="1000" dirty="0">
                <a:solidFill>
                  <a:srgbClr val="E5E0DF"/>
                </a:solidFill>
                <a:latin typeface="Inter" pitchFamily="34" charset="0"/>
                <a:ea typeface="Inter" pitchFamily="34" charset="-122"/>
                <a:cs typeface="Inter" pitchFamily="34" charset="-120"/>
              </a:rPr>
              <a:t> la Verdad</a:t>
            </a:r>
            <a:endParaRPr lang="en-US" sz="1000" dirty="0"/>
          </a:p>
        </p:txBody>
      </p:sp>
      <p:sp>
        <p:nvSpPr>
          <p:cNvPr id="17" name="Text 13">
            <a:extLst>
              <a:ext uri="{FF2B5EF4-FFF2-40B4-BE49-F238E27FC236}">
                <a16:creationId xmlns:a16="http://schemas.microsoft.com/office/drawing/2014/main" id="{FBC2CD9B-E824-4426-1BC6-067C485AEFC1}"/>
              </a:ext>
            </a:extLst>
          </p:cNvPr>
          <p:cNvSpPr/>
          <p:nvPr/>
        </p:nvSpPr>
        <p:spPr>
          <a:xfrm>
            <a:off x="3626477" y="3397665"/>
            <a:ext cx="1650679" cy="206335"/>
          </a:xfrm>
          <a:prstGeom prst="rect">
            <a:avLst/>
          </a:prstGeom>
          <a:noFill/>
          <a:ln/>
        </p:spPr>
        <p:txBody>
          <a:bodyPr wrap="none" lIns="0" tIns="0" rIns="0" bIns="0" rtlCol="0" anchor="t"/>
          <a:lstStyle/>
          <a:p>
            <a:pPr marL="0" indent="0" algn="l">
              <a:lnSpc>
                <a:spcPct val="104000"/>
              </a:lnSpc>
              <a:buNone/>
            </a:pPr>
            <a:r>
              <a:rPr lang="en-US" sz="1250" b="1" dirty="0">
                <a:solidFill>
                  <a:srgbClr val="FFFFFF"/>
                </a:solidFill>
                <a:latin typeface="Inter Bold" pitchFamily="34" charset="0"/>
                <a:ea typeface="Inter Bold" pitchFamily="34" charset="-122"/>
                <a:cs typeface="Inter Bold" pitchFamily="34" charset="-120"/>
              </a:rPr>
              <a:t>LA VIDA EN SANTIDAD</a:t>
            </a:r>
            <a:endParaRPr lang="en-US" sz="1250" dirty="0"/>
          </a:p>
        </p:txBody>
      </p:sp>
      <p:sp>
        <p:nvSpPr>
          <p:cNvPr id="18" name="Text 14">
            <a:extLst>
              <a:ext uri="{FF2B5EF4-FFF2-40B4-BE49-F238E27FC236}">
                <a16:creationId xmlns:a16="http://schemas.microsoft.com/office/drawing/2014/main" id="{24AE4F6B-A1A6-D529-89BC-436C126BEA8D}"/>
              </a:ext>
            </a:extLst>
          </p:cNvPr>
          <p:cNvSpPr/>
          <p:nvPr/>
        </p:nvSpPr>
        <p:spPr>
          <a:xfrm>
            <a:off x="3626477" y="3612692"/>
            <a:ext cx="2829540" cy="237398"/>
          </a:xfrm>
          <a:prstGeom prst="rect">
            <a:avLst/>
          </a:prstGeom>
          <a:noFill/>
          <a:ln/>
        </p:spPr>
        <p:txBody>
          <a:bodyPr wrap="none" lIns="0" tIns="0" rIns="0" bIns="0" rtlCol="0" anchor="t"/>
          <a:lstStyle/>
          <a:p>
            <a:pPr>
              <a:lnSpc>
                <a:spcPct val="99000"/>
              </a:lnSpc>
            </a:pPr>
            <a:r>
              <a:rPr lang="en-US" sz="1000" dirty="0">
                <a:solidFill>
                  <a:srgbClr val="E5E0DF"/>
                </a:solidFill>
                <a:latin typeface="Inter" pitchFamily="34" charset="0"/>
              </a:rPr>
              <a:t>La </a:t>
            </a:r>
            <a:r>
              <a:rPr lang="en-US" sz="1000" dirty="0" err="1">
                <a:solidFill>
                  <a:srgbClr val="E5E0DF"/>
                </a:solidFill>
                <a:latin typeface="Inter" pitchFamily="34" charset="0"/>
              </a:rPr>
              <a:t>vida</a:t>
            </a:r>
            <a:r>
              <a:rPr lang="en-US" sz="1000" dirty="0">
                <a:solidFill>
                  <a:srgbClr val="E5E0DF"/>
                </a:solidFill>
                <a:latin typeface="Inter" pitchFamily="34" charset="0"/>
              </a:rPr>
              <a:t> </a:t>
            </a:r>
            <a:r>
              <a:rPr lang="en-US" sz="1000" dirty="0" err="1">
                <a:solidFill>
                  <a:srgbClr val="E5E0DF"/>
                </a:solidFill>
                <a:latin typeface="Inter" pitchFamily="34" charset="0"/>
              </a:rPr>
              <a:t>en</a:t>
            </a:r>
            <a:r>
              <a:rPr lang="en-US" sz="1000" dirty="0">
                <a:solidFill>
                  <a:srgbClr val="E5E0DF"/>
                </a:solidFill>
                <a:latin typeface="Inter" pitchFamily="34" charset="0"/>
              </a:rPr>
              <a:t> Sanidad </a:t>
            </a:r>
            <a:endParaRPr lang="en-US" sz="1000" dirty="0"/>
          </a:p>
        </p:txBody>
      </p:sp>
    </p:spTree>
    <p:extLst>
      <p:ext uri="{BB962C8B-B14F-4D97-AF65-F5344CB8AC3E}">
        <p14:creationId xmlns:p14="http://schemas.microsoft.com/office/powerpoint/2010/main" val="125422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96193" y="1118295"/>
            <a:ext cx="5336232" cy="387548"/>
          </a:xfrm>
          <a:prstGeom prst="rect">
            <a:avLst/>
          </a:prstGeom>
          <a:noFill/>
          <a:ln/>
        </p:spPr>
        <p:txBody>
          <a:bodyPr wrap="none" lIns="0" tIns="0" rIns="0" bIns="0" rtlCol="0" anchor="t"/>
          <a:lstStyle/>
          <a:p>
            <a:pPr marL="0" indent="0" algn="l">
              <a:lnSpc>
                <a:spcPct val="104000"/>
              </a:lnSpc>
              <a:buNone/>
            </a:pPr>
            <a:r>
              <a:rPr lang="en-US" sz="2400" b="1" dirty="0">
                <a:solidFill>
                  <a:srgbClr val="FFFFFF"/>
                </a:solidFill>
                <a:latin typeface="Inter Bold" pitchFamily="34" charset="0"/>
                <a:ea typeface="Inter Bold" pitchFamily="34" charset="-122"/>
                <a:cs typeface="Inter Bold" pitchFamily="34" charset="-120"/>
              </a:rPr>
              <a:t>¿Por Qué Importa la Doctrina?</a:t>
            </a:r>
            <a:endParaRPr lang="en-US" sz="2400" dirty="0"/>
          </a:p>
        </p:txBody>
      </p:sp>
      <p:sp>
        <p:nvSpPr>
          <p:cNvPr id="7" name="Text 5"/>
          <p:cNvSpPr/>
          <p:nvPr/>
        </p:nvSpPr>
        <p:spPr>
          <a:xfrm>
            <a:off x="941362" y="1815852"/>
            <a:ext cx="2233687" cy="193849"/>
          </a:xfrm>
          <a:prstGeom prst="rect">
            <a:avLst/>
          </a:prstGeom>
          <a:noFill/>
          <a:ln/>
        </p:spPr>
        <p:txBody>
          <a:bodyPr wrap="none" lIns="0" tIns="0" rIns="0" bIns="0" rtlCol="0" anchor="t"/>
          <a:lstStyle/>
          <a:p>
            <a:pPr marL="0" indent="0" algn="l">
              <a:lnSpc>
                <a:spcPct val="104000"/>
              </a:lnSpc>
              <a:buNone/>
            </a:pPr>
            <a:r>
              <a:rPr lang="en-US" sz="2000" b="1" dirty="0">
                <a:solidFill>
                  <a:srgbClr val="FFFFFF"/>
                </a:solidFill>
                <a:latin typeface="Inter Bold" pitchFamily="34" charset="0"/>
                <a:ea typeface="Inter Bold" pitchFamily="34" charset="-122"/>
                <a:cs typeface="Inter Bold" pitchFamily="34" charset="-120"/>
              </a:rPr>
              <a:t>1. La </a:t>
            </a:r>
            <a:r>
              <a:rPr lang="en-US" sz="2000" b="1" dirty="0" err="1">
                <a:solidFill>
                  <a:srgbClr val="FFFFFF"/>
                </a:solidFill>
                <a:latin typeface="Inter Bold" pitchFamily="34" charset="0"/>
                <a:ea typeface="Inter Bold" pitchFamily="34" charset="-122"/>
                <a:cs typeface="Inter Bold" pitchFamily="34" charset="-120"/>
              </a:rPr>
              <a:t>Doctrina</a:t>
            </a:r>
            <a:r>
              <a:rPr lang="en-US" sz="2000" b="1" dirty="0">
                <a:solidFill>
                  <a:srgbClr val="FFFFFF"/>
                </a:solidFill>
                <a:latin typeface="Inter Bold" pitchFamily="34" charset="0"/>
                <a:ea typeface="Inter Bold" pitchFamily="34" charset="-122"/>
                <a:cs typeface="Inter Bold" pitchFamily="34" charset="-120"/>
              </a:rPr>
              <a:t> </a:t>
            </a:r>
            <a:r>
              <a:rPr lang="en-US" sz="2000" b="1" dirty="0" err="1">
                <a:solidFill>
                  <a:srgbClr val="FFFFFF"/>
                </a:solidFill>
                <a:latin typeface="Inter Bold" pitchFamily="34" charset="0"/>
                <a:ea typeface="Inter Bold" pitchFamily="34" charset="-122"/>
                <a:cs typeface="Inter Bold" pitchFamily="34" charset="-120"/>
              </a:rPr>
              <a:t>Transforma</a:t>
            </a:r>
            <a:endParaRPr lang="en-US" sz="2000" dirty="0"/>
          </a:p>
        </p:txBody>
      </p:sp>
      <p:sp>
        <p:nvSpPr>
          <p:cNvPr id="8" name="Text 6"/>
          <p:cNvSpPr/>
          <p:nvPr/>
        </p:nvSpPr>
        <p:spPr>
          <a:xfrm>
            <a:off x="954062" y="2133673"/>
            <a:ext cx="7225662" cy="1189905"/>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1600" dirty="0">
                <a:solidFill>
                  <a:srgbClr val="E5E0DF"/>
                </a:solidFill>
                <a:latin typeface="Inter" pitchFamily="34" charset="0"/>
                <a:ea typeface="Inter" pitchFamily="34" charset="-122"/>
                <a:cs typeface="Inter" pitchFamily="34" charset="-120"/>
              </a:rPr>
              <a:t>Renueva la mente y ayuda a formar el carácter de Cristo</a:t>
            </a:r>
            <a:endParaRPr lang="en-US" sz="1600" dirty="0"/>
          </a:p>
          <a:p>
            <a:pPr marL="342900" indent="-342900" algn="l">
              <a:lnSpc>
                <a:spcPct val="133000"/>
              </a:lnSpc>
              <a:buSzPct val="100000"/>
              <a:buChar char="•"/>
            </a:pPr>
            <a:r>
              <a:rPr lang="en-US" sz="1600" dirty="0">
                <a:solidFill>
                  <a:srgbClr val="E5E0DF"/>
                </a:solidFill>
                <a:latin typeface="Inter" pitchFamily="34" charset="0"/>
                <a:ea typeface="Inter" pitchFamily="34" charset="-122"/>
                <a:cs typeface="Inter" pitchFamily="34" charset="-120"/>
              </a:rPr>
              <a:t>La verdad correcta produce una vida correcta</a:t>
            </a:r>
            <a:endParaRPr lang="en-US" sz="1600" dirty="0"/>
          </a:p>
          <a:p>
            <a:pPr marL="342900" indent="-342900" algn="l">
              <a:lnSpc>
                <a:spcPct val="133000"/>
              </a:lnSpc>
              <a:buSzPct val="100000"/>
              <a:buChar char="•"/>
            </a:pPr>
            <a:r>
              <a:rPr lang="en-US" sz="1600" dirty="0">
                <a:solidFill>
                  <a:srgbClr val="E5E0DF"/>
                </a:solidFill>
                <a:latin typeface="Inter" pitchFamily="34" charset="0"/>
                <a:ea typeface="Inter" pitchFamily="34" charset="-122"/>
                <a:cs typeface="Inter" pitchFamily="34" charset="-120"/>
              </a:rPr>
              <a:t>Lo que creemos cambia la manera en que vivimos</a:t>
            </a:r>
            <a:endParaRPr lang="en-US" sz="1600" dirty="0"/>
          </a:p>
        </p:txBody>
      </p:sp>
      <p:sp>
        <p:nvSpPr>
          <p:cNvPr id="9" name="Text 7"/>
          <p:cNvSpPr/>
          <p:nvPr/>
        </p:nvSpPr>
        <p:spPr>
          <a:xfrm>
            <a:off x="1202047" y="3658292"/>
            <a:ext cx="7225662" cy="793849"/>
          </a:xfrm>
          <a:prstGeom prst="rect">
            <a:avLst/>
          </a:prstGeom>
          <a:noFill/>
          <a:ln/>
        </p:spPr>
        <p:txBody>
          <a:bodyPr wrap="square" lIns="0" tIns="0" rIns="0" bIns="0" rtlCol="0" anchor="t">
            <a:normAutofit lnSpcReduction="10000"/>
          </a:bodyPr>
          <a:lstStyle/>
          <a:p>
            <a:pPr marL="0" indent="0" algn="l">
              <a:lnSpc>
                <a:spcPct val="133000"/>
              </a:lnSpc>
              <a:buNone/>
            </a:pPr>
            <a:r>
              <a:rPr lang="en-US" sz="1400" b="1" dirty="0">
                <a:solidFill>
                  <a:srgbClr val="E5E0DF"/>
                </a:solidFill>
                <a:latin typeface="Inter" pitchFamily="34" charset="0"/>
                <a:ea typeface="Inter" pitchFamily="34" charset="-122"/>
                <a:cs typeface="Inter" pitchFamily="34" charset="-120"/>
              </a:rPr>
              <a:t>Romanos 12:2</a:t>
            </a:r>
            <a:r>
              <a:rPr lang="en-US" sz="1400" dirty="0">
                <a:solidFill>
                  <a:srgbClr val="E5E0DF"/>
                </a:solidFill>
                <a:latin typeface="Inter" pitchFamily="34" charset="0"/>
                <a:ea typeface="Inter" pitchFamily="34" charset="-122"/>
                <a:cs typeface="Inter" pitchFamily="34" charset="-120"/>
              </a:rPr>
              <a:t> — </a:t>
            </a:r>
            <a:r>
              <a:rPr lang="en-US" sz="1400" i="1" dirty="0">
                <a:solidFill>
                  <a:srgbClr val="E5E0DF"/>
                </a:solidFill>
                <a:latin typeface="Inter" pitchFamily="34" charset="0"/>
                <a:ea typeface="Inter" pitchFamily="34" charset="-122"/>
                <a:cs typeface="Inter" pitchFamily="34" charset="-120"/>
              </a:rPr>
              <a:t>"No os conforméis a este siglo, sino transformaos por medio de la renovación de vuestro entendimiento, para que comprobéis cuál sea la buena voluntad de Dios, agradable y perfecta."</a:t>
            </a:r>
            <a:endParaRPr lang="en-US" sz="1400" dirty="0"/>
          </a:p>
        </p:txBody>
      </p:sp>
      <p:sp>
        <p:nvSpPr>
          <p:cNvPr id="10" name="Shape 8"/>
          <p:cNvSpPr/>
          <p:nvPr/>
        </p:nvSpPr>
        <p:spPr>
          <a:xfrm flipV="1">
            <a:off x="954062" y="4704516"/>
            <a:ext cx="7473647" cy="45719"/>
          </a:xfrm>
          <a:prstGeom prst="rect">
            <a:avLst/>
          </a:prstGeom>
          <a:solidFill>
            <a:srgbClr val="E5E0DF">
              <a:alpha val="50000"/>
            </a:srgbClr>
          </a:solidFill>
          <a:ln/>
        </p:spPr>
        <p:txBody>
          <a:bodyPr/>
          <a:lstStyle/>
          <a:p>
            <a:endParaRPr lang="en-US"/>
          </a:p>
        </p:txBody>
      </p:sp>
      <p:sp>
        <p:nvSpPr>
          <p:cNvPr id="11" name="Text 9"/>
          <p:cNvSpPr/>
          <p:nvPr/>
        </p:nvSpPr>
        <p:spPr>
          <a:xfrm>
            <a:off x="954062" y="5101011"/>
            <a:ext cx="7225662" cy="595387"/>
          </a:xfrm>
          <a:prstGeom prst="rect">
            <a:avLst/>
          </a:prstGeom>
          <a:noFill/>
          <a:ln/>
        </p:spPr>
        <p:txBody>
          <a:bodyPr wrap="square" lIns="0" tIns="0" rIns="0" bIns="0" rtlCol="0" anchor="t">
            <a:normAutofit fontScale="92500"/>
          </a:bodyPr>
          <a:lstStyle/>
          <a:p>
            <a:pPr marL="0" indent="0" algn="l">
              <a:lnSpc>
                <a:spcPct val="133000"/>
              </a:lnSpc>
              <a:buNone/>
            </a:pPr>
            <a:r>
              <a:rPr lang="en-US" sz="1600" dirty="0">
                <a:solidFill>
                  <a:srgbClr val="E5E0DF"/>
                </a:solidFill>
                <a:latin typeface="Inter" pitchFamily="34" charset="0"/>
                <a:ea typeface="Inter" pitchFamily="34" charset="-122"/>
                <a:cs typeface="Inter" pitchFamily="34" charset="-120"/>
              </a:rPr>
              <a:t>J.I. Packer en </a:t>
            </a:r>
            <a:r>
              <a:rPr lang="en-US" sz="1600" i="1" dirty="0">
                <a:solidFill>
                  <a:srgbClr val="E5E0DF"/>
                </a:solidFill>
                <a:latin typeface="Inter" pitchFamily="34" charset="0"/>
                <a:ea typeface="Inter" pitchFamily="34" charset="-122"/>
                <a:cs typeface="Inter" pitchFamily="34" charset="-120"/>
              </a:rPr>
              <a:t>Knowing God</a:t>
            </a:r>
            <a:r>
              <a:rPr lang="en-US" sz="1600" dirty="0">
                <a:solidFill>
                  <a:srgbClr val="E5E0DF"/>
                </a:solidFill>
                <a:latin typeface="Inter" pitchFamily="34" charset="0"/>
                <a:ea typeface="Inter" pitchFamily="34" charset="-122"/>
                <a:cs typeface="Inter" pitchFamily="34" charset="-120"/>
              </a:rPr>
              <a:t> declara: </a:t>
            </a:r>
            <a:r>
              <a:rPr lang="en-US" sz="1600" b="1" dirty="0">
                <a:solidFill>
                  <a:srgbClr val="E5E0DF"/>
                </a:solidFill>
                <a:latin typeface="Inter" pitchFamily="34" charset="0"/>
                <a:ea typeface="Inter" pitchFamily="34" charset="-122"/>
                <a:cs typeface="Inter" pitchFamily="34" charset="-120"/>
              </a:rPr>
              <a:t>"La doctrina no es un fin en sí misma, sino el camino por el cual conocemos al Dios vivo y nos conformamos a Su imagen."</a:t>
            </a:r>
            <a:endParaRPr lang="en-US" sz="1600" dirty="0"/>
          </a:p>
        </p:txBody>
      </p:sp>
      <p:pic>
        <p:nvPicPr>
          <p:cNvPr id="13" name="Image 0" descr="preencoded.png"/>
          <p:cNvPicPr>
            <a:picLocks noChangeAspect="1"/>
          </p:cNvPicPr>
          <p:nvPr/>
        </p:nvPicPr>
        <p:blipFill>
          <a:blip r:embed="rId3"/>
          <a:stretch>
            <a:fillRect/>
          </a:stretch>
        </p:blipFill>
        <p:spPr>
          <a:xfrm>
            <a:off x="620167" y="5696398"/>
            <a:ext cx="155004" cy="1239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E46EC-A396-DF50-0C80-33592A1F487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D1F6CC8-28DC-C36A-2281-E72DE14A4D0E}"/>
              </a:ext>
            </a:extLst>
          </p:cNvPr>
          <p:cNvSpPr/>
          <p:nvPr/>
        </p:nvSpPr>
        <p:spPr>
          <a:xfrm>
            <a:off x="496193" y="1118295"/>
            <a:ext cx="5336232" cy="387548"/>
          </a:xfrm>
          <a:prstGeom prst="rect">
            <a:avLst/>
          </a:prstGeom>
          <a:noFill/>
          <a:ln/>
        </p:spPr>
        <p:txBody>
          <a:bodyPr wrap="none" lIns="0" tIns="0" rIns="0" bIns="0" rtlCol="0" anchor="t"/>
          <a:lstStyle/>
          <a:p>
            <a:pPr marL="0" indent="0" algn="l">
              <a:lnSpc>
                <a:spcPct val="104000"/>
              </a:lnSpc>
              <a:buNone/>
            </a:pPr>
            <a:r>
              <a:rPr lang="en-US" sz="2400" b="1" dirty="0">
                <a:solidFill>
                  <a:srgbClr val="FFFFFF"/>
                </a:solidFill>
                <a:latin typeface="Inter Bold" pitchFamily="34" charset="0"/>
                <a:ea typeface="Inter Bold" pitchFamily="34" charset="-122"/>
                <a:cs typeface="Inter Bold" pitchFamily="34" charset="-120"/>
              </a:rPr>
              <a:t>¿Por Qué Importa la Doctrina?</a:t>
            </a:r>
            <a:endParaRPr lang="en-US" sz="2400" dirty="0"/>
          </a:p>
        </p:txBody>
      </p:sp>
      <p:sp>
        <p:nvSpPr>
          <p:cNvPr id="3" name="Shape 1">
            <a:extLst>
              <a:ext uri="{FF2B5EF4-FFF2-40B4-BE49-F238E27FC236}">
                <a16:creationId xmlns:a16="http://schemas.microsoft.com/office/drawing/2014/main" id="{43276937-F3CD-CCEA-D298-B752F0C854F3}"/>
              </a:ext>
            </a:extLst>
          </p:cNvPr>
          <p:cNvSpPr/>
          <p:nvPr/>
        </p:nvSpPr>
        <p:spPr>
          <a:xfrm>
            <a:off x="406896" y="1691878"/>
            <a:ext cx="8116937" cy="3777897"/>
          </a:xfrm>
          <a:prstGeom prst="roundRect">
            <a:avLst>
              <a:gd name="adj" fmla="val 2893"/>
            </a:avLst>
          </a:prstGeom>
          <a:solidFill>
            <a:srgbClr val="2B0AFF"/>
          </a:solidFill>
          <a:ln/>
        </p:spPr>
        <p:txBody>
          <a:bodyPr/>
          <a:lstStyle/>
          <a:p>
            <a:endParaRPr lang="en-US"/>
          </a:p>
        </p:txBody>
      </p:sp>
      <p:sp>
        <p:nvSpPr>
          <p:cNvPr id="4" name="Text 2">
            <a:extLst>
              <a:ext uri="{FF2B5EF4-FFF2-40B4-BE49-F238E27FC236}">
                <a16:creationId xmlns:a16="http://schemas.microsoft.com/office/drawing/2014/main" id="{6792DA57-4E6D-3D0B-C6E0-EAEBD29B1B23}"/>
              </a:ext>
            </a:extLst>
          </p:cNvPr>
          <p:cNvSpPr/>
          <p:nvPr/>
        </p:nvSpPr>
        <p:spPr>
          <a:xfrm>
            <a:off x="530870" y="1815852"/>
            <a:ext cx="2007766" cy="193849"/>
          </a:xfrm>
          <a:prstGeom prst="rect">
            <a:avLst/>
          </a:prstGeom>
          <a:noFill/>
          <a:ln/>
        </p:spPr>
        <p:txBody>
          <a:bodyPr wrap="none" lIns="0" tIns="0" rIns="0" bIns="0" rtlCol="0" anchor="t"/>
          <a:lstStyle/>
          <a:p>
            <a:pPr marL="0" indent="0" algn="l">
              <a:lnSpc>
                <a:spcPct val="104000"/>
              </a:lnSpc>
              <a:buNone/>
            </a:pPr>
            <a:r>
              <a:rPr lang="en-US" sz="2000" b="1" dirty="0">
                <a:solidFill>
                  <a:srgbClr val="FFFFFF"/>
                </a:solidFill>
                <a:latin typeface="Inter Bold" pitchFamily="34" charset="0"/>
                <a:ea typeface="Inter Bold" pitchFamily="34" charset="-122"/>
                <a:cs typeface="Inter Bold" pitchFamily="34" charset="-120"/>
              </a:rPr>
              <a:t>2. La </a:t>
            </a:r>
            <a:r>
              <a:rPr lang="en-US" sz="2000" b="1" dirty="0" err="1">
                <a:solidFill>
                  <a:srgbClr val="FFFFFF"/>
                </a:solidFill>
                <a:latin typeface="Inter Bold" pitchFamily="34" charset="0"/>
                <a:ea typeface="Inter Bold" pitchFamily="34" charset="-122"/>
                <a:cs typeface="Inter Bold" pitchFamily="34" charset="-120"/>
              </a:rPr>
              <a:t>Doctrina</a:t>
            </a:r>
            <a:r>
              <a:rPr lang="en-US" sz="2000" b="1" dirty="0">
                <a:solidFill>
                  <a:srgbClr val="FFFFFF"/>
                </a:solidFill>
                <a:latin typeface="Inter Bold" pitchFamily="34" charset="0"/>
                <a:ea typeface="Inter Bold" pitchFamily="34" charset="-122"/>
                <a:cs typeface="Inter Bold" pitchFamily="34" charset="-120"/>
              </a:rPr>
              <a:t> Protégé a la Iglesia </a:t>
            </a:r>
            <a:endParaRPr lang="en-US" sz="2000" dirty="0"/>
          </a:p>
        </p:txBody>
      </p:sp>
      <p:sp>
        <p:nvSpPr>
          <p:cNvPr id="5" name="Text 3">
            <a:extLst>
              <a:ext uri="{FF2B5EF4-FFF2-40B4-BE49-F238E27FC236}">
                <a16:creationId xmlns:a16="http://schemas.microsoft.com/office/drawing/2014/main" id="{206802A7-627B-FC26-5310-E23358CE0ACC}"/>
              </a:ext>
            </a:extLst>
          </p:cNvPr>
          <p:cNvSpPr/>
          <p:nvPr/>
        </p:nvSpPr>
        <p:spPr>
          <a:xfrm>
            <a:off x="530870" y="2133674"/>
            <a:ext cx="7266468" cy="1295326"/>
          </a:xfrm>
          <a:prstGeom prst="rect">
            <a:avLst/>
          </a:prstGeom>
          <a:noFill/>
          <a:ln/>
        </p:spPr>
        <p:txBody>
          <a:bodyPr wrap="square" lIns="0" tIns="0" rIns="0" bIns="0" rtlCol="0" anchor="t">
            <a:normAutofit fontScale="92500" lnSpcReduction="20000"/>
          </a:bodyPr>
          <a:lstStyle/>
          <a:p>
            <a:pPr marL="342900" indent="-342900" algn="l">
              <a:lnSpc>
                <a:spcPct val="133000"/>
              </a:lnSpc>
              <a:buSzPct val="100000"/>
              <a:buChar char="•"/>
            </a:pPr>
            <a:r>
              <a:rPr lang="en-US" sz="2000" dirty="0">
                <a:solidFill>
                  <a:srgbClr val="E5E0DF"/>
                </a:solidFill>
                <a:latin typeface="Inter" pitchFamily="34" charset="0"/>
                <a:ea typeface="Inter" pitchFamily="34" charset="-122"/>
                <a:cs typeface="Inter" pitchFamily="34" charset="-120"/>
              </a:rPr>
              <a:t>Ayuda al creyente a no caer en el error ni en falsas enseñanzas</a:t>
            </a:r>
            <a:endParaRPr lang="en-US" sz="2000" dirty="0"/>
          </a:p>
          <a:p>
            <a:pPr marL="342900" indent="-342900" algn="l">
              <a:lnSpc>
                <a:spcPct val="133000"/>
              </a:lnSpc>
              <a:buSzPct val="100000"/>
              <a:buChar char="•"/>
            </a:pPr>
            <a:r>
              <a:rPr lang="en-US" sz="2000" dirty="0">
                <a:solidFill>
                  <a:srgbClr val="E5E0DF"/>
                </a:solidFill>
                <a:latin typeface="Inter" pitchFamily="34" charset="0"/>
                <a:ea typeface="Inter" pitchFamily="34" charset="-122"/>
                <a:cs typeface="Inter" pitchFamily="34" charset="-120"/>
              </a:rPr>
              <a:t>Marca con claridad qué enseña la fe cristiana verdadera</a:t>
            </a:r>
            <a:endParaRPr lang="en-US" sz="2000" dirty="0"/>
          </a:p>
          <a:p>
            <a:pPr marL="342900" indent="-342900" algn="l">
              <a:lnSpc>
                <a:spcPct val="133000"/>
              </a:lnSpc>
              <a:buSzPct val="100000"/>
              <a:buChar char="•"/>
            </a:pPr>
            <a:r>
              <a:rPr lang="en-US" sz="2000" dirty="0">
                <a:solidFill>
                  <a:srgbClr val="E5E0DF"/>
                </a:solidFill>
                <a:latin typeface="Inter" pitchFamily="34" charset="0"/>
                <a:ea typeface="Inter" pitchFamily="34" charset="-122"/>
                <a:cs typeface="Inter" pitchFamily="34" charset="-120"/>
              </a:rPr>
              <a:t>Prepara al pastor para responder al error</a:t>
            </a:r>
            <a:endParaRPr lang="en-US" sz="2000" dirty="0"/>
          </a:p>
        </p:txBody>
      </p:sp>
      <p:sp>
        <p:nvSpPr>
          <p:cNvPr id="6" name="Text 4">
            <a:extLst>
              <a:ext uri="{FF2B5EF4-FFF2-40B4-BE49-F238E27FC236}">
                <a16:creationId xmlns:a16="http://schemas.microsoft.com/office/drawing/2014/main" id="{B25390B8-D588-93D1-DA9A-0BD26BF23DD0}"/>
              </a:ext>
            </a:extLst>
          </p:cNvPr>
          <p:cNvSpPr/>
          <p:nvPr/>
        </p:nvSpPr>
        <p:spPr>
          <a:xfrm>
            <a:off x="620167" y="4005693"/>
            <a:ext cx="7549101" cy="1650117"/>
          </a:xfrm>
          <a:prstGeom prst="rect">
            <a:avLst/>
          </a:prstGeom>
          <a:noFill/>
          <a:ln/>
        </p:spPr>
        <p:txBody>
          <a:bodyPr wrap="square" lIns="0" tIns="0" rIns="0" bIns="0" rtlCol="0" anchor="t">
            <a:normAutofit/>
          </a:bodyPr>
          <a:lstStyle/>
          <a:p>
            <a:pPr marL="0" indent="0" algn="l">
              <a:lnSpc>
                <a:spcPct val="133000"/>
              </a:lnSpc>
              <a:buNone/>
            </a:pPr>
            <a:r>
              <a:rPr lang="en-US" b="1" dirty="0">
                <a:solidFill>
                  <a:srgbClr val="E5E0DF"/>
                </a:solidFill>
                <a:latin typeface="Inter" pitchFamily="34" charset="0"/>
                <a:ea typeface="Inter" pitchFamily="34" charset="-122"/>
                <a:cs typeface="Inter" pitchFamily="34" charset="-120"/>
              </a:rPr>
              <a:t>Efesios 4:14</a:t>
            </a:r>
            <a:r>
              <a:rPr lang="en-US" dirty="0">
                <a:solidFill>
                  <a:srgbClr val="E5E0DF"/>
                </a:solidFill>
                <a:latin typeface="Inter" pitchFamily="34" charset="0"/>
                <a:ea typeface="Inter" pitchFamily="34" charset="-122"/>
                <a:cs typeface="Inter" pitchFamily="34" charset="-120"/>
              </a:rPr>
              <a:t> — </a:t>
            </a:r>
            <a:r>
              <a:rPr lang="en-US" i="1" dirty="0">
                <a:solidFill>
                  <a:srgbClr val="E5E0DF"/>
                </a:solidFill>
                <a:latin typeface="Inter" pitchFamily="34" charset="0"/>
                <a:ea typeface="Inter" pitchFamily="34" charset="-122"/>
                <a:cs typeface="Inter" pitchFamily="34" charset="-120"/>
              </a:rPr>
              <a:t>"Para que ya no seamos niños fluctuantes, llevados por doquiera de todo viento de doctrina, por estratagema de hombres que para engañar emplean con astucia las artimañas del error."</a:t>
            </a:r>
            <a:endParaRPr lang="en-US" dirty="0"/>
          </a:p>
        </p:txBody>
      </p:sp>
      <p:pic>
        <p:nvPicPr>
          <p:cNvPr id="13" name="Image 0" descr="preencoded.png">
            <a:extLst>
              <a:ext uri="{FF2B5EF4-FFF2-40B4-BE49-F238E27FC236}">
                <a16:creationId xmlns:a16="http://schemas.microsoft.com/office/drawing/2014/main" id="{11E75799-DEEF-1A24-29E4-69D24FDA7094}"/>
              </a:ext>
            </a:extLst>
          </p:cNvPr>
          <p:cNvPicPr>
            <a:picLocks noChangeAspect="1"/>
          </p:cNvPicPr>
          <p:nvPr/>
        </p:nvPicPr>
        <p:blipFill>
          <a:blip r:embed="rId3"/>
          <a:stretch>
            <a:fillRect/>
          </a:stretch>
        </p:blipFill>
        <p:spPr>
          <a:xfrm>
            <a:off x="620167" y="5097884"/>
            <a:ext cx="155004" cy="123974"/>
          </a:xfrm>
          <a:prstGeom prst="rect">
            <a:avLst/>
          </a:prstGeom>
        </p:spPr>
      </p:pic>
      <p:sp>
        <p:nvSpPr>
          <p:cNvPr id="14" name="Text 11">
            <a:extLst>
              <a:ext uri="{FF2B5EF4-FFF2-40B4-BE49-F238E27FC236}">
                <a16:creationId xmlns:a16="http://schemas.microsoft.com/office/drawing/2014/main" id="{00A0A690-AC09-AB53-4064-51A0A4E7C22C}"/>
              </a:ext>
            </a:extLst>
          </p:cNvPr>
          <p:cNvSpPr/>
          <p:nvPr/>
        </p:nvSpPr>
        <p:spPr>
          <a:xfrm>
            <a:off x="899145" y="5739705"/>
            <a:ext cx="7624688" cy="760848"/>
          </a:xfrm>
          <a:prstGeom prst="rect">
            <a:avLst/>
          </a:prstGeom>
          <a:noFill/>
          <a:ln/>
        </p:spPr>
        <p:txBody>
          <a:bodyPr wrap="square" lIns="0" tIns="0" rIns="0" bIns="0" rtlCol="0" anchor="t">
            <a:normAutofit fontScale="92500"/>
          </a:bodyPr>
          <a:lstStyle/>
          <a:p>
            <a:pPr marL="0" indent="0" algn="l">
              <a:lnSpc>
                <a:spcPct val="133000"/>
              </a:lnSpc>
              <a:buNone/>
            </a:pPr>
            <a:r>
              <a:rPr lang="en-US" b="1" dirty="0">
                <a:solidFill>
                  <a:srgbClr val="FFFFFF"/>
                </a:solidFill>
                <a:latin typeface="Inter" pitchFamily="34" charset="0"/>
                <a:ea typeface="Inter" pitchFamily="34" charset="-122"/>
                <a:cs typeface="Inter" pitchFamily="34" charset="-120"/>
              </a:rPr>
              <a:t>1 Timoteo 4:16</a:t>
            </a:r>
            <a:r>
              <a:rPr lang="en-US" dirty="0">
                <a:solidFill>
                  <a:srgbClr val="FFFFFF"/>
                </a:solidFill>
                <a:latin typeface="Inter" pitchFamily="34" charset="0"/>
                <a:ea typeface="Inter" pitchFamily="34" charset="-122"/>
                <a:cs typeface="Inter" pitchFamily="34" charset="-120"/>
              </a:rPr>
              <a:t> — </a:t>
            </a:r>
            <a:r>
              <a:rPr lang="en-US" i="1" dirty="0">
                <a:solidFill>
                  <a:srgbClr val="FFFFFF"/>
                </a:solidFill>
                <a:latin typeface="Inter" pitchFamily="34" charset="0"/>
                <a:ea typeface="Inter" pitchFamily="34" charset="-122"/>
                <a:cs typeface="Inter" pitchFamily="34" charset="-120"/>
              </a:rPr>
              <a:t>"Ten cuidado de ti mismo y de la doctrina; persiste en ello, pues haciendo esto, te salvarás a ti mismo y a los que te escuchen."</a:t>
            </a:r>
            <a:endParaRPr lang="en-US" dirty="0"/>
          </a:p>
        </p:txBody>
      </p:sp>
    </p:spTree>
    <p:extLst>
      <p:ext uri="{BB962C8B-B14F-4D97-AF65-F5344CB8AC3E}">
        <p14:creationId xmlns:p14="http://schemas.microsoft.com/office/powerpoint/2010/main" val="313313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1569" y="300808"/>
            <a:ext cx="4968925" cy="316409"/>
          </a:xfrm>
          <a:prstGeom prst="rect">
            <a:avLst/>
          </a:prstGeom>
          <a:noFill/>
          <a:ln/>
        </p:spPr>
        <p:txBody>
          <a:bodyPr wrap="none" lIns="0" tIns="0" rIns="0" bIns="0" rtlCol="0" anchor="t"/>
          <a:lstStyle/>
          <a:p>
            <a:pPr marL="0" indent="0" algn="l">
              <a:lnSpc>
                <a:spcPct val="104000"/>
              </a:lnSpc>
              <a:buNone/>
            </a:pPr>
            <a:r>
              <a:rPr lang="en-US" sz="3200" b="1" dirty="0">
                <a:solidFill>
                  <a:srgbClr val="FFFFFF"/>
                </a:solidFill>
                <a:latin typeface="Inter Bold" pitchFamily="34" charset="0"/>
                <a:ea typeface="Inter Bold" pitchFamily="34" charset="-122"/>
                <a:cs typeface="Inter Bold" pitchFamily="34" charset="-120"/>
              </a:rPr>
              <a:t>Desarrollo </a:t>
            </a:r>
            <a:r>
              <a:rPr lang="en-US" sz="3200" b="1" dirty="0" err="1">
                <a:solidFill>
                  <a:srgbClr val="FFFFFF"/>
                </a:solidFill>
                <a:latin typeface="Inter Bold" pitchFamily="34" charset="0"/>
                <a:ea typeface="Inter Bold" pitchFamily="34" charset="-122"/>
                <a:cs typeface="Inter Bold" pitchFamily="34" charset="-120"/>
              </a:rPr>
              <a:t>Restauracionista</a:t>
            </a:r>
            <a:r>
              <a:rPr lang="en-US" sz="3200" b="1" dirty="0">
                <a:solidFill>
                  <a:srgbClr val="FFFFFF"/>
                </a:solidFill>
                <a:latin typeface="Inter Bold" pitchFamily="34" charset="0"/>
                <a:ea typeface="Inter Bold" pitchFamily="34" charset="-122"/>
                <a:cs typeface="Inter Bold" pitchFamily="34" charset="-120"/>
              </a:rPr>
              <a:t> Histórico </a:t>
            </a:r>
          </a:p>
          <a:p>
            <a:pPr marL="0" indent="0" algn="l">
              <a:lnSpc>
                <a:spcPct val="104000"/>
              </a:lnSpc>
              <a:buNone/>
            </a:pPr>
            <a:r>
              <a:rPr lang="en-US" sz="3200" b="1" dirty="0">
                <a:solidFill>
                  <a:srgbClr val="FFFFFF"/>
                </a:solidFill>
                <a:latin typeface="Inter Bold" pitchFamily="34" charset="0"/>
                <a:ea typeface="Inter Bold" pitchFamily="34" charset="-122"/>
                <a:cs typeface="Inter Bold" pitchFamily="34" charset="-120"/>
              </a:rPr>
              <a:t>de la Doctrina</a:t>
            </a:r>
            <a:endParaRPr lang="en-US" sz="3200" dirty="0"/>
          </a:p>
        </p:txBody>
      </p:sp>
      <p:sp>
        <p:nvSpPr>
          <p:cNvPr id="3" name="Shape 1"/>
          <p:cNvSpPr/>
          <p:nvPr/>
        </p:nvSpPr>
        <p:spPr>
          <a:xfrm>
            <a:off x="4757599" y="1394512"/>
            <a:ext cx="54818" cy="5185949"/>
          </a:xfrm>
          <a:prstGeom prst="roundRect">
            <a:avLst>
              <a:gd name="adj" fmla="val 297693"/>
            </a:avLst>
          </a:prstGeom>
          <a:solidFill>
            <a:schemeClr val="accent4">
              <a:lumMod val="20000"/>
              <a:lumOff val="80000"/>
            </a:schemeClr>
          </a:solidFill>
          <a:ln w="22225">
            <a:solidFill>
              <a:schemeClr val="accent4">
                <a:lumMod val="20000"/>
                <a:lumOff val="80000"/>
              </a:schemeClr>
            </a:solidFill>
          </a:ln>
        </p:spPr>
        <p:txBody>
          <a:bodyPr/>
          <a:lstStyle/>
          <a:p>
            <a:endParaRPr lang="en-US">
              <a:solidFill>
                <a:schemeClr val="bg1"/>
              </a:solidFill>
            </a:endParaRPr>
          </a:p>
        </p:txBody>
      </p:sp>
      <p:sp>
        <p:nvSpPr>
          <p:cNvPr id="6" name="Text 4"/>
          <p:cNvSpPr/>
          <p:nvPr/>
        </p:nvSpPr>
        <p:spPr>
          <a:xfrm>
            <a:off x="4270109" y="1559967"/>
            <a:ext cx="634322" cy="390573"/>
          </a:xfrm>
          <a:prstGeom prst="rect">
            <a:avLst/>
          </a:prstGeom>
          <a:noFill/>
          <a:ln/>
        </p:spPr>
        <p:txBody>
          <a:bodyPr wrap="none" lIns="0" tIns="0" rIns="0" bIns="0" rtlCol="0" anchor="ctr"/>
          <a:lstStyle/>
          <a:p>
            <a:pPr marL="0" indent="0" algn="ctr">
              <a:lnSpc>
                <a:spcPct val="100000"/>
              </a:lnSpc>
              <a:buNone/>
            </a:pPr>
            <a:r>
              <a:rPr lang="en-US" sz="2400" b="1" dirty="0">
                <a:solidFill>
                  <a:schemeClr val="accent2"/>
                </a:solidFill>
                <a:latin typeface="Inter Bold" pitchFamily="34" charset="0"/>
                <a:ea typeface="Inter Bold" pitchFamily="34" charset="-122"/>
                <a:cs typeface="Inter Bold" pitchFamily="34" charset="-120"/>
              </a:rPr>
              <a:t>1</a:t>
            </a:r>
            <a:endParaRPr lang="en-US" sz="2400" dirty="0">
              <a:solidFill>
                <a:schemeClr val="accent2"/>
              </a:solidFill>
            </a:endParaRPr>
          </a:p>
        </p:txBody>
      </p:sp>
      <p:sp>
        <p:nvSpPr>
          <p:cNvPr id="7" name="Text 5"/>
          <p:cNvSpPr/>
          <p:nvPr/>
        </p:nvSpPr>
        <p:spPr>
          <a:xfrm>
            <a:off x="2108522" y="1594718"/>
            <a:ext cx="1957090" cy="158204"/>
          </a:xfrm>
          <a:prstGeom prst="rect">
            <a:avLst/>
          </a:prstGeom>
          <a:noFill/>
          <a:ln/>
        </p:spPr>
        <p:txBody>
          <a:bodyPr wrap="none" lIns="0" tIns="0" rIns="0" bIns="0" rtlCol="0" anchor="t"/>
          <a:lstStyle/>
          <a:p>
            <a:pPr marL="0" indent="0" algn="r">
              <a:lnSpc>
                <a:spcPct val="104000"/>
              </a:lnSpc>
              <a:buNone/>
            </a:pPr>
            <a:r>
              <a:rPr lang="en-US" b="1" dirty="0">
                <a:solidFill>
                  <a:srgbClr val="E5E0DF"/>
                </a:solidFill>
                <a:latin typeface="Inter Bold" pitchFamily="34" charset="0"/>
                <a:ea typeface="Inter Bold" pitchFamily="34" charset="-122"/>
                <a:cs typeface="Inter Bold" pitchFamily="34" charset="-120"/>
              </a:rPr>
              <a:t>Iglesia Apostólica (33–100 d.C.)</a:t>
            </a:r>
            <a:endParaRPr lang="en-US" dirty="0"/>
          </a:p>
        </p:txBody>
      </p:sp>
      <p:sp>
        <p:nvSpPr>
          <p:cNvPr id="10" name="Shape 8"/>
          <p:cNvSpPr/>
          <p:nvPr/>
        </p:nvSpPr>
        <p:spPr>
          <a:xfrm>
            <a:off x="4890256" y="2462856"/>
            <a:ext cx="227856" cy="227856"/>
          </a:xfrm>
          <a:prstGeom prst="roundRect">
            <a:avLst>
              <a:gd name="adj" fmla="val 18667"/>
            </a:avLst>
          </a:prstGeom>
          <a:solidFill>
            <a:srgbClr val="110080"/>
          </a:solidFill>
          <a:ln w="4763">
            <a:solidFill>
              <a:srgbClr val="2A1999"/>
            </a:solidFill>
            <a:prstDash val="solid"/>
          </a:ln>
        </p:spPr>
        <p:txBody>
          <a:bodyPr/>
          <a:lstStyle/>
          <a:p>
            <a:endParaRPr lang="en-US" sz="4800"/>
          </a:p>
        </p:txBody>
      </p:sp>
      <p:sp>
        <p:nvSpPr>
          <p:cNvPr id="11" name="Text 9"/>
          <p:cNvSpPr/>
          <p:nvPr/>
        </p:nvSpPr>
        <p:spPr>
          <a:xfrm>
            <a:off x="4928244" y="2481869"/>
            <a:ext cx="151879" cy="189830"/>
          </a:xfrm>
          <a:prstGeom prst="rect">
            <a:avLst/>
          </a:prstGeom>
          <a:noFill/>
          <a:ln/>
        </p:spPr>
        <p:txBody>
          <a:bodyPr wrap="none" lIns="0" tIns="0" rIns="0" bIns="0" rtlCol="0" anchor="ctr"/>
          <a:lstStyle/>
          <a:p>
            <a:pPr marL="0" indent="0" algn="ctr">
              <a:lnSpc>
                <a:spcPct val="100000"/>
              </a:lnSpc>
              <a:buNone/>
            </a:pPr>
            <a:r>
              <a:rPr lang="en-US" sz="2800" b="1" dirty="0">
                <a:solidFill>
                  <a:schemeClr val="accent2"/>
                </a:solidFill>
                <a:latin typeface="Inter Bold" pitchFamily="34" charset="0"/>
                <a:ea typeface="Inter Bold" pitchFamily="34" charset="-122"/>
                <a:cs typeface="Inter Bold" pitchFamily="34" charset="-120"/>
              </a:rPr>
              <a:t>2</a:t>
            </a:r>
            <a:endParaRPr lang="en-US" sz="2800" dirty="0">
              <a:solidFill>
                <a:schemeClr val="accent2"/>
              </a:solidFill>
            </a:endParaRPr>
          </a:p>
        </p:txBody>
      </p:sp>
      <p:sp>
        <p:nvSpPr>
          <p:cNvPr id="12" name="Text 10"/>
          <p:cNvSpPr/>
          <p:nvPr/>
        </p:nvSpPr>
        <p:spPr>
          <a:xfrm>
            <a:off x="5360872" y="2331358"/>
            <a:ext cx="3131612" cy="635294"/>
          </a:xfrm>
          <a:prstGeom prst="rect">
            <a:avLst/>
          </a:prstGeom>
          <a:noFill/>
          <a:ln/>
        </p:spPr>
        <p:txBody>
          <a:bodyPr wrap="none" lIns="0" tIns="0" rIns="0" bIns="0" rtlCol="0" anchor="t"/>
          <a:lstStyle/>
          <a:p>
            <a:pPr marL="0" indent="0" algn="l">
              <a:lnSpc>
                <a:spcPct val="104000"/>
              </a:lnSpc>
              <a:buNone/>
            </a:pPr>
            <a:r>
              <a:rPr lang="en-US" b="1" dirty="0">
                <a:solidFill>
                  <a:srgbClr val="E5E0DF"/>
                </a:solidFill>
                <a:latin typeface="Inter Bold" pitchFamily="34" charset="0"/>
                <a:ea typeface="Inter Bold" pitchFamily="34" charset="-122"/>
                <a:cs typeface="Inter Bold" pitchFamily="34" charset="-120"/>
              </a:rPr>
              <a:t>(100-400 </a:t>
            </a:r>
            <a:r>
              <a:rPr lang="en-US" b="1" dirty="0" err="1">
                <a:solidFill>
                  <a:srgbClr val="E5E0DF"/>
                </a:solidFill>
                <a:latin typeface="Inter Bold" pitchFamily="34" charset="0"/>
                <a:ea typeface="Inter Bold" pitchFamily="34" charset="-122"/>
                <a:cs typeface="Inter Bold" pitchFamily="34" charset="-120"/>
              </a:rPr>
              <a:t>d.C</a:t>
            </a:r>
            <a:r>
              <a:rPr lang="en-US" b="1" dirty="0">
                <a:solidFill>
                  <a:srgbClr val="E5E0DF"/>
                </a:solidFill>
                <a:latin typeface="Inter Bold" pitchFamily="34" charset="0"/>
                <a:ea typeface="Inter Bold" pitchFamily="34" charset="-122"/>
                <a:cs typeface="Inter Bold" pitchFamily="34" charset="-120"/>
              </a:rPr>
              <a:t>). Padres de la </a:t>
            </a:r>
          </a:p>
          <a:p>
            <a:pPr marL="0" indent="0" algn="l">
              <a:lnSpc>
                <a:spcPct val="104000"/>
              </a:lnSpc>
              <a:buNone/>
            </a:pPr>
            <a:r>
              <a:rPr lang="en-US" b="1" dirty="0">
                <a:solidFill>
                  <a:srgbClr val="E5E0DF"/>
                </a:solidFill>
                <a:latin typeface="Inter Bold" pitchFamily="34" charset="0"/>
                <a:ea typeface="Inter Bold" pitchFamily="34" charset="-122"/>
                <a:cs typeface="Inter Bold" pitchFamily="34" charset="-120"/>
              </a:rPr>
              <a:t>Iglesia </a:t>
            </a:r>
            <a:endParaRPr lang="en-US" dirty="0"/>
          </a:p>
        </p:txBody>
      </p:sp>
      <p:sp>
        <p:nvSpPr>
          <p:cNvPr id="14" name="Shape 12"/>
          <p:cNvSpPr/>
          <p:nvPr/>
        </p:nvSpPr>
        <p:spPr>
          <a:xfrm>
            <a:off x="4168527" y="4231225"/>
            <a:ext cx="303758" cy="14288"/>
          </a:xfrm>
          <a:prstGeom prst="roundRect">
            <a:avLst>
              <a:gd name="adj" fmla="val 297693"/>
            </a:avLst>
          </a:prstGeom>
          <a:solidFill>
            <a:srgbClr val="2A1999"/>
          </a:solidFill>
          <a:ln/>
        </p:spPr>
        <p:txBody>
          <a:bodyPr/>
          <a:lstStyle/>
          <a:p>
            <a:endParaRPr lang="en-US" sz="5400"/>
          </a:p>
        </p:txBody>
      </p:sp>
      <p:sp>
        <p:nvSpPr>
          <p:cNvPr id="16" name="Text 14"/>
          <p:cNvSpPr/>
          <p:nvPr/>
        </p:nvSpPr>
        <p:spPr>
          <a:xfrm>
            <a:off x="4330355" y="3143424"/>
            <a:ext cx="334136" cy="520979"/>
          </a:xfrm>
          <a:prstGeom prst="rect">
            <a:avLst/>
          </a:prstGeom>
          <a:noFill/>
          <a:ln/>
        </p:spPr>
        <p:txBody>
          <a:bodyPr wrap="none" lIns="0" tIns="0" rIns="0" bIns="0" rtlCol="0" anchor="ctr"/>
          <a:lstStyle/>
          <a:p>
            <a:pPr marL="0" indent="0" algn="ctr">
              <a:lnSpc>
                <a:spcPct val="100000"/>
              </a:lnSpc>
              <a:buNone/>
            </a:pPr>
            <a:r>
              <a:rPr lang="en-US" sz="2800" b="1" dirty="0">
                <a:solidFill>
                  <a:schemeClr val="accent2"/>
                </a:solidFill>
                <a:latin typeface="Inter Bold" pitchFamily="34" charset="0"/>
                <a:ea typeface="Inter Bold" pitchFamily="34" charset="-122"/>
                <a:cs typeface="Inter Bold" pitchFamily="34" charset="-120"/>
              </a:rPr>
              <a:t>3</a:t>
            </a:r>
            <a:endParaRPr lang="en-US" sz="2800" dirty="0">
              <a:solidFill>
                <a:schemeClr val="accent2"/>
              </a:solidFill>
            </a:endParaRPr>
          </a:p>
        </p:txBody>
      </p:sp>
      <p:sp>
        <p:nvSpPr>
          <p:cNvPr id="17" name="Text 15"/>
          <p:cNvSpPr/>
          <p:nvPr/>
        </p:nvSpPr>
        <p:spPr>
          <a:xfrm>
            <a:off x="5309004" y="3959348"/>
            <a:ext cx="3619755" cy="316408"/>
          </a:xfrm>
          <a:prstGeom prst="rect">
            <a:avLst/>
          </a:prstGeom>
          <a:noFill/>
          <a:ln/>
        </p:spPr>
        <p:txBody>
          <a:bodyPr wrap="none" lIns="0" tIns="0" rIns="0" bIns="0" rtlCol="0" anchor="t"/>
          <a:lstStyle/>
          <a:p>
            <a:pPr marL="0" indent="0" algn="r">
              <a:lnSpc>
                <a:spcPct val="104000"/>
              </a:lnSpc>
              <a:buNone/>
            </a:pPr>
            <a:r>
              <a:rPr lang="en-US" b="1" dirty="0">
                <a:solidFill>
                  <a:srgbClr val="E5E0DF"/>
                </a:solidFill>
                <a:latin typeface="Inter Bold" pitchFamily="34" charset="0"/>
                <a:ea typeface="Inter Bold" pitchFamily="34" charset="-122"/>
                <a:cs typeface="Inter Bold" pitchFamily="34" charset="-120"/>
              </a:rPr>
              <a:t>Reforma Protestante (1517 d.C.)</a:t>
            </a:r>
            <a:endParaRPr lang="en-US" dirty="0"/>
          </a:p>
        </p:txBody>
      </p:sp>
      <p:sp>
        <p:nvSpPr>
          <p:cNvPr id="21" name="Text 19"/>
          <p:cNvSpPr/>
          <p:nvPr/>
        </p:nvSpPr>
        <p:spPr>
          <a:xfrm>
            <a:off x="4429487" y="4627671"/>
            <a:ext cx="151879" cy="569303"/>
          </a:xfrm>
          <a:prstGeom prst="rect">
            <a:avLst/>
          </a:prstGeom>
          <a:noFill/>
          <a:ln/>
        </p:spPr>
        <p:txBody>
          <a:bodyPr wrap="none" lIns="0" tIns="0" rIns="0" bIns="0" rtlCol="0" anchor="ctr"/>
          <a:lstStyle/>
          <a:p>
            <a:pPr marL="0" indent="0" algn="ctr">
              <a:lnSpc>
                <a:spcPct val="100000"/>
              </a:lnSpc>
              <a:buNone/>
            </a:pPr>
            <a:r>
              <a:rPr lang="en-US" sz="2800" b="1" dirty="0">
                <a:solidFill>
                  <a:schemeClr val="accent2"/>
                </a:solidFill>
                <a:latin typeface="Inter Bold" pitchFamily="34" charset="0"/>
                <a:ea typeface="Inter Bold" pitchFamily="34" charset="-122"/>
                <a:cs typeface="Inter Bold" pitchFamily="34" charset="-120"/>
              </a:rPr>
              <a:t>5</a:t>
            </a:r>
            <a:endParaRPr lang="en-US" sz="2800" dirty="0">
              <a:solidFill>
                <a:schemeClr val="accent2"/>
              </a:solidFill>
            </a:endParaRPr>
          </a:p>
        </p:txBody>
      </p:sp>
      <p:sp>
        <p:nvSpPr>
          <p:cNvPr id="22" name="Text 20"/>
          <p:cNvSpPr/>
          <p:nvPr/>
        </p:nvSpPr>
        <p:spPr>
          <a:xfrm>
            <a:off x="523697" y="4664069"/>
            <a:ext cx="3207728" cy="948916"/>
          </a:xfrm>
          <a:prstGeom prst="rect">
            <a:avLst/>
          </a:prstGeom>
          <a:noFill/>
          <a:ln/>
        </p:spPr>
        <p:txBody>
          <a:bodyPr wrap="square" lIns="0" tIns="0" rIns="0" bIns="0" rtlCol="0" anchor="t">
            <a:normAutofit/>
          </a:bodyPr>
          <a:lstStyle/>
          <a:p>
            <a:pPr marL="0" indent="0" algn="l">
              <a:lnSpc>
                <a:spcPct val="104000"/>
              </a:lnSpc>
              <a:buNone/>
            </a:pPr>
            <a:r>
              <a:rPr lang="en-US" b="1" dirty="0" err="1">
                <a:solidFill>
                  <a:srgbClr val="E5E0DF"/>
                </a:solidFill>
                <a:latin typeface="Inter Bold" pitchFamily="34" charset="0"/>
                <a:ea typeface="Inter Bold" pitchFamily="34" charset="-122"/>
                <a:cs typeface="Inter Bold" pitchFamily="34" charset="-120"/>
              </a:rPr>
              <a:t>Avivamientos</a:t>
            </a:r>
            <a:r>
              <a:rPr lang="en-US" b="1" dirty="0">
                <a:solidFill>
                  <a:srgbClr val="E5E0DF"/>
                </a:solidFill>
                <a:latin typeface="Inter Bold" pitchFamily="34" charset="0"/>
                <a:ea typeface="Inter Bold" pitchFamily="34" charset="-122"/>
                <a:cs typeface="Inter Bold" pitchFamily="34" charset="-120"/>
              </a:rPr>
              <a:t> (1700–1900 d.C.)</a:t>
            </a:r>
            <a:endParaRPr lang="en-US" dirty="0"/>
          </a:p>
        </p:txBody>
      </p:sp>
      <p:sp>
        <p:nvSpPr>
          <p:cNvPr id="26" name="Text 24"/>
          <p:cNvSpPr/>
          <p:nvPr/>
        </p:nvSpPr>
        <p:spPr>
          <a:xfrm>
            <a:off x="4953059" y="5514483"/>
            <a:ext cx="293328" cy="379660"/>
          </a:xfrm>
          <a:prstGeom prst="rect">
            <a:avLst/>
          </a:prstGeom>
          <a:noFill/>
          <a:ln/>
        </p:spPr>
        <p:txBody>
          <a:bodyPr wrap="none" lIns="0" tIns="0" rIns="0" bIns="0" rtlCol="0" anchor="ctr"/>
          <a:lstStyle/>
          <a:p>
            <a:pPr marL="0" indent="0" algn="ctr">
              <a:lnSpc>
                <a:spcPct val="100000"/>
              </a:lnSpc>
              <a:buNone/>
            </a:pPr>
            <a:r>
              <a:rPr lang="en-US" sz="2800" b="1" dirty="0">
                <a:solidFill>
                  <a:schemeClr val="accent2"/>
                </a:solidFill>
                <a:latin typeface="Inter Bold" pitchFamily="34" charset="0"/>
                <a:ea typeface="Inter Bold" pitchFamily="34" charset="-122"/>
                <a:cs typeface="Inter Bold" pitchFamily="34" charset="-120"/>
              </a:rPr>
              <a:t>6</a:t>
            </a:r>
            <a:endParaRPr lang="en-US" sz="2800" dirty="0">
              <a:solidFill>
                <a:schemeClr val="accent2"/>
              </a:solidFill>
            </a:endParaRPr>
          </a:p>
        </p:txBody>
      </p:sp>
      <p:sp>
        <p:nvSpPr>
          <p:cNvPr id="27" name="Text 25"/>
          <p:cNvSpPr/>
          <p:nvPr/>
        </p:nvSpPr>
        <p:spPr>
          <a:xfrm>
            <a:off x="5407582" y="5546109"/>
            <a:ext cx="3537756" cy="1153620"/>
          </a:xfrm>
          <a:prstGeom prst="rect">
            <a:avLst/>
          </a:prstGeom>
          <a:noFill/>
          <a:ln/>
        </p:spPr>
        <p:txBody>
          <a:bodyPr wrap="none" lIns="0" tIns="0" rIns="0" bIns="0" rtlCol="0" anchor="t"/>
          <a:lstStyle/>
          <a:p>
            <a:pPr marL="0" indent="0">
              <a:lnSpc>
                <a:spcPct val="104000"/>
              </a:lnSpc>
              <a:buNone/>
            </a:pPr>
            <a:r>
              <a:rPr lang="en-US" b="1" dirty="0">
                <a:solidFill>
                  <a:srgbClr val="E5E0DF"/>
                </a:solidFill>
                <a:latin typeface="Inter Bold" pitchFamily="34" charset="0"/>
                <a:ea typeface="Inter Bold" pitchFamily="34" charset="-122"/>
                <a:cs typeface="Inter Bold" pitchFamily="34" charset="-120"/>
              </a:rPr>
              <a:t>Era Moderna </a:t>
            </a:r>
          </a:p>
          <a:p>
            <a:pPr marL="0" indent="0">
              <a:lnSpc>
                <a:spcPct val="104000"/>
              </a:lnSpc>
              <a:buNone/>
            </a:pPr>
            <a:r>
              <a:rPr lang="en-US" b="1" dirty="0" err="1">
                <a:solidFill>
                  <a:srgbClr val="E5E0DF"/>
                </a:solidFill>
                <a:latin typeface="Inter Bold" pitchFamily="34" charset="0"/>
                <a:ea typeface="Inter Bold" pitchFamily="34" charset="-122"/>
                <a:cs typeface="Inter Bold" pitchFamily="34" charset="-120"/>
              </a:rPr>
              <a:t>Restauracion</a:t>
            </a:r>
            <a:r>
              <a:rPr lang="en-US" b="1" dirty="0">
                <a:solidFill>
                  <a:srgbClr val="E5E0DF"/>
                </a:solidFill>
                <a:latin typeface="Inter Bold" pitchFamily="34" charset="0"/>
                <a:ea typeface="Inter Bold" pitchFamily="34" charset="-122"/>
                <a:cs typeface="Inter Bold" pitchFamily="34" charset="-120"/>
              </a:rPr>
              <a:t> </a:t>
            </a:r>
            <a:r>
              <a:rPr lang="en-US" b="1" dirty="0" err="1">
                <a:solidFill>
                  <a:srgbClr val="E5E0DF"/>
                </a:solidFill>
                <a:latin typeface="Inter Bold" pitchFamily="34" charset="0"/>
                <a:ea typeface="Inter Bold" pitchFamily="34" charset="-122"/>
                <a:cs typeface="Inter Bold" pitchFamily="34" charset="-120"/>
              </a:rPr>
              <a:t>Apostolica</a:t>
            </a:r>
            <a:endParaRPr lang="en-US" b="1" dirty="0">
              <a:solidFill>
                <a:srgbClr val="E5E0DF"/>
              </a:solidFill>
              <a:latin typeface="Inter Bold" pitchFamily="34" charset="0"/>
              <a:ea typeface="Inter Bold" pitchFamily="34" charset="-122"/>
              <a:cs typeface="Inter Bold" pitchFamily="34" charset="-120"/>
            </a:endParaRPr>
          </a:p>
          <a:p>
            <a:pPr marL="0" indent="0">
              <a:lnSpc>
                <a:spcPct val="104000"/>
              </a:lnSpc>
              <a:buNone/>
            </a:pPr>
            <a:r>
              <a:rPr lang="en-US" b="1" dirty="0">
                <a:solidFill>
                  <a:srgbClr val="E5E0DF"/>
                </a:solidFill>
                <a:latin typeface="Inter Bold" pitchFamily="34" charset="0"/>
                <a:ea typeface="Inter Bold" pitchFamily="34" charset="-122"/>
                <a:cs typeface="Inter Bold" pitchFamily="34" charset="-120"/>
              </a:rPr>
              <a:t>(1900 –Presente</a:t>
            </a:r>
            <a:r>
              <a:rPr lang="en-US" sz="2000" b="1" dirty="0">
                <a:solidFill>
                  <a:srgbClr val="E5E0DF"/>
                </a:solidFill>
                <a:latin typeface="Inter Bold" pitchFamily="34" charset="0"/>
                <a:ea typeface="Inter Bold" pitchFamily="34" charset="-122"/>
                <a:cs typeface="Inter Bold" pitchFamily="34" charset="-120"/>
              </a:rPr>
              <a:t>)</a:t>
            </a:r>
            <a:endParaRPr lang="en-US" sz="2000" dirty="0"/>
          </a:p>
        </p:txBody>
      </p:sp>
      <p:sp>
        <p:nvSpPr>
          <p:cNvPr id="31" name="Text 19">
            <a:extLst>
              <a:ext uri="{FF2B5EF4-FFF2-40B4-BE49-F238E27FC236}">
                <a16:creationId xmlns:a16="http://schemas.microsoft.com/office/drawing/2014/main" id="{CD1DF811-F011-C302-8334-A8EE9B8B410C}"/>
              </a:ext>
            </a:extLst>
          </p:cNvPr>
          <p:cNvSpPr/>
          <p:nvPr/>
        </p:nvSpPr>
        <p:spPr>
          <a:xfrm>
            <a:off x="4919327" y="3799170"/>
            <a:ext cx="296570" cy="569303"/>
          </a:xfrm>
          <a:prstGeom prst="rect">
            <a:avLst/>
          </a:prstGeom>
          <a:noFill/>
          <a:ln/>
        </p:spPr>
        <p:txBody>
          <a:bodyPr wrap="none" lIns="0" tIns="0" rIns="0" bIns="0" rtlCol="0" anchor="ctr"/>
          <a:lstStyle/>
          <a:p>
            <a:pPr marL="0" indent="0" algn="ctr">
              <a:lnSpc>
                <a:spcPct val="100000"/>
              </a:lnSpc>
              <a:buNone/>
            </a:pPr>
            <a:r>
              <a:rPr lang="en-US" sz="2800" b="1" dirty="0">
                <a:solidFill>
                  <a:schemeClr val="accent2"/>
                </a:solidFill>
                <a:latin typeface="Inter Bold" pitchFamily="34" charset="0"/>
                <a:ea typeface="Inter Bold" pitchFamily="34" charset="-122"/>
                <a:cs typeface="Inter Bold" pitchFamily="34" charset="-120"/>
              </a:rPr>
              <a:t>4</a:t>
            </a:r>
            <a:endParaRPr lang="en-US" sz="2800" dirty="0">
              <a:solidFill>
                <a:schemeClr val="accent2"/>
              </a:solidFill>
            </a:endParaRPr>
          </a:p>
        </p:txBody>
      </p:sp>
      <p:sp>
        <p:nvSpPr>
          <p:cNvPr id="32" name="Text 20">
            <a:extLst>
              <a:ext uri="{FF2B5EF4-FFF2-40B4-BE49-F238E27FC236}">
                <a16:creationId xmlns:a16="http://schemas.microsoft.com/office/drawing/2014/main" id="{D9B975F2-6462-DB45-0E87-7BBC43C8F666}"/>
              </a:ext>
            </a:extLst>
          </p:cNvPr>
          <p:cNvSpPr/>
          <p:nvPr/>
        </p:nvSpPr>
        <p:spPr>
          <a:xfrm>
            <a:off x="523697" y="3093549"/>
            <a:ext cx="3806658" cy="770723"/>
          </a:xfrm>
          <a:prstGeom prst="rect">
            <a:avLst/>
          </a:prstGeom>
          <a:noFill/>
          <a:ln/>
        </p:spPr>
        <p:txBody>
          <a:bodyPr wrap="square" lIns="0" tIns="0" rIns="0" bIns="0" rtlCol="0" anchor="t">
            <a:normAutofit fontScale="92500"/>
          </a:bodyPr>
          <a:lstStyle/>
          <a:p>
            <a:pPr>
              <a:lnSpc>
                <a:spcPct val="104000"/>
              </a:lnSpc>
            </a:pPr>
            <a:r>
              <a:rPr lang="es-ES_tradnl" b="1" noProof="1">
                <a:solidFill>
                  <a:srgbClr val="E5E0DF"/>
                </a:solidFill>
                <a:latin typeface="Inter Bold" pitchFamily="34" charset="0"/>
                <a:ea typeface="Inter Bold" pitchFamily="34" charset="-122"/>
                <a:cs typeface="Inter Bold" pitchFamily="34" charset="-120"/>
              </a:rPr>
              <a:t>Era Oscura – La doctrina y practica oscurecida (300 – 1500 d.C.)</a:t>
            </a:r>
            <a:endParaRPr lang="es-ES_tradnl" noProof="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37C9-AE1A-B01E-3431-A3836664EA6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4BE57D7-6540-3D63-53BC-ECF3756E45DF}"/>
              </a:ext>
            </a:extLst>
          </p:cNvPr>
          <p:cNvSpPr/>
          <p:nvPr/>
        </p:nvSpPr>
        <p:spPr>
          <a:xfrm>
            <a:off x="1069330" y="327422"/>
            <a:ext cx="4968925" cy="316409"/>
          </a:xfrm>
          <a:prstGeom prst="rect">
            <a:avLst/>
          </a:prstGeom>
          <a:noFill/>
          <a:ln/>
        </p:spPr>
        <p:txBody>
          <a:bodyPr wrap="none" lIns="0" tIns="0" rIns="0" bIns="0" rtlCol="0" anchor="t"/>
          <a:lstStyle/>
          <a:p>
            <a:pPr marL="0" indent="0" algn="l">
              <a:lnSpc>
                <a:spcPct val="104000"/>
              </a:lnSpc>
              <a:buNone/>
            </a:pPr>
            <a:r>
              <a:rPr lang="en-US" sz="1950" b="1" dirty="0">
                <a:solidFill>
                  <a:srgbClr val="FFFFFF"/>
                </a:solidFill>
                <a:latin typeface="Inter Bold" pitchFamily="34" charset="0"/>
                <a:ea typeface="Inter Bold" pitchFamily="34" charset="-122"/>
                <a:cs typeface="Inter Bold" pitchFamily="34" charset="-120"/>
              </a:rPr>
              <a:t>Desarrollo Histórico de la Doctrina</a:t>
            </a:r>
            <a:endParaRPr lang="en-US" sz="1950" dirty="0"/>
          </a:p>
        </p:txBody>
      </p:sp>
      <p:sp>
        <p:nvSpPr>
          <p:cNvPr id="4" name="Shape 2">
            <a:extLst>
              <a:ext uri="{FF2B5EF4-FFF2-40B4-BE49-F238E27FC236}">
                <a16:creationId xmlns:a16="http://schemas.microsoft.com/office/drawing/2014/main" id="{3CD1EEFB-3F85-1C7E-3D46-ACA3C8BBA703}"/>
              </a:ext>
            </a:extLst>
          </p:cNvPr>
          <p:cNvSpPr/>
          <p:nvPr/>
        </p:nvSpPr>
        <p:spPr>
          <a:xfrm>
            <a:off x="4168527" y="915963"/>
            <a:ext cx="303758" cy="14288"/>
          </a:xfrm>
          <a:prstGeom prst="roundRect">
            <a:avLst>
              <a:gd name="adj" fmla="val 297693"/>
            </a:avLst>
          </a:prstGeom>
          <a:solidFill>
            <a:srgbClr val="2A1999"/>
          </a:solidFill>
          <a:ln/>
        </p:spPr>
        <p:txBody>
          <a:bodyPr/>
          <a:lstStyle/>
          <a:p>
            <a:endParaRPr lang="en-US"/>
          </a:p>
        </p:txBody>
      </p:sp>
      <p:sp>
        <p:nvSpPr>
          <p:cNvPr id="6" name="Text 4">
            <a:extLst>
              <a:ext uri="{FF2B5EF4-FFF2-40B4-BE49-F238E27FC236}">
                <a16:creationId xmlns:a16="http://schemas.microsoft.com/office/drawing/2014/main" id="{DA17CA9A-EE5D-5D48-2834-1E3DF0347C06}"/>
              </a:ext>
            </a:extLst>
          </p:cNvPr>
          <p:cNvSpPr/>
          <p:nvPr/>
        </p:nvSpPr>
        <p:spPr>
          <a:xfrm>
            <a:off x="4495986" y="828191"/>
            <a:ext cx="151879" cy="189830"/>
          </a:xfrm>
          <a:prstGeom prst="rect">
            <a:avLst/>
          </a:prstGeom>
          <a:noFill/>
          <a:ln/>
        </p:spPr>
        <p:txBody>
          <a:bodyPr wrap="none" lIns="0" tIns="0" rIns="0" bIns="0" rtlCol="0" anchor="ctr"/>
          <a:lstStyle/>
          <a:p>
            <a:pPr marL="0" indent="0" algn="ctr">
              <a:lnSpc>
                <a:spcPct val="100000"/>
              </a:lnSpc>
              <a:buNone/>
            </a:pPr>
            <a:r>
              <a:rPr lang="en-US" sz="1150" b="1" dirty="0">
                <a:solidFill>
                  <a:srgbClr val="E5E0DF"/>
                </a:solidFill>
                <a:latin typeface="Inter Bold" pitchFamily="34" charset="0"/>
                <a:ea typeface="Inter Bold" pitchFamily="34" charset="-122"/>
                <a:cs typeface="Inter Bold" pitchFamily="34" charset="-120"/>
              </a:rPr>
              <a:t>1</a:t>
            </a:r>
            <a:endParaRPr lang="en-US" sz="1150" dirty="0"/>
          </a:p>
        </p:txBody>
      </p:sp>
      <p:sp>
        <p:nvSpPr>
          <p:cNvPr id="7" name="Text 5">
            <a:extLst>
              <a:ext uri="{FF2B5EF4-FFF2-40B4-BE49-F238E27FC236}">
                <a16:creationId xmlns:a16="http://schemas.microsoft.com/office/drawing/2014/main" id="{3F6AA315-DC92-A1E9-3ADA-E8F7B1898287}"/>
              </a:ext>
            </a:extLst>
          </p:cNvPr>
          <p:cNvSpPr/>
          <p:nvPr/>
        </p:nvSpPr>
        <p:spPr>
          <a:xfrm>
            <a:off x="565265" y="843929"/>
            <a:ext cx="7830590" cy="1001093"/>
          </a:xfrm>
          <a:prstGeom prst="rect">
            <a:avLst/>
          </a:prstGeom>
          <a:noFill/>
          <a:ln/>
        </p:spPr>
        <p:txBody>
          <a:bodyPr wrap="none" lIns="0" tIns="0" rIns="0" bIns="0" rtlCol="0" anchor="t"/>
          <a:lstStyle/>
          <a:p>
            <a:pPr marL="0" indent="0">
              <a:lnSpc>
                <a:spcPct val="104000"/>
              </a:lnSpc>
              <a:buNone/>
            </a:pPr>
            <a:r>
              <a:rPr lang="en-US" sz="3200" b="1" dirty="0">
                <a:solidFill>
                  <a:srgbClr val="FFC000"/>
                </a:solidFill>
                <a:latin typeface="Inter Bold" pitchFamily="34" charset="0"/>
                <a:ea typeface="Inter Bold" pitchFamily="34" charset="-122"/>
                <a:cs typeface="Inter Bold" pitchFamily="34" charset="-120"/>
              </a:rPr>
              <a:t>Iglesia Apostólica (33–100 d.C.)</a:t>
            </a:r>
            <a:endParaRPr lang="en-US" sz="3200" dirty="0">
              <a:solidFill>
                <a:srgbClr val="FFC000"/>
              </a:solidFill>
            </a:endParaRPr>
          </a:p>
        </p:txBody>
      </p:sp>
      <p:sp>
        <p:nvSpPr>
          <p:cNvPr id="8" name="Text 6">
            <a:extLst>
              <a:ext uri="{FF2B5EF4-FFF2-40B4-BE49-F238E27FC236}">
                <a16:creationId xmlns:a16="http://schemas.microsoft.com/office/drawing/2014/main" id="{B6D3524C-7577-36B3-70D4-427CACB4AB52}"/>
              </a:ext>
            </a:extLst>
          </p:cNvPr>
          <p:cNvSpPr/>
          <p:nvPr/>
        </p:nvSpPr>
        <p:spPr>
          <a:xfrm>
            <a:off x="748145" y="1588405"/>
            <a:ext cx="7830590" cy="3768960"/>
          </a:xfrm>
          <a:prstGeom prst="rect">
            <a:avLst/>
          </a:prstGeom>
          <a:noFill/>
          <a:ln/>
        </p:spPr>
        <p:txBody>
          <a:bodyPr wrap="square" lIns="0" tIns="0" rIns="0" bIns="0" rtlCol="0" anchor="t">
            <a:normAutofit/>
          </a:bodyPr>
          <a:lstStyle/>
          <a:p>
            <a:pPr marL="342900" indent="-342900">
              <a:lnSpc>
                <a:spcPct val="121000"/>
              </a:lnSpc>
              <a:buSzPct val="100000"/>
              <a:buChar char="•"/>
            </a:pPr>
            <a:r>
              <a:rPr lang="en-US" sz="2000" dirty="0">
                <a:solidFill>
                  <a:srgbClr val="E5E0DF"/>
                </a:solidFill>
                <a:latin typeface="Inter" pitchFamily="34" charset="0"/>
                <a:ea typeface="Inter" pitchFamily="34" charset="-122"/>
                <a:cs typeface="Inter" pitchFamily="34" charset="-120"/>
              </a:rPr>
              <a:t>Los </a:t>
            </a:r>
            <a:r>
              <a:rPr lang="en-US" sz="2000" dirty="0" err="1">
                <a:solidFill>
                  <a:srgbClr val="E5E0DF"/>
                </a:solidFill>
                <a:latin typeface="Inter" pitchFamily="34" charset="0"/>
                <a:ea typeface="Inter" pitchFamily="34" charset="-122"/>
                <a:cs typeface="Inter" pitchFamily="34" charset="-120"/>
              </a:rPr>
              <a:t>apóstoles</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establecen</a:t>
            </a:r>
            <a:r>
              <a:rPr lang="en-US" sz="2000" dirty="0">
                <a:solidFill>
                  <a:srgbClr val="E5E0DF"/>
                </a:solidFill>
                <a:latin typeface="Inter" pitchFamily="34" charset="0"/>
                <a:ea typeface="Inter" pitchFamily="34" charset="-122"/>
                <a:cs typeface="Inter" pitchFamily="34" charset="-120"/>
              </a:rPr>
              <a:t> la </a:t>
            </a:r>
            <a:r>
              <a:rPr lang="en-US" sz="2000" dirty="0" err="1">
                <a:solidFill>
                  <a:srgbClr val="E5E0DF"/>
                </a:solidFill>
                <a:latin typeface="Inter" pitchFamily="34" charset="0"/>
                <a:ea typeface="Inter" pitchFamily="34" charset="-122"/>
                <a:cs typeface="Inter" pitchFamily="34" charset="-120"/>
              </a:rPr>
              <a:t>doctrina</a:t>
            </a:r>
            <a:r>
              <a:rPr lang="en-US" sz="2000" dirty="0">
                <a:solidFill>
                  <a:srgbClr val="E5E0DF"/>
                </a:solidFill>
                <a:latin typeface="Inter" pitchFamily="34" charset="0"/>
                <a:ea typeface="Inter" pitchFamily="34" charset="-122"/>
                <a:cs typeface="Inter" pitchFamily="34" charset="-120"/>
              </a:rPr>
              <a:t> y </a:t>
            </a:r>
            <a:r>
              <a:rPr lang="en-US" sz="2000" dirty="0" err="1">
                <a:solidFill>
                  <a:srgbClr val="E5E0DF"/>
                </a:solidFill>
                <a:latin typeface="Inter" pitchFamily="34" charset="0"/>
                <a:ea typeface="Inter" pitchFamily="34" charset="-122"/>
                <a:cs typeface="Inter" pitchFamily="34" charset="-120"/>
              </a:rPr>
              <a:t>práctica</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apostólica</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Efesios</a:t>
            </a:r>
            <a:r>
              <a:rPr lang="en-US" sz="2000" dirty="0">
                <a:solidFill>
                  <a:srgbClr val="E5E0DF"/>
                </a:solidFill>
                <a:latin typeface="Inter" pitchFamily="34" charset="0"/>
                <a:ea typeface="Inter" pitchFamily="34" charset="-122"/>
                <a:cs typeface="Inter" pitchFamily="34" charset="-120"/>
              </a:rPr>
              <a:t> 2:20)</a:t>
            </a:r>
          </a:p>
          <a:p>
            <a:pPr marL="342900" indent="-342900" algn="l">
              <a:lnSpc>
                <a:spcPct val="121000"/>
              </a:lnSpc>
              <a:buSzPct val="100000"/>
              <a:buChar char="•"/>
            </a:pPr>
            <a:endParaRPr lang="en-US" sz="2000" dirty="0">
              <a:solidFill>
                <a:srgbClr val="E5E0DF"/>
              </a:solidFill>
              <a:latin typeface="Inter" pitchFamily="34" charset="0"/>
              <a:ea typeface="Inter" pitchFamily="34" charset="-122"/>
              <a:cs typeface="Inter" pitchFamily="34" charset="-120"/>
            </a:endParaRPr>
          </a:p>
          <a:p>
            <a:pPr marL="342900" indent="-342900">
              <a:lnSpc>
                <a:spcPct val="121000"/>
              </a:lnSpc>
              <a:buSzPct val="100000"/>
              <a:buChar char="•"/>
            </a:pPr>
            <a:r>
              <a:rPr lang="en-US" sz="2000" dirty="0">
                <a:solidFill>
                  <a:srgbClr val="E5E0DF"/>
                </a:solidFill>
                <a:latin typeface="Inter" pitchFamily="34" charset="0"/>
                <a:ea typeface="Inter" pitchFamily="34" charset="-122"/>
                <a:cs typeface="Inter" pitchFamily="34" charset="-120"/>
              </a:rPr>
              <a:t>La Iglesia practica la </a:t>
            </a:r>
            <a:r>
              <a:rPr lang="en-US" sz="2000" dirty="0" err="1">
                <a:solidFill>
                  <a:srgbClr val="E5E0DF"/>
                </a:solidFill>
                <a:latin typeface="Inter" pitchFamily="34" charset="0"/>
                <a:ea typeface="Inter" pitchFamily="34" charset="-122"/>
                <a:cs typeface="Inter" pitchFamily="34" charset="-120"/>
              </a:rPr>
              <a:t>enseñanzas</a:t>
            </a:r>
            <a:r>
              <a:rPr lang="en-US" sz="2000" dirty="0">
                <a:solidFill>
                  <a:srgbClr val="E5E0DF"/>
                </a:solidFill>
                <a:latin typeface="Inter" pitchFamily="34" charset="0"/>
                <a:ea typeface="Inter" pitchFamily="34" charset="-122"/>
                <a:cs typeface="Inter" pitchFamily="34" charset="-120"/>
              </a:rPr>
              <a:t> de </a:t>
            </a:r>
            <a:r>
              <a:rPr lang="en-US" sz="2000" dirty="0" err="1">
                <a:solidFill>
                  <a:srgbClr val="E5E0DF"/>
                </a:solidFill>
                <a:latin typeface="Inter" pitchFamily="34" charset="0"/>
                <a:ea typeface="Inter" pitchFamily="34" charset="-122"/>
                <a:cs typeface="Inter" pitchFamily="34" charset="-120"/>
              </a:rPr>
              <a:t>los</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Apóstoles</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Hechos</a:t>
            </a:r>
            <a:r>
              <a:rPr lang="en-US" sz="2000" dirty="0">
                <a:solidFill>
                  <a:srgbClr val="E5E0DF"/>
                </a:solidFill>
                <a:latin typeface="Inter" pitchFamily="34" charset="0"/>
                <a:ea typeface="Inter" pitchFamily="34" charset="-122"/>
                <a:cs typeface="Inter" pitchFamily="34" charset="-120"/>
              </a:rPr>
              <a:t> 2:42: </a:t>
            </a:r>
            <a:r>
              <a:rPr lang="en-US" sz="2000" i="1" dirty="0">
                <a:solidFill>
                  <a:srgbClr val="E5E0DF"/>
                </a:solidFill>
                <a:latin typeface="Inter" pitchFamily="34" charset="0"/>
                <a:ea typeface="Inter" pitchFamily="34" charset="-122"/>
                <a:cs typeface="Inter" pitchFamily="34" charset="-120"/>
              </a:rPr>
              <a:t>"Y perseveraban en la doctrina de </a:t>
            </a:r>
            <a:r>
              <a:rPr lang="en-US" sz="2000" i="1" dirty="0" err="1">
                <a:solidFill>
                  <a:srgbClr val="E5E0DF"/>
                </a:solidFill>
                <a:latin typeface="Inter" pitchFamily="34" charset="0"/>
                <a:ea typeface="Inter" pitchFamily="34" charset="-122"/>
                <a:cs typeface="Inter" pitchFamily="34" charset="-120"/>
              </a:rPr>
              <a:t>los</a:t>
            </a:r>
            <a:r>
              <a:rPr lang="en-US" sz="2000" i="1" dirty="0">
                <a:solidFill>
                  <a:srgbClr val="E5E0DF"/>
                </a:solidFill>
                <a:latin typeface="Inter" pitchFamily="34" charset="0"/>
                <a:ea typeface="Inter" pitchFamily="34" charset="-122"/>
                <a:cs typeface="Inter" pitchFamily="34" charset="-120"/>
              </a:rPr>
              <a:t> </a:t>
            </a:r>
            <a:r>
              <a:rPr lang="en-US" sz="2000" i="1" dirty="0" err="1">
                <a:solidFill>
                  <a:srgbClr val="E5E0DF"/>
                </a:solidFill>
                <a:latin typeface="Inter" pitchFamily="34" charset="0"/>
                <a:ea typeface="Inter" pitchFamily="34" charset="-122"/>
                <a:cs typeface="Inter" pitchFamily="34" charset="-120"/>
              </a:rPr>
              <a:t>apóstoles</a:t>
            </a:r>
            <a:r>
              <a:rPr lang="en-US" sz="2000" i="1" dirty="0">
                <a:solidFill>
                  <a:srgbClr val="E5E0DF"/>
                </a:solidFill>
                <a:latin typeface="Inter" pitchFamily="34" charset="0"/>
                <a:ea typeface="Inter" pitchFamily="34" charset="-122"/>
                <a:cs typeface="Inter" pitchFamily="34" charset="-120"/>
              </a:rPr>
              <a:t>”</a:t>
            </a:r>
          </a:p>
          <a:p>
            <a:pPr marL="342900" indent="-342900">
              <a:lnSpc>
                <a:spcPct val="121000"/>
              </a:lnSpc>
              <a:buSzPct val="100000"/>
              <a:buChar char="•"/>
            </a:pPr>
            <a:endParaRPr lang="en-US" sz="2000" dirty="0"/>
          </a:p>
          <a:p>
            <a:pPr marL="342900" indent="-342900" algn="l">
              <a:lnSpc>
                <a:spcPct val="121000"/>
              </a:lnSpc>
              <a:buSzPct val="100000"/>
              <a:buChar char="•"/>
            </a:pPr>
            <a:r>
              <a:rPr lang="en-US" sz="2000" dirty="0">
                <a:solidFill>
                  <a:srgbClr val="E5E0DF"/>
                </a:solidFill>
                <a:latin typeface="Inter" pitchFamily="34" charset="0"/>
                <a:ea typeface="Inter" pitchFamily="34" charset="-122"/>
                <a:cs typeface="Inter" pitchFamily="34" charset="-120"/>
              </a:rPr>
              <a:t>Las cartas del Nuevo Testamento explican la fe cristiana básica</a:t>
            </a:r>
            <a:endParaRPr lang="en-US" sz="2000" dirty="0"/>
          </a:p>
        </p:txBody>
      </p:sp>
      <p:sp>
        <p:nvSpPr>
          <p:cNvPr id="9" name="Shape 7">
            <a:extLst>
              <a:ext uri="{FF2B5EF4-FFF2-40B4-BE49-F238E27FC236}">
                <a16:creationId xmlns:a16="http://schemas.microsoft.com/office/drawing/2014/main" id="{2D07E5CD-5CE4-29A8-817E-D0B2588D2385}"/>
              </a:ext>
            </a:extLst>
          </p:cNvPr>
          <p:cNvSpPr/>
          <p:nvPr/>
        </p:nvSpPr>
        <p:spPr>
          <a:xfrm>
            <a:off x="4671566" y="1486346"/>
            <a:ext cx="303758" cy="14288"/>
          </a:xfrm>
          <a:prstGeom prst="roundRect">
            <a:avLst>
              <a:gd name="adj" fmla="val 297693"/>
            </a:avLst>
          </a:prstGeom>
          <a:solidFill>
            <a:srgbClr val="2A1999"/>
          </a:solidFill>
          <a:ln/>
        </p:spPr>
        <p:txBody>
          <a:bodyPr/>
          <a:lstStyle/>
          <a:p>
            <a:endParaRPr lang="en-US"/>
          </a:p>
        </p:txBody>
      </p:sp>
      <p:sp>
        <p:nvSpPr>
          <p:cNvPr id="11" name="Text 9">
            <a:extLst>
              <a:ext uri="{FF2B5EF4-FFF2-40B4-BE49-F238E27FC236}">
                <a16:creationId xmlns:a16="http://schemas.microsoft.com/office/drawing/2014/main" id="{5B33390E-9513-449D-A082-3FBAA77A6643}"/>
              </a:ext>
            </a:extLst>
          </p:cNvPr>
          <p:cNvSpPr/>
          <p:nvPr/>
        </p:nvSpPr>
        <p:spPr>
          <a:xfrm>
            <a:off x="4495986" y="1398575"/>
            <a:ext cx="151879" cy="189830"/>
          </a:xfrm>
          <a:prstGeom prst="rect">
            <a:avLst/>
          </a:prstGeom>
          <a:noFill/>
          <a:ln/>
        </p:spPr>
        <p:txBody>
          <a:bodyPr wrap="none" lIns="0" tIns="0" rIns="0" bIns="0" rtlCol="0" anchor="ctr"/>
          <a:lstStyle/>
          <a:p>
            <a:pPr marL="0" indent="0" algn="ctr">
              <a:lnSpc>
                <a:spcPct val="100000"/>
              </a:lnSpc>
              <a:buNone/>
            </a:pPr>
            <a:endParaRPr lang="en-US" sz="1150" dirty="0"/>
          </a:p>
        </p:txBody>
      </p:sp>
    </p:spTree>
    <p:extLst>
      <p:ext uri="{BB962C8B-B14F-4D97-AF65-F5344CB8AC3E}">
        <p14:creationId xmlns:p14="http://schemas.microsoft.com/office/powerpoint/2010/main" val="42006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8DA06-51CA-7DB4-A7C4-1FFC13D8349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0F91129-4F2B-CBBF-94C4-ACC78778D8E8}"/>
              </a:ext>
            </a:extLst>
          </p:cNvPr>
          <p:cNvSpPr/>
          <p:nvPr/>
        </p:nvSpPr>
        <p:spPr>
          <a:xfrm>
            <a:off x="1069330" y="327422"/>
            <a:ext cx="4968925" cy="316409"/>
          </a:xfrm>
          <a:prstGeom prst="rect">
            <a:avLst/>
          </a:prstGeom>
          <a:noFill/>
          <a:ln/>
        </p:spPr>
        <p:txBody>
          <a:bodyPr wrap="none" lIns="0" tIns="0" rIns="0" bIns="0" rtlCol="0" anchor="t"/>
          <a:lstStyle/>
          <a:p>
            <a:pPr marL="0" indent="0" algn="l">
              <a:lnSpc>
                <a:spcPct val="104000"/>
              </a:lnSpc>
              <a:buNone/>
            </a:pPr>
            <a:r>
              <a:rPr lang="en-US" sz="1950" b="1" dirty="0">
                <a:solidFill>
                  <a:srgbClr val="FFFFFF"/>
                </a:solidFill>
                <a:latin typeface="Inter Bold" pitchFamily="34" charset="0"/>
                <a:ea typeface="Inter Bold" pitchFamily="34" charset="-122"/>
                <a:cs typeface="Inter Bold" pitchFamily="34" charset="-120"/>
              </a:rPr>
              <a:t>Desarrollo Histórico de la Doctrina</a:t>
            </a:r>
            <a:endParaRPr lang="en-US" sz="1950" dirty="0"/>
          </a:p>
        </p:txBody>
      </p:sp>
      <p:sp>
        <p:nvSpPr>
          <p:cNvPr id="12" name="Text 10">
            <a:extLst>
              <a:ext uri="{FF2B5EF4-FFF2-40B4-BE49-F238E27FC236}">
                <a16:creationId xmlns:a16="http://schemas.microsoft.com/office/drawing/2014/main" id="{23FADD21-5D88-0F24-B338-2F1B102BD354}"/>
              </a:ext>
            </a:extLst>
          </p:cNvPr>
          <p:cNvSpPr/>
          <p:nvPr/>
        </p:nvSpPr>
        <p:spPr>
          <a:xfrm>
            <a:off x="1069330" y="1231433"/>
            <a:ext cx="7093768" cy="514239"/>
          </a:xfrm>
          <a:prstGeom prst="rect">
            <a:avLst/>
          </a:prstGeom>
          <a:noFill/>
          <a:ln/>
        </p:spPr>
        <p:txBody>
          <a:bodyPr wrap="none" lIns="0" tIns="0" rIns="0" bIns="0" rtlCol="0" anchor="t"/>
          <a:lstStyle/>
          <a:p>
            <a:pPr marL="0" indent="0" algn="l">
              <a:lnSpc>
                <a:spcPct val="104000"/>
              </a:lnSpc>
              <a:buNone/>
            </a:pPr>
            <a:r>
              <a:rPr lang="en-US" sz="2800" b="1" dirty="0">
                <a:solidFill>
                  <a:srgbClr val="FFC000"/>
                </a:solidFill>
                <a:latin typeface="Inter Bold" pitchFamily="34" charset="0"/>
                <a:ea typeface="Inter Bold" pitchFamily="34" charset="-122"/>
                <a:cs typeface="Inter Bold" pitchFamily="34" charset="-120"/>
              </a:rPr>
              <a:t>Padres de la Iglesia (100–400 d.C.)</a:t>
            </a:r>
            <a:endParaRPr lang="en-US" sz="2800" dirty="0">
              <a:solidFill>
                <a:srgbClr val="FFC000"/>
              </a:solidFill>
            </a:endParaRPr>
          </a:p>
        </p:txBody>
      </p:sp>
      <p:sp>
        <p:nvSpPr>
          <p:cNvPr id="13" name="Text 11">
            <a:extLst>
              <a:ext uri="{FF2B5EF4-FFF2-40B4-BE49-F238E27FC236}">
                <a16:creationId xmlns:a16="http://schemas.microsoft.com/office/drawing/2014/main" id="{EB6FDE90-F4DA-6A5E-3BBE-822DD5B990FB}"/>
              </a:ext>
            </a:extLst>
          </p:cNvPr>
          <p:cNvSpPr/>
          <p:nvPr/>
        </p:nvSpPr>
        <p:spPr>
          <a:xfrm>
            <a:off x="1069330" y="1977241"/>
            <a:ext cx="6894263" cy="4224054"/>
          </a:xfrm>
          <a:prstGeom prst="rect">
            <a:avLst/>
          </a:prstGeom>
          <a:noFill/>
          <a:ln/>
        </p:spPr>
        <p:txBody>
          <a:bodyPr wrap="square" lIns="0" tIns="0" rIns="0" bIns="0" rtlCol="0" anchor="t">
            <a:normAutofit/>
          </a:bodyPr>
          <a:lstStyle/>
          <a:p>
            <a:pPr marL="342900" indent="-342900">
              <a:lnSpc>
                <a:spcPct val="121000"/>
              </a:lnSpc>
              <a:buSzPct val="100000"/>
              <a:buChar char="•"/>
            </a:pPr>
            <a:r>
              <a:rPr lang="en-US" sz="2000" dirty="0">
                <a:solidFill>
                  <a:srgbClr val="E5E0DF"/>
                </a:solidFill>
                <a:latin typeface="Inter" pitchFamily="34" charset="0"/>
                <a:ea typeface="Inter" pitchFamily="34" charset="-122"/>
                <a:cs typeface="Inter" pitchFamily="34" charset="-120"/>
              </a:rPr>
              <a:t>Ireneo, Tertuliano y </a:t>
            </a:r>
            <a:r>
              <a:rPr lang="en-US" sz="2000" dirty="0" err="1">
                <a:solidFill>
                  <a:srgbClr val="E5E0DF"/>
                </a:solidFill>
                <a:latin typeface="Inter" pitchFamily="34" charset="0"/>
                <a:ea typeface="Inter" pitchFamily="34" charset="-122"/>
                <a:cs typeface="Inter" pitchFamily="34" charset="-120"/>
              </a:rPr>
              <a:t>Orígenes</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intentan</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ordenar</a:t>
            </a:r>
            <a:r>
              <a:rPr lang="en-US" sz="2000" dirty="0">
                <a:solidFill>
                  <a:srgbClr val="E5E0DF"/>
                </a:solidFill>
                <a:latin typeface="Inter" pitchFamily="34" charset="0"/>
                <a:ea typeface="Inter" pitchFamily="34" charset="-122"/>
                <a:cs typeface="Inter" pitchFamily="34" charset="-120"/>
              </a:rPr>
              <a:t> y </a:t>
            </a:r>
            <a:r>
              <a:rPr lang="en-US" sz="2000" dirty="0" err="1">
                <a:solidFill>
                  <a:srgbClr val="E5E0DF"/>
                </a:solidFill>
                <a:latin typeface="Inter" pitchFamily="34" charset="0"/>
                <a:ea typeface="Inter" pitchFamily="34" charset="-122"/>
                <a:cs typeface="Inter" pitchFamily="34" charset="-120"/>
              </a:rPr>
              <a:t>explicar</a:t>
            </a:r>
            <a:r>
              <a:rPr lang="en-US" sz="2000" dirty="0">
                <a:solidFill>
                  <a:srgbClr val="E5E0DF"/>
                </a:solidFill>
                <a:latin typeface="Inter" pitchFamily="34" charset="0"/>
                <a:ea typeface="Inter" pitchFamily="34" charset="-122"/>
                <a:cs typeface="Inter" pitchFamily="34" charset="-120"/>
              </a:rPr>
              <a:t> la </a:t>
            </a:r>
            <a:r>
              <a:rPr lang="en-US" sz="2000" dirty="0" err="1">
                <a:solidFill>
                  <a:srgbClr val="E5E0DF"/>
                </a:solidFill>
                <a:latin typeface="Inter" pitchFamily="34" charset="0"/>
                <a:ea typeface="Inter" pitchFamily="34" charset="-122"/>
                <a:cs typeface="Inter" pitchFamily="34" charset="-120"/>
              </a:rPr>
              <a:t>fe</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cristiana</a:t>
            </a:r>
            <a:r>
              <a:rPr lang="en-US" sz="2000" dirty="0">
                <a:solidFill>
                  <a:srgbClr val="E5E0DF"/>
                </a:solidFill>
                <a:latin typeface="Inter" pitchFamily="34" charset="0"/>
                <a:ea typeface="Inter" pitchFamily="34" charset="-122"/>
                <a:cs typeface="Inter" pitchFamily="34" charset="-120"/>
              </a:rPr>
              <a:t>. La </a:t>
            </a:r>
            <a:r>
              <a:rPr lang="en-US" sz="2000" dirty="0" err="1">
                <a:solidFill>
                  <a:srgbClr val="E5E0DF"/>
                </a:solidFill>
                <a:latin typeface="Inter" pitchFamily="34" charset="0"/>
                <a:ea typeface="Inter" pitchFamily="34" charset="-122"/>
                <a:cs typeface="Inter" pitchFamily="34" charset="-120"/>
              </a:rPr>
              <a:t>doctrina</a:t>
            </a:r>
            <a:r>
              <a:rPr lang="en-US" sz="2000" dirty="0">
                <a:solidFill>
                  <a:srgbClr val="E5E0DF"/>
                </a:solidFill>
                <a:latin typeface="Inter" pitchFamily="34" charset="0"/>
                <a:ea typeface="Inter" pitchFamily="34" charset="-122"/>
                <a:cs typeface="Inter" pitchFamily="34" charset="-120"/>
              </a:rPr>
              <a:t> es </a:t>
            </a:r>
            <a:r>
              <a:rPr lang="en-US" sz="2000" dirty="0" err="1">
                <a:solidFill>
                  <a:srgbClr val="E5E0DF"/>
                </a:solidFill>
                <a:latin typeface="Inter" pitchFamily="34" charset="0"/>
                <a:ea typeface="Inter" pitchFamily="34" charset="-122"/>
                <a:cs typeface="Inter" pitchFamily="34" charset="-120"/>
              </a:rPr>
              <a:t>influida</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por</a:t>
            </a:r>
            <a:r>
              <a:rPr lang="en-US" sz="2000" dirty="0">
                <a:solidFill>
                  <a:srgbClr val="E5E0DF"/>
                </a:solidFill>
                <a:latin typeface="Inter" pitchFamily="34" charset="0"/>
                <a:ea typeface="Inter" pitchFamily="34" charset="-122"/>
                <a:cs typeface="Inter" pitchFamily="34" charset="-120"/>
              </a:rPr>
              <a:t> la </a:t>
            </a:r>
            <a:r>
              <a:rPr lang="en-US" sz="2000" dirty="0" err="1">
                <a:solidFill>
                  <a:srgbClr val="E5E0DF"/>
                </a:solidFill>
                <a:latin typeface="Inter" pitchFamily="34" charset="0"/>
                <a:ea typeface="Inter" pitchFamily="34" charset="-122"/>
                <a:cs typeface="Inter" pitchFamily="34" charset="-120"/>
              </a:rPr>
              <a:t>filosofía</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griega</a:t>
            </a:r>
            <a:r>
              <a:rPr lang="en-US" sz="2000" dirty="0">
                <a:solidFill>
                  <a:srgbClr val="E5E0DF"/>
                </a:solidFill>
                <a:latin typeface="Inter" pitchFamily="34" charset="0"/>
                <a:ea typeface="Inter" pitchFamily="34" charset="-122"/>
                <a:cs typeface="Inter" pitchFamily="34" charset="-120"/>
              </a:rPr>
              <a:t>. </a:t>
            </a:r>
            <a:endParaRPr lang="en-US" sz="2000" dirty="0"/>
          </a:p>
          <a:p>
            <a:pPr marL="342900" indent="-342900" algn="l">
              <a:lnSpc>
                <a:spcPct val="121000"/>
              </a:lnSpc>
              <a:buSzPct val="100000"/>
              <a:buChar char="•"/>
            </a:pPr>
            <a:endParaRPr lang="en-US" sz="2000" dirty="0">
              <a:solidFill>
                <a:srgbClr val="E5E0DF"/>
              </a:solidFill>
              <a:latin typeface="Inter" pitchFamily="34" charset="0"/>
              <a:ea typeface="Inter" pitchFamily="34" charset="-122"/>
              <a:cs typeface="Inter" pitchFamily="34" charset="-120"/>
            </a:endParaRPr>
          </a:p>
          <a:p>
            <a:pPr marL="342900" indent="-342900">
              <a:lnSpc>
                <a:spcPct val="121000"/>
              </a:lnSpc>
              <a:buSzPct val="100000"/>
              <a:buFontTx/>
              <a:buChar char="•"/>
            </a:pPr>
            <a:r>
              <a:rPr lang="en-US" sz="2000" dirty="0">
                <a:solidFill>
                  <a:srgbClr val="E5E0DF"/>
                </a:solidFill>
                <a:latin typeface="Inter" pitchFamily="34" charset="0"/>
                <a:ea typeface="Inter" pitchFamily="34" charset="-122"/>
                <a:cs typeface="Inter" pitchFamily="34" charset="-120"/>
              </a:rPr>
              <a:t>Se </a:t>
            </a:r>
            <a:r>
              <a:rPr lang="en-US" sz="2000" dirty="0" err="1">
                <a:solidFill>
                  <a:srgbClr val="E5E0DF"/>
                </a:solidFill>
                <a:latin typeface="Inter" pitchFamily="34" charset="0"/>
                <a:ea typeface="Inter" pitchFamily="34" charset="-122"/>
                <a:cs typeface="Inter" pitchFamily="34" charset="-120"/>
              </a:rPr>
              <a:t>forman</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los</a:t>
            </a:r>
            <a:r>
              <a:rPr lang="en-US" sz="2000" dirty="0">
                <a:solidFill>
                  <a:srgbClr val="E5E0DF"/>
                </a:solidFill>
                <a:latin typeface="Inter" pitchFamily="34" charset="0"/>
                <a:ea typeface="Inter" pitchFamily="34" charset="-122"/>
                <a:cs typeface="Inter" pitchFamily="34" charset="-120"/>
              </a:rPr>
              <a:t> primeros credos (</a:t>
            </a:r>
            <a:r>
              <a:rPr lang="en-US" sz="2000" dirty="0" err="1">
                <a:solidFill>
                  <a:srgbClr val="E5E0DF"/>
                </a:solidFill>
                <a:latin typeface="Inter" pitchFamily="34" charset="0"/>
                <a:ea typeface="Inter" pitchFamily="34" charset="-122"/>
                <a:cs typeface="Inter" pitchFamily="34" charset="-120"/>
              </a:rPr>
              <a:t>Apostólico</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Niceno</a:t>
            </a:r>
            <a:r>
              <a:rPr lang="en-US" sz="2000" dirty="0">
                <a:solidFill>
                  <a:srgbClr val="E5E0DF"/>
                </a:solidFill>
                <a:latin typeface="Inter" pitchFamily="34" charset="0"/>
                <a:ea typeface="Inter" pitchFamily="34" charset="-122"/>
                <a:cs typeface="Inter" pitchFamily="34" charset="-120"/>
              </a:rPr>
              <a:t>)</a:t>
            </a:r>
          </a:p>
          <a:p>
            <a:pPr marL="342900" indent="-342900">
              <a:lnSpc>
                <a:spcPct val="121000"/>
              </a:lnSpc>
              <a:buSzPct val="100000"/>
              <a:buFontTx/>
              <a:buChar char="•"/>
            </a:pPr>
            <a:endParaRPr lang="en-US" sz="2000" dirty="0"/>
          </a:p>
          <a:p>
            <a:pPr marL="342900" indent="-342900">
              <a:lnSpc>
                <a:spcPct val="121000"/>
              </a:lnSpc>
              <a:buSzPct val="100000"/>
              <a:buChar char="•"/>
            </a:pPr>
            <a:r>
              <a:rPr lang="en-US" sz="2000" dirty="0">
                <a:solidFill>
                  <a:srgbClr val="E5E0DF"/>
                </a:solidFill>
                <a:latin typeface="Inter" pitchFamily="34" charset="0"/>
                <a:ea typeface="Inter" pitchFamily="34" charset="-122"/>
                <a:cs typeface="Inter" pitchFamily="34" charset="-120"/>
              </a:rPr>
              <a:t>Los concilios de Nicea (325) y de Calcedonia (451) </a:t>
            </a:r>
            <a:r>
              <a:rPr lang="en-US" sz="2000" dirty="0" err="1">
                <a:solidFill>
                  <a:srgbClr val="E5E0DF"/>
                </a:solidFill>
                <a:latin typeface="Inter" pitchFamily="34" charset="0"/>
                <a:ea typeface="Inter" pitchFamily="34" charset="-122"/>
                <a:cs typeface="Inter" pitchFamily="34" charset="-120"/>
              </a:rPr>
              <a:t>normalizan</a:t>
            </a:r>
            <a:r>
              <a:rPr lang="en-US" sz="2000" dirty="0">
                <a:solidFill>
                  <a:srgbClr val="E5E0DF"/>
                </a:solidFill>
                <a:latin typeface="Inter" pitchFamily="34" charset="0"/>
                <a:ea typeface="Inter" pitchFamily="34" charset="-122"/>
                <a:cs typeface="Inter" pitchFamily="34" charset="-120"/>
              </a:rPr>
              <a:t> las </a:t>
            </a:r>
            <a:r>
              <a:rPr lang="en-US" sz="2000" dirty="0" err="1">
                <a:solidFill>
                  <a:srgbClr val="E5E0DF"/>
                </a:solidFill>
                <a:latin typeface="Inter" pitchFamily="34" charset="0"/>
                <a:ea typeface="Inter" pitchFamily="34" charset="-122"/>
                <a:cs typeface="Inter" pitchFamily="34" charset="-120"/>
              </a:rPr>
              <a:t>doctrinas</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sobre</a:t>
            </a:r>
            <a:r>
              <a:rPr lang="en-US" sz="2000" dirty="0">
                <a:solidFill>
                  <a:srgbClr val="E5E0DF"/>
                </a:solidFill>
                <a:latin typeface="Inter" pitchFamily="34" charset="0"/>
                <a:ea typeface="Inter" pitchFamily="34" charset="-122"/>
                <a:cs typeface="Inter" pitchFamily="34" charset="-120"/>
              </a:rPr>
              <a:t> la Trinidad y la naturaleza de Cristo. Las </a:t>
            </a:r>
            <a:r>
              <a:rPr lang="en-US" sz="2000" dirty="0" err="1">
                <a:solidFill>
                  <a:srgbClr val="E5E0DF"/>
                </a:solidFill>
                <a:latin typeface="Inter" pitchFamily="34" charset="0"/>
                <a:ea typeface="Inter" pitchFamily="34" charset="-122"/>
                <a:cs typeface="Inter" pitchFamily="34" charset="-120"/>
              </a:rPr>
              <a:t>doctrinas</a:t>
            </a:r>
            <a:r>
              <a:rPr lang="en-US" sz="2000" dirty="0">
                <a:solidFill>
                  <a:srgbClr val="E5E0DF"/>
                </a:solidFill>
                <a:latin typeface="Inter" pitchFamily="34" charset="0"/>
                <a:ea typeface="Inter" pitchFamily="34" charset="-122"/>
                <a:cs typeface="Inter" pitchFamily="34" charset="-120"/>
              </a:rPr>
              <a:t> se </a:t>
            </a:r>
            <a:r>
              <a:rPr lang="en-US" sz="2000" dirty="0" err="1">
                <a:solidFill>
                  <a:srgbClr val="E5E0DF"/>
                </a:solidFill>
                <a:latin typeface="Inter" pitchFamily="34" charset="0"/>
                <a:ea typeface="Inter" pitchFamily="34" charset="-122"/>
                <a:cs typeface="Inter" pitchFamily="34" charset="-120"/>
              </a:rPr>
              <a:t>hacen</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esenciales</a:t>
            </a:r>
            <a:r>
              <a:rPr lang="en-US" sz="2000" dirty="0">
                <a:solidFill>
                  <a:srgbClr val="E5E0DF"/>
                </a:solidFill>
                <a:latin typeface="Inter" pitchFamily="34" charset="0"/>
                <a:ea typeface="Inter" pitchFamily="34" charset="-122"/>
                <a:cs typeface="Inter" pitchFamily="34" charset="-120"/>
              </a:rPr>
              <a:t> (</a:t>
            </a:r>
            <a:r>
              <a:rPr lang="en-US" sz="2000" dirty="0" err="1">
                <a:solidFill>
                  <a:srgbClr val="E5E0DF"/>
                </a:solidFill>
                <a:latin typeface="Inter" pitchFamily="34" charset="0"/>
                <a:ea typeface="Inter" pitchFamily="34" charset="-122"/>
                <a:cs typeface="Inter" pitchFamily="34" charset="-120"/>
              </a:rPr>
              <a:t>anatematizan</a:t>
            </a:r>
            <a:r>
              <a:rPr lang="en-US" sz="2000" dirty="0">
                <a:solidFill>
                  <a:srgbClr val="E5E0DF"/>
                </a:solidFill>
                <a:latin typeface="Inter" pitchFamily="34" charset="0"/>
                <a:ea typeface="Inter" pitchFamily="34" charset="-122"/>
                <a:cs typeface="Inter" pitchFamily="34" charset="-120"/>
              </a:rPr>
              <a:t> las </a:t>
            </a:r>
            <a:r>
              <a:rPr lang="en-US" sz="2000" dirty="0" err="1">
                <a:solidFill>
                  <a:srgbClr val="E5E0DF"/>
                </a:solidFill>
                <a:latin typeface="Inter" pitchFamily="34" charset="0"/>
                <a:ea typeface="Inter" pitchFamily="34" charset="-122"/>
                <a:cs typeface="Inter" pitchFamily="34" charset="-120"/>
              </a:rPr>
              <a:t>doctrinas</a:t>
            </a:r>
            <a:r>
              <a:rPr lang="en-US" sz="2000" dirty="0">
                <a:solidFill>
                  <a:srgbClr val="E5E0DF"/>
                </a:solidFill>
                <a:latin typeface="Inter" pitchFamily="34" charset="0"/>
                <a:ea typeface="Inter" pitchFamily="34" charset="-122"/>
                <a:cs typeface="Inter" pitchFamily="34" charset="-120"/>
              </a:rPr>
              <a:t>)</a:t>
            </a:r>
            <a:endParaRPr lang="en-US" sz="2000" dirty="0"/>
          </a:p>
          <a:p>
            <a:pPr marL="342900" indent="-342900" algn="l">
              <a:lnSpc>
                <a:spcPct val="121000"/>
              </a:lnSpc>
              <a:buSzPct val="100000"/>
              <a:buChar char="•"/>
            </a:pPr>
            <a:endParaRPr lang="en-US" sz="2000" dirty="0">
              <a:solidFill>
                <a:srgbClr val="E5E0DF"/>
              </a:solidFill>
              <a:latin typeface="Inter" pitchFamily="34" charset="0"/>
              <a:ea typeface="Inter" pitchFamily="34" charset="-122"/>
              <a:cs typeface="Inter" pitchFamily="34" charset="-120"/>
            </a:endParaRPr>
          </a:p>
        </p:txBody>
      </p:sp>
    </p:spTree>
    <p:extLst>
      <p:ext uri="{BB962C8B-B14F-4D97-AF65-F5344CB8AC3E}">
        <p14:creationId xmlns:p14="http://schemas.microsoft.com/office/powerpoint/2010/main" val="115906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8B0D3-41B4-FD84-F838-D6102F250838}"/>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9CA60A0-7FE9-271C-ACCD-00E8808F0F49}"/>
              </a:ext>
            </a:extLst>
          </p:cNvPr>
          <p:cNvSpPr/>
          <p:nvPr/>
        </p:nvSpPr>
        <p:spPr>
          <a:xfrm>
            <a:off x="1069330" y="327422"/>
            <a:ext cx="4968925" cy="316409"/>
          </a:xfrm>
          <a:prstGeom prst="rect">
            <a:avLst/>
          </a:prstGeom>
          <a:noFill/>
          <a:ln/>
        </p:spPr>
        <p:txBody>
          <a:bodyPr wrap="none" lIns="0" tIns="0" rIns="0" bIns="0" rtlCol="0" anchor="t"/>
          <a:lstStyle/>
          <a:p>
            <a:pPr marL="0" indent="0" algn="l">
              <a:lnSpc>
                <a:spcPct val="104000"/>
              </a:lnSpc>
              <a:buNone/>
            </a:pPr>
            <a:r>
              <a:rPr lang="en-US" sz="1950" b="1" dirty="0">
                <a:solidFill>
                  <a:srgbClr val="FFFFFF"/>
                </a:solidFill>
                <a:latin typeface="Inter Bold" pitchFamily="34" charset="0"/>
                <a:ea typeface="Inter Bold" pitchFamily="34" charset="-122"/>
                <a:cs typeface="Inter Bold" pitchFamily="34" charset="-120"/>
              </a:rPr>
              <a:t>Desarrollo Histórico de la Doctrina</a:t>
            </a:r>
            <a:endParaRPr lang="en-US" sz="1950" dirty="0"/>
          </a:p>
        </p:txBody>
      </p:sp>
      <p:sp>
        <p:nvSpPr>
          <p:cNvPr id="14" name="Shape 12">
            <a:extLst>
              <a:ext uri="{FF2B5EF4-FFF2-40B4-BE49-F238E27FC236}">
                <a16:creationId xmlns:a16="http://schemas.microsoft.com/office/drawing/2014/main" id="{5663FAED-FF89-FBA6-82A8-8B111E829343}"/>
              </a:ext>
            </a:extLst>
          </p:cNvPr>
          <p:cNvSpPr/>
          <p:nvPr/>
        </p:nvSpPr>
        <p:spPr>
          <a:xfrm>
            <a:off x="4168527" y="2117154"/>
            <a:ext cx="303758" cy="14288"/>
          </a:xfrm>
          <a:prstGeom prst="roundRect">
            <a:avLst>
              <a:gd name="adj" fmla="val 297693"/>
            </a:avLst>
          </a:prstGeom>
          <a:solidFill>
            <a:srgbClr val="2A1999"/>
          </a:solidFill>
          <a:ln/>
        </p:spPr>
        <p:txBody>
          <a:bodyPr/>
          <a:lstStyle/>
          <a:p>
            <a:endParaRPr lang="en-US"/>
          </a:p>
        </p:txBody>
      </p:sp>
      <p:sp>
        <p:nvSpPr>
          <p:cNvPr id="17" name="Text 15">
            <a:extLst>
              <a:ext uri="{FF2B5EF4-FFF2-40B4-BE49-F238E27FC236}">
                <a16:creationId xmlns:a16="http://schemas.microsoft.com/office/drawing/2014/main" id="{140368F8-9BE2-2C66-2609-50AB18231A3C}"/>
              </a:ext>
            </a:extLst>
          </p:cNvPr>
          <p:cNvSpPr/>
          <p:nvPr/>
        </p:nvSpPr>
        <p:spPr>
          <a:xfrm>
            <a:off x="490329" y="1250883"/>
            <a:ext cx="5950227" cy="866271"/>
          </a:xfrm>
          <a:prstGeom prst="rect">
            <a:avLst/>
          </a:prstGeom>
          <a:noFill/>
          <a:ln/>
        </p:spPr>
        <p:txBody>
          <a:bodyPr wrap="none" lIns="0" tIns="0" rIns="0" bIns="0" rtlCol="0" anchor="t"/>
          <a:lstStyle/>
          <a:p>
            <a:pPr marL="0" indent="0">
              <a:lnSpc>
                <a:spcPct val="104000"/>
              </a:lnSpc>
              <a:buNone/>
            </a:pPr>
            <a:r>
              <a:rPr lang="en-US" sz="3200" b="1" dirty="0">
                <a:solidFill>
                  <a:srgbClr val="FFC000"/>
                </a:solidFill>
                <a:latin typeface="Inter Bold" pitchFamily="34" charset="0"/>
                <a:ea typeface="Inter Bold" pitchFamily="34" charset="-122"/>
                <a:cs typeface="Inter Bold" pitchFamily="34" charset="-120"/>
              </a:rPr>
              <a:t>Reforma Protestante (1517 d.C.)</a:t>
            </a:r>
            <a:endParaRPr lang="en-US" sz="3200" dirty="0">
              <a:solidFill>
                <a:srgbClr val="FFC000"/>
              </a:solidFill>
            </a:endParaRPr>
          </a:p>
        </p:txBody>
      </p:sp>
      <p:sp>
        <p:nvSpPr>
          <p:cNvPr id="18" name="Text 16">
            <a:extLst>
              <a:ext uri="{FF2B5EF4-FFF2-40B4-BE49-F238E27FC236}">
                <a16:creationId xmlns:a16="http://schemas.microsoft.com/office/drawing/2014/main" id="{831B4F91-727C-DB69-1A50-5A16B653EC38}"/>
              </a:ext>
            </a:extLst>
          </p:cNvPr>
          <p:cNvSpPr/>
          <p:nvPr/>
        </p:nvSpPr>
        <p:spPr>
          <a:xfrm>
            <a:off x="1069330" y="2569230"/>
            <a:ext cx="7292792" cy="3961348"/>
          </a:xfrm>
          <a:prstGeom prst="rect">
            <a:avLst/>
          </a:prstGeom>
          <a:noFill/>
          <a:ln/>
        </p:spPr>
        <p:txBody>
          <a:bodyPr wrap="square" lIns="0" tIns="0" rIns="0" bIns="0" rtlCol="0" anchor="t">
            <a:normAutofit/>
          </a:bodyPr>
          <a:lstStyle/>
          <a:p>
            <a:pPr marL="457200" indent="-457200">
              <a:lnSpc>
                <a:spcPct val="121000"/>
              </a:lnSpc>
              <a:buSzPct val="100000"/>
              <a:buFont typeface="+mj-lt"/>
              <a:buAutoNum type="arabicPeriod"/>
            </a:pPr>
            <a:r>
              <a:rPr lang="en-US" sz="2800" b="1" dirty="0">
                <a:solidFill>
                  <a:srgbClr val="FFC000"/>
                </a:solidFill>
              </a:rPr>
              <a:t>Sola Scriptura</a:t>
            </a:r>
            <a:r>
              <a:rPr lang="en-US" sz="2800" dirty="0">
                <a:solidFill>
                  <a:srgbClr val="FFC000"/>
                </a:solidFill>
              </a:rPr>
              <a:t> </a:t>
            </a:r>
            <a:r>
              <a:rPr lang="en-US" sz="2800" dirty="0">
                <a:solidFill>
                  <a:schemeClr val="bg1"/>
                </a:solidFill>
              </a:rPr>
              <a:t>(</a:t>
            </a:r>
            <a:r>
              <a:rPr lang="en-US" sz="2800" dirty="0" err="1">
                <a:solidFill>
                  <a:schemeClr val="bg1"/>
                </a:solidFill>
              </a:rPr>
              <a:t>autoridad</a:t>
            </a:r>
            <a:r>
              <a:rPr lang="en-US" sz="2800" dirty="0">
                <a:solidFill>
                  <a:schemeClr val="bg1"/>
                </a:solidFill>
              </a:rPr>
              <a:t> de la Biblia)</a:t>
            </a:r>
          </a:p>
          <a:p>
            <a:pPr marL="457200" indent="-457200">
              <a:lnSpc>
                <a:spcPct val="121000"/>
              </a:lnSpc>
              <a:buSzPct val="100000"/>
              <a:buFont typeface="+mj-lt"/>
              <a:buAutoNum type="arabicPeriod"/>
            </a:pPr>
            <a:r>
              <a:rPr lang="en-US" sz="2800" b="1" dirty="0">
                <a:solidFill>
                  <a:srgbClr val="FFC000"/>
                </a:solidFill>
              </a:rPr>
              <a:t>Sola Fide</a:t>
            </a:r>
            <a:r>
              <a:rPr lang="en-US" sz="2800" dirty="0">
                <a:solidFill>
                  <a:srgbClr val="FFC000"/>
                </a:solidFill>
              </a:rPr>
              <a:t> </a:t>
            </a:r>
            <a:r>
              <a:rPr lang="en-US" sz="2800" dirty="0">
                <a:solidFill>
                  <a:schemeClr val="bg1"/>
                </a:solidFill>
              </a:rPr>
              <a:t>(la </a:t>
            </a:r>
            <a:r>
              <a:rPr lang="en-US" sz="2800" dirty="0" err="1">
                <a:solidFill>
                  <a:schemeClr val="bg1"/>
                </a:solidFill>
              </a:rPr>
              <a:t>importancia</a:t>
            </a:r>
            <a:r>
              <a:rPr lang="en-US" sz="2800" dirty="0">
                <a:solidFill>
                  <a:schemeClr val="bg1"/>
                </a:solidFill>
              </a:rPr>
              <a:t> de la </a:t>
            </a:r>
            <a:r>
              <a:rPr lang="en-US" sz="2800" dirty="0" err="1">
                <a:solidFill>
                  <a:schemeClr val="bg1"/>
                </a:solidFill>
              </a:rPr>
              <a:t>fe</a:t>
            </a:r>
            <a:r>
              <a:rPr lang="en-US" sz="2800" dirty="0">
                <a:solidFill>
                  <a:schemeClr val="bg1"/>
                </a:solidFill>
              </a:rPr>
              <a:t>) </a:t>
            </a:r>
          </a:p>
          <a:p>
            <a:pPr marL="457200" indent="-457200">
              <a:lnSpc>
                <a:spcPct val="121000"/>
              </a:lnSpc>
              <a:buSzPct val="100000"/>
              <a:buFont typeface="+mj-lt"/>
              <a:buAutoNum type="arabicPeriod"/>
            </a:pPr>
            <a:r>
              <a:rPr lang="en-US" sz="2800" b="1" dirty="0">
                <a:solidFill>
                  <a:srgbClr val="FFC000"/>
                </a:solidFill>
              </a:rPr>
              <a:t>Sola Gratia</a:t>
            </a:r>
            <a:r>
              <a:rPr lang="en-US" sz="2800" dirty="0">
                <a:solidFill>
                  <a:srgbClr val="FFC000"/>
                </a:solidFill>
              </a:rPr>
              <a:t> </a:t>
            </a:r>
            <a:r>
              <a:rPr lang="en-US" sz="2800" dirty="0">
                <a:solidFill>
                  <a:schemeClr val="bg1"/>
                </a:solidFill>
              </a:rPr>
              <a:t>(la </a:t>
            </a:r>
            <a:r>
              <a:rPr lang="en-US" sz="2800" dirty="0" err="1">
                <a:solidFill>
                  <a:schemeClr val="bg1"/>
                </a:solidFill>
              </a:rPr>
              <a:t>salvación</a:t>
            </a:r>
            <a:r>
              <a:rPr lang="en-US" sz="2800" dirty="0">
                <a:solidFill>
                  <a:schemeClr val="bg1"/>
                </a:solidFill>
              </a:rPr>
              <a:t> es </a:t>
            </a:r>
            <a:r>
              <a:rPr lang="en-US" sz="2800" dirty="0" err="1">
                <a:solidFill>
                  <a:schemeClr val="bg1"/>
                </a:solidFill>
              </a:rPr>
              <a:t>por</a:t>
            </a:r>
            <a:r>
              <a:rPr lang="en-US" sz="2800" dirty="0">
                <a:solidFill>
                  <a:schemeClr val="bg1"/>
                </a:solidFill>
              </a:rPr>
              <a:t> </a:t>
            </a:r>
            <a:r>
              <a:rPr lang="en-US" sz="2800" dirty="0" err="1">
                <a:solidFill>
                  <a:schemeClr val="bg1"/>
                </a:solidFill>
              </a:rPr>
              <a:t>gracia</a:t>
            </a:r>
            <a:r>
              <a:rPr lang="en-US" sz="2800" dirty="0">
                <a:solidFill>
                  <a:schemeClr val="bg1"/>
                </a:solidFill>
              </a:rPr>
              <a:t>) </a:t>
            </a:r>
          </a:p>
          <a:p>
            <a:pPr marL="457200" indent="-457200">
              <a:lnSpc>
                <a:spcPct val="121000"/>
              </a:lnSpc>
              <a:buSzPct val="100000"/>
              <a:buFont typeface="+mj-lt"/>
              <a:buAutoNum type="arabicPeriod"/>
            </a:pPr>
            <a:r>
              <a:rPr lang="en-US" sz="2800" b="1" dirty="0">
                <a:solidFill>
                  <a:srgbClr val="FFC000"/>
                </a:solidFill>
              </a:rPr>
              <a:t>Solus Christus</a:t>
            </a:r>
            <a:r>
              <a:rPr lang="en-US" sz="2800" dirty="0">
                <a:solidFill>
                  <a:srgbClr val="FFC000"/>
                </a:solidFill>
              </a:rPr>
              <a:t> </a:t>
            </a:r>
            <a:r>
              <a:rPr lang="en-US" sz="2800" dirty="0">
                <a:solidFill>
                  <a:schemeClr val="bg1"/>
                </a:solidFill>
              </a:rPr>
              <a:t>(Cristo </a:t>
            </a:r>
            <a:r>
              <a:rPr lang="en-US" sz="2800" dirty="0" err="1">
                <a:solidFill>
                  <a:schemeClr val="bg1"/>
                </a:solidFill>
              </a:rPr>
              <a:t>como</a:t>
            </a:r>
            <a:r>
              <a:rPr lang="en-US" sz="2800" dirty="0">
                <a:solidFill>
                  <a:schemeClr val="bg1"/>
                </a:solidFill>
              </a:rPr>
              <a:t> </a:t>
            </a:r>
            <a:r>
              <a:rPr lang="en-US" sz="2800" dirty="0" err="1">
                <a:solidFill>
                  <a:schemeClr val="bg1"/>
                </a:solidFill>
              </a:rPr>
              <a:t>único</a:t>
            </a:r>
            <a:r>
              <a:rPr lang="en-US" sz="2800" dirty="0">
                <a:solidFill>
                  <a:schemeClr val="bg1"/>
                </a:solidFill>
              </a:rPr>
              <a:t> Salvador) </a:t>
            </a:r>
          </a:p>
          <a:p>
            <a:pPr marL="457200" indent="-457200">
              <a:lnSpc>
                <a:spcPct val="121000"/>
              </a:lnSpc>
              <a:buSzPct val="100000"/>
              <a:buFont typeface="+mj-lt"/>
              <a:buAutoNum type="arabicPeriod"/>
            </a:pPr>
            <a:r>
              <a:rPr lang="en-US" sz="2800" b="1" dirty="0">
                <a:solidFill>
                  <a:srgbClr val="FFC000"/>
                </a:solidFill>
              </a:rPr>
              <a:t>Soli Deo Gloria</a:t>
            </a:r>
            <a:r>
              <a:rPr lang="en-US" sz="2800" dirty="0">
                <a:solidFill>
                  <a:srgbClr val="FFC000"/>
                </a:solidFill>
              </a:rPr>
              <a:t> </a:t>
            </a:r>
            <a:r>
              <a:rPr lang="en-US" sz="2800" dirty="0">
                <a:solidFill>
                  <a:schemeClr val="bg1"/>
                </a:solidFill>
              </a:rPr>
              <a:t>(la gloria </a:t>
            </a:r>
            <a:r>
              <a:rPr lang="en-US" sz="2800" dirty="0" err="1">
                <a:solidFill>
                  <a:schemeClr val="bg1"/>
                </a:solidFill>
              </a:rPr>
              <a:t>pertenece</a:t>
            </a:r>
            <a:r>
              <a:rPr lang="en-US" sz="2800" dirty="0">
                <a:solidFill>
                  <a:schemeClr val="bg1"/>
                </a:solidFill>
              </a:rPr>
              <a:t> a Dios)</a:t>
            </a:r>
            <a:endParaRPr lang="en-US" sz="2800" dirty="0">
              <a:solidFill>
                <a:schemeClr val="bg1"/>
              </a:solidFill>
              <a:latin typeface="Inter" pitchFamily="34" charset="0"/>
              <a:ea typeface="Inter" pitchFamily="34" charset="-122"/>
              <a:cs typeface="Inter" pitchFamily="34" charset="-120"/>
            </a:endParaRPr>
          </a:p>
        </p:txBody>
      </p:sp>
    </p:spTree>
    <p:extLst>
      <p:ext uri="{BB962C8B-B14F-4D97-AF65-F5344CB8AC3E}">
        <p14:creationId xmlns:p14="http://schemas.microsoft.com/office/powerpoint/2010/main" val="174379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C4501-6D46-B0CD-C63D-F28A31BA534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2D54700-079C-7B48-9BE7-15E3DE8CE7E4}"/>
              </a:ext>
            </a:extLst>
          </p:cNvPr>
          <p:cNvSpPr/>
          <p:nvPr/>
        </p:nvSpPr>
        <p:spPr>
          <a:xfrm>
            <a:off x="1069330" y="327422"/>
            <a:ext cx="4968925" cy="316409"/>
          </a:xfrm>
          <a:prstGeom prst="rect">
            <a:avLst/>
          </a:prstGeom>
          <a:noFill/>
          <a:ln/>
        </p:spPr>
        <p:txBody>
          <a:bodyPr wrap="none" lIns="0" tIns="0" rIns="0" bIns="0" rtlCol="0" anchor="t"/>
          <a:lstStyle/>
          <a:p>
            <a:pPr marL="0" indent="0" algn="l">
              <a:lnSpc>
                <a:spcPct val="104000"/>
              </a:lnSpc>
              <a:buNone/>
            </a:pPr>
            <a:r>
              <a:rPr lang="en-US" sz="1950" b="1" dirty="0">
                <a:solidFill>
                  <a:srgbClr val="FFFFFF"/>
                </a:solidFill>
                <a:latin typeface="Inter Bold" pitchFamily="34" charset="0"/>
                <a:ea typeface="Inter Bold" pitchFamily="34" charset="-122"/>
                <a:cs typeface="Inter Bold" pitchFamily="34" charset="-120"/>
              </a:rPr>
              <a:t>Desarrollo Histórico de la Doctrina</a:t>
            </a:r>
            <a:endParaRPr lang="en-US" sz="1950" dirty="0"/>
          </a:p>
        </p:txBody>
      </p:sp>
      <p:sp>
        <p:nvSpPr>
          <p:cNvPr id="22" name="Text 20">
            <a:extLst>
              <a:ext uri="{FF2B5EF4-FFF2-40B4-BE49-F238E27FC236}">
                <a16:creationId xmlns:a16="http://schemas.microsoft.com/office/drawing/2014/main" id="{B3358C04-08AA-A1E4-EBCD-548096D18E85}"/>
              </a:ext>
            </a:extLst>
          </p:cNvPr>
          <p:cNvSpPr/>
          <p:nvPr/>
        </p:nvSpPr>
        <p:spPr>
          <a:xfrm>
            <a:off x="1069330" y="1095213"/>
            <a:ext cx="7005340" cy="932370"/>
          </a:xfrm>
          <a:prstGeom prst="rect">
            <a:avLst/>
          </a:prstGeom>
          <a:noFill/>
          <a:ln/>
        </p:spPr>
        <p:txBody>
          <a:bodyPr wrap="square" lIns="0" tIns="0" rIns="0" bIns="0" rtlCol="0" anchor="t">
            <a:normAutofit/>
          </a:bodyPr>
          <a:lstStyle/>
          <a:p>
            <a:pPr marL="0" indent="0" algn="l">
              <a:lnSpc>
                <a:spcPct val="104000"/>
              </a:lnSpc>
              <a:buNone/>
            </a:pPr>
            <a:r>
              <a:rPr lang="en-US" sz="2400" b="1" dirty="0">
                <a:solidFill>
                  <a:srgbClr val="FFC000"/>
                </a:solidFill>
                <a:latin typeface="Inter Bold" pitchFamily="34" charset="0"/>
                <a:ea typeface="Inter Bold" pitchFamily="34" charset="-122"/>
                <a:cs typeface="Inter Bold" pitchFamily="34" charset="-120"/>
              </a:rPr>
              <a:t>El Liberalismo </a:t>
            </a:r>
            <a:r>
              <a:rPr lang="en-US" sz="2400" b="1" dirty="0" err="1">
                <a:solidFill>
                  <a:srgbClr val="FFC000"/>
                </a:solidFill>
                <a:latin typeface="Inter Bold" pitchFamily="34" charset="0"/>
                <a:ea typeface="Inter Bold" pitchFamily="34" charset="-122"/>
                <a:cs typeface="Inter Bold" pitchFamily="34" charset="-120"/>
              </a:rPr>
              <a:t>Teológico</a:t>
            </a:r>
            <a:r>
              <a:rPr lang="en-US" sz="2400" b="1" dirty="0">
                <a:solidFill>
                  <a:srgbClr val="FFC000"/>
                </a:solidFill>
                <a:latin typeface="Inter Bold" pitchFamily="34" charset="0"/>
                <a:ea typeface="Inter Bold" pitchFamily="34" charset="-122"/>
                <a:cs typeface="Inter Bold" pitchFamily="34" charset="-120"/>
              </a:rPr>
              <a:t> (1700-1900 d.C.)</a:t>
            </a:r>
            <a:endParaRPr lang="en-US" sz="2400" dirty="0">
              <a:solidFill>
                <a:srgbClr val="FFC000"/>
              </a:solidFill>
            </a:endParaRPr>
          </a:p>
        </p:txBody>
      </p:sp>
      <p:sp>
        <p:nvSpPr>
          <p:cNvPr id="23" name="Text 21">
            <a:extLst>
              <a:ext uri="{FF2B5EF4-FFF2-40B4-BE49-F238E27FC236}">
                <a16:creationId xmlns:a16="http://schemas.microsoft.com/office/drawing/2014/main" id="{8292D46B-E697-5E5A-B609-BBEE67BF9A53}"/>
              </a:ext>
            </a:extLst>
          </p:cNvPr>
          <p:cNvSpPr/>
          <p:nvPr/>
        </p:nvSpPr>
        <p:spPr>
          <a:xfrm>
            <a:off x="1005117" y="1815736"/>
            <a:ext cx="7133766" cy="3014682"/>
          </a:xfrm>
          <a:prstGeom prst="rect">
            <a:avLst/>
          </a:prstGeom>
          <a:noFill/>
          <a:ln/>
        </p:spPr>
        <p:txBody>
          <a:bodyPr wrap="square" lIns="0" tIns="0" rIns="0" bIns="0" rtlCol="0" anchor="t">
            <a:normAutofit fontScale="92500" lnSpcReduction="20000"/>
          </a:bodyPr>
          <a:lstStyle/>
          <a:p>
            <a:pPr marL="342900" indent="-342900">
              <a:lnSpc>
                <a:spcPct val="121000"/>
              </a:lnSpc>
              <a:buSzPct val="100000"/>
              <a:buChar char="•"/>
            </a:pPr>
            <a:r>
              <a:rPr lang="en-US" dirty="0">
                <a:solidFill>
                  <a:srgbClr val="E5E0DF"/>
                </a:solidFill>
                <a:latin typeface="Inter" pitchFamily="34" charset="0"/>
                <a:ea typeface="Inter" pitchFamily="34" charset="-122"/>
                <a:cs typeface="Inter" pitchFamily="34" charset="-120"/>
              </a:rPr>
              <a:t>Filósofos </a:t>
            </a:r>
            <a:r>
              <a:rPr lang="en-US" dirty="0" err="1">
                <a:solidFill>
                  <a:srgbClr val="E5E0DF"/>
                </a:solidFill>
                <a:latin typeface="Inter" pitchFamily="34" charset="0"/>
                <a:ea typeface="Inter" pitchFamily="34" charset="-122"/>
                <a:cs typeface="Inter" pitchFamily="34" charset="-120"/>
              </a:rPr>
              <a:t>como</a:t>
            </a:r>
            <a:r>
              <a:rPr lang="en-US" dirty="0">
                <a:solidFill>
                  <a:srgbClr val="E5E0DF"/>
                </a:solidFill>
                <a:latin typeface="Inter" pitchFamily="34" charset="0"/>
                <a:ea typeface="Inter" pitchFamily="34" charset="-122"/>
                <a:cs typeface="Inter" pitchFamily="34" charset="-120"/>
              </a:rPr>
              <a:t> Kant (La </a:t>
            </a:r>
            <a:r>
              <a:rPr lang="en-US" dirty="0" err="1">
                <a:solidFill>
                  <a:srgbClr val="E5E0DF"/>
                </a:solidFill>
                <a:latin typeface="Inter" pitchFamily="34" charset="0"/>
                <a:ea typeface="Inter" pitchFamily="34" charset="-122"/>
                <a:cs typeface="Inter" pitchFamily="34" charset="-120"/>
              </a:rPr>
              <a:t>Moralidd</a:t>
            </a:r>
            <a:r>
              <a:rPr lang="en-US" dirty="0">
                <a:solidFill>
                  <a:srgbClr val="E5E0DF"/>
                </a:solidFill>
                <a:latin typeface="Inter" pitchFamily="34" charset="0"/>
                <a:ea typeface="Inter" pitchFamily="34" charset="-122"/>
                <a:cs typeface="Inter" pitchFamily="34" charset="-120"/>
              </a:rPr>
              <a:t> y la </a:t>
            </a:r>
            <a:r>
              <a:rPr lang="en-US" dirty="0" err="1">
                <a:solidFill>
                  <a:srgbClr val="E5E0DF"/>
                </a:solidFill>
                <a:latin typeface="Inter" pitchFamily="34" charset="0"/>
                <a:ea typeface="Inter" pitchFamily="34" charset="-122"/>
                <a:cs typeface="Inter" pitchFamily="34" charset="-120"/>
              </a:rPr>
              <a:t>experiencia</a:t>
            </a:r>
            <a:r>
              <a:rPr lang="en-US" dirty="0">
                <a:solidFill>
                  <a:srgbClr val="E5E0DF"/>
                </a:solidFill>
                <a:latin typeface="Inter" pitchFamily="34" charset="0"/>
                <a:ea typeface="Inter" pitchFamily="34" charset="-122"/>
                <a:cs typeface="Inter" pitchFamily="34" charset="-120"/>
              </a:rPr>
              <a:t> humana), Hume y Voltaire cuestionan la </a:t>
            </a:r>
            <a:r>
              <a:rPr lang="en-US" dirty="0" err="1">
                <a:solidFill>
                  <a:srgbClr val="E5E0DF"/>
                </a:solidFill>
                <a:latin typeface="Inter" pitchFamily="34" charset="0"/>
                <a:ea typeface="Inter" pitchFamily="34" charset="-122"/>
                <a:cs typeface="Inter" pitchFamily="34" charset="-120"/>
              </a:rPr>
              <a:t>autoridad</a:t>
            </a:r>
            <a:r>
              <a:rPr lang="en-US" dirty="0">
                <a:solidFill>
                  <a:srgbClr val="E5E0DF"/>
                </a:solidFill>
                <a:latin typeface="Inter" pitchFamily="34" charset="0"/>
                <a:ea typeface="Inter" pitchFamily="34" charset="-122"/>
                <a:cs typeface="Inter" pitchFamily="34" charset="-120"/>
              </a:rPr>
              <a:t> de la Biblia</a:t>
            </a:r>
            <a:endParaRPr lang="en-US" dirty="0"/>
          </a:p>
          <a:p>
            <a:pPr marL="342900" indent="-342900" algn="l">
              <a:lnSpc>
                <a:spcPct val="121000"/>
              </a:lnSpc>
              <a:buSzPct val="100000"/>
              <a:buChar char="•"/>
            </a:pPr>
            <a:r>
              <a:rPr lang="en-US" dirty="0">
                <a:solidFill>
                  <a:srgbClr val="E5E0DF"/>
                </a:solidFill>
                <a:latin typeface="Inter" pitchFamily="34" charset="0"/>
                <a:ea typeface="Inter" pitchFamily="34" charset="-122"/>
                <a:cs typeface="Inter" pitchFamily="34" charset="-120"/>
              </a:rPr>
              <a:t>Teólogos liberales como Schleiermacher y Harnack intentan interpretar las Escrituras solo por la razón natural, excluyendo lo sobrenatural</a:t>
            </a:r>
            <a:endParaRPr lang="en-US" dirty="0"/>
          </a:p>
          <a:p>
            <a:pPr marL="342900" indent="-342900" algn="l">
              <a:lnSpc>
                <a:spcPct val="121000"/>
              </a:lnSpc>
              <a:buSzPct val="100000"/>
              <a:buChar char="•"/>
            </a:pPr>
            <a:r>
              <a:rPr lang="en-US" dirty="0">
                <a:solidFill>
                  <a:srgbClr val="E5E0DF"/>
                </a:solidFill>
                <a:latin typeface="Inter" pitchFamily="34" charset="0"/>
                <a:ea typeface="Inter" pitchFamily="34" charset="-122"/>
                <a:cs typeface="Inter" pitchFamily="34" charset="-120"/>
              </a:rPr>
              <a:t>Surge la "búsqueda del Cristo histórico": se separa al Jesús de la historia del Cristo de la fe</a:t>
            </a:r>
            <a:endParaRPr lang="en-US" dirty="0"/>
          </a:p>
          <a:p>
            <a:pPr marL="342900" indent="-342900" algn="l">
              <a:lnSpc>
                <a:spcPct val="121000"/>
              </a:lnSpc>
              <a:buSzPct val="100000"/>
              <a:buChar char="•"/>
            </a:pPr>
            <a:r>
              <a:rPr lang="en-US" dirty="0">
                <a:solidFill>
                  <a:srgbClr val="E5E0DF"/>
                </a:solidFill>
                <a:latin typeface="Inter" pitchFamily="34" charset="0"/>
                <a:ea typeface="Inter" pitchFamily="34" charset="-122"/>
                <a:cs typeface="Inter" pitchFamily="34" charset="-120"/>
              </a:rPr>
              <a:t>Se niegan milagros, la resurrección y la inspiración divina de la Biblia</a:t>
            </a:r>
            <a:endParaRPr lang="en-US" dirty="0"/>
          </a:p>
          <a:p>
            <a:pPr marL="342900" indent="-342900" algn="l">
              <a:lnSpc>
                <a:spcPct val="121000"/>
              </a:lnSpc>
              <a:buSzPct val="100000"/>
              <a:buChar char="•"/>
            </a:pPr>
            <a:r>
              <a:rPr lang="en-US" dirty="0">
                <a:solidFill>
                  <a:srgbClr val="E5E0DF"/>
                </a:solidFill>
                <a:latin typeface="Inter" pitchFamily="34" charset="0"/>
                <a:ea typeface="Inter" pitchFamily="34" charset="-122"/>
                <a:cs typeface="Inter" pitchFamily="34" charset="-120"/>
              </a:rPr>
              <a:t>La doctrina queda reducida a ética y moralidad, no a verdad revelada</a:t>
            </a:r>
            <a:endParaRPr lang="en-US" dirty="0"/>
          </a:p>
        </p:txBody>
      </p:sp>
    </p:spTree>
    <p:extLst>
      <p:ext uri="{BB962C8B-B14F-4D97-AF65-F5344CB8AC3E}">
        <p14:creationId xmlns:p14="http://schemas.microsoft.com/office/powerpoint/2010/main" val="1785735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256</TotalTime>
  <Words>7139</Words>
  <Application>Microsoft Macintosh PowerPoint</Application>
  <PresentationFormat>On-screen Show (4:3)</PresentationFormat>
  <Paragraphs>1026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Inter</vt:lpstr>
      <vt:lpstr>Inter Bold</vt:lpstr>
      <vt:lpstr>Arial</vt:lpstr>
      <vt:lpstr>Arial Rounded MT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Restauración de la Verdad Apostólica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Felipe Salazar</cp:lastModifiedBy>
  <cp:revision>8</cp:revision>
  <dcterms:created xsi:type="dcterms:W3CDTF">2026-06-08T18:09:36Z</dcterms:created>
  <dcterms:modified xsi:type="dcterms:W3CDTF">2026-06-09T13:59:46Z</dcterms:modified>
</cp:coreProperties>
</file>