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8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Lexend" pitchFamily="2" charset="77"/>
      <p:regular r:id="rId34"/>
      <p:bold r:id="rId35"/>
    </p:embeddedFont>
    <p:embeddedFont>
      <p:font typeface="Lexend SemiBold" pitchFamily="2" charset="77"/>
      <p:regular r:id="rId36"/>
      <p:bold r:id="rId37"/>
    </p:embeddedFont>
    <p:embeddedFont>
      <p:font typeface="Lucida Bright" panose="02040602050505020304" pitchFamily="18" charset="77"/>
      <p:regular r:id="rId38"/>
      <p:bold r:id="rId39"/>
      <p:italic r:id="rId40"/>
      <p:boldItalic r:id="rId41"/>
    </p:embeddedFont>
    <p:embeddedFont>
      <p:font typeface="Oswald" pitchFamily="2" charset="77"/>
      <p:regular r:id="rId42"/>
      <p:bold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Trebuchet MS" panose="020B070302020209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42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/>
    <p:restoredTop sz="94726"/>
  </p:normalViewPr>
  <p:slideViewPr>
    <p:cSldViewPr snapToGrid="0">
      <p:cViewPr varScale="1">
        <p:scale>
          <a:sx n="165" d="100"/>
          <a:sy n="165" d="100"/>
        </p:scale>
        <p:origin x="272" y="176"/>
      </p:cViewPr>
      <p:guideLst>
        <p:guide orient="horz" pos="1620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F4CAFF82-E0B5-B7F8-DAA9-931DFF60F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>
            <a:extLst>
              <a:ext uri="{FF2B5EF4-FFF2-40B4-BE49-F238E27FC236}">
                <a16:creationId xmlns:a16="http://schemas.microsoft.com/office/drawing/2014/main" id="{BB48DCCC-8C89-6270-CCC4-6E36CD864B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9:notes">
            <a:extLst>
              <a:ext uri="{FF2B5EF4-FFF2-40B4-BE49-F238E27FC236}">
                <a16:creationId xmlns:a16="http://schemas.microsoft.com/office/drawing/2014/main" id="{6D921D54-11F8-4CE8-9226-350CCB010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773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44600" y="987600"/>
            <a:ext cx="55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229877"/>
            <a:ext cx="6004800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200" b="1" dirty="0" err="1">
                <a:latin typeface="Tahoma"/>
                <a:ea typeface="Tahoma"/>
                <a:cs typeface="Tahoma"/>
                <a:sym typeface="Tahoma"/>
              </a:rPr>
              <a:t>Escatología</a:t>
            </a:r>
            <a:endParaRPr lang="en" sz="32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“La </a:t>
            </a:r>
            <a:r>
              <a:rPr lang="en-US" sz="1800" b="1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doctrina</a:t>
            </a:r>
            <a:r>
              <a:rPr lang="en-US" sz="18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de las </a:t>
            </a:r>
            <a:r>
              <a:rPr lang="en-US" sz="1800" b="1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últimas</a:t>
            </a:r>
            <a:r>
              <a:rPr lang="en-US" sz="18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cosas</a:t>
            </a:r>
            <a:r>
              <a:rPr lang="en-US" sz="18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800" b="1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escatología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nos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ayuda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comprender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pasajes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proféticos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de la Biblia y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cómo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vivir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nuestras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vidas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respuesta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a lo que Dios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hará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últimos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tiempos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. Hay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mucha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controversia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escatología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pero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nos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libera de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nuestra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responsabilidad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estudiar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comprender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lo que la Biblia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enseña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fin de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tiempos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Comprendiendo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lo que es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Escatología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eliminará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muchos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temores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tenemos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futuro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Nuestro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Dios es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soberano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tiene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un plan y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todo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desarrollará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acuerdo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perfecta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voluntad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tiempo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. ¡Este es un gran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estímulo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para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aquellos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están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b="1" dirty="0">
                <a:latin typeface="Tahoma"/>
                <a:ea typeface="Tahoma"/>
                <a:cs typeface="Tahoma"/>
                <a:sym typeface="Tahoma"/>
              </a:rPr>
              <a:t> Cristo</a:t>
            </a:r>
            <a:r>
              <a:rPr lang="en-US" sz="1800" b="1" dirty="0">
                <a:latin typeface="Tahoma"/>
                <a:ea typeface="Tahoma"/>
                <a:cs typeface="Tahoma"/>
                <a:sym typeface="Tahoma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dirty="0">
                <a:latin typeface="Tahoma"/>
                <a:ea typeface="Tahoma"/>
                <a:cs typeface="Tahoma"/>
                <a:sym typeface="Tahoma"/>
              </a:rPr>
              <a:t>Un </a:t>
            </a:r>
            <a:r>
              <a:rPr lang="en-US" sz="1600" b="1" dirty="0" err="1">
                <a:latin typeface="Tahoma"/>
                <a:ea typeface="Tahoma"/>
                <a:cs typeface="Tahoma"/>
                <a:sym typeface="Tahoma"/>
              </a:rPr>
              <a:t>versículo</a:t>
            </a:r>
            <a:r>
              <a:rPr lang="en-US" sz="1600" b="1" dirty="0">
                <a:latin typeface="Tahoma"/>
                <a:ea typeface="Tahoma"/>
                <a:cs typeface="Tahoma"/>
                <a:sym typeface="Tahoma"/>
              </a:rPr>
              <a:t> clave </a:t>
            </a:r>
            <a:r>
              <a:rPr lang="en-US" sz="1600" b="1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6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dirty="0" err="1">
                <a:latin typeface="Tahoma"/>
                <a:ea typeface="Tahoma"/>
                <a:cs typeface="Tahoma"/>
                <a:sym typeface="Tahoma"/>
              </a:rPr>
              <a:t>escatología</a:t>
            </a:r>
            <a:r>
              <a:rPr lang="en-US" sz="1600" b="1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Tito 2:13: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Esperamos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esperanza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bienaventurada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manifestación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gloriosa de 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nuestro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gran Dios y Salvador </a:t>
            </a:r>
            <a:r>
              <a:rPr lang="en-US" sz="1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Jesucristo</a:t>
            </a:r>
            <a:r>
              <a:rPr lang="en-US" sz="1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endParaRPr lang="en" sz="48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70400" y="361500"/>
            <a:ext cx="6004800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En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</a:t>
            </a:r>
            <a:r>
              <a:rPr lang="en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Apocalipsis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3:10 Dios </a:t>
            </a:r>
            <a:r>
              <a:rPr lang="en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promete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que la </a:t>
            </a:r>
            <a:r>
              <a:rPr lang="en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iglesia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</a:t>
            </a:r>
            <a:r>
              <a:rPr lang="en" sz="2000" b="1" err="1">
                <a:solidFill>
                  <a:schemeClr val="accent1">
                    <a:lumMod val="75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será</a:t>
            </a:r>
            <a:r>
              <a:rPr lang="en" sz="2000" b="1">
                <a:solidFill>
                  <a:schemeClr val="accent1">
                    <a:lumMod val="75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 </a:t>
            </a:r>
            <a:r>
              <a:rPr lang="en" sz="2000" b="1" err="1">
                <a:solidFill>
                  <a:schemeClr val="accent1">
                    <a:lumMod val="75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arrebatada</a:t>
            </a:r>
            <a:r>
              <a:rPr lang="en" sz="2000" b="1">
                <a:solidFill>
                  <a:schemeClr val="accent1">
                    <a:lumMod val="75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 de la tierra 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antes de la </a:t>
            </a:r>
            <a:r>
              <a:rPr lang="en-US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setenta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</a:t>
            </a:r>
            <a:r>
              <a:rPr lang="en" sz="2000" b="1" err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semana</a:t>
            </a:r>
            <a:r>
              <a:rPr lang="en" sz="2000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de Daniel </a:t>
            </a:r>
            <a:r>
              <a:rPr lang="en" sz="2000" b="1" i="1">
                <a:solidFill>
                  <a:srgbClr val="C00000"/>
                </a:solidFill>
                <a:latin typeface="+mj-lt"/>
                <a:ea typeface="Lexend"/>
                <a:cs typeface="Lexend"/>
                <a:sym typeface="Lexend"/>
              </a:rPr>
              <a:t>(La Gran </a:t>
            </a:r>
            <a:r>
              <a:rPr lang="en" sz="2000" b="1" i="1" err="1">
                <a:solidFill>
                  <a:srgbClr val="C00000"/>
                </a:solidFill>
                <a:latin typeface="+mj-lt"/>
                <a:ea typeface="Lexend"/>
                <a:cs typeface="Lexend"/>
                <a:sym typeface="Lexend"/>
              </a:rPr>
              <a:t>Tribulación</a:t>
            </a:r>
            <a:r>
              <a:rPr lang="en" sz="2400" b="1" i="1">
                <a:solidFill>
                  <a:srgbClr val="C00000"/>
                </a:solidFill>
                <a:latin typeface="+mj-lt"/>
                <a:ea typeface="Lexend"/>
                <a:cs typeface="Lexend"/>
                <a:sym typeface="Lexend"/>
              </a:rPr>
              <a:t>)</a:t>
            </a:r>
            <a:endParaRPr sz="2400" b="1" i="1">
              <a:solidFill>
                <a:srgbClr val="C00000"/>
              </a:solidFill>
              <a:latin typeface="+mj-lt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A64D79"/>
                </a:solidFill>
                <a:latin typeface="Lexend"/>
                <a:ea typeface="Lexend"/>
                <a:cs typeface="Lexend"/>
                <a:sym typeface="Lexend"/>
              </a:rPr>
              <a:t>RAPTO </a:t>
            </a:r>
            <a:r>
              <a:rPr lang="en" sz="20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significa</a:t>
            </a:r>
            <a:r>
              <a:rPr lang="en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0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ser </a:t>
            </a:r>
            <a:r>
              <a:rPr lang="en" sz="20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removido</a:t>
            </a:r>
            <a:r>
              <a:rPr lang="en" sz="20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 o </a:t>
            </a:r>
            <a:r>
              <a:rPr lang="en" sz="20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arrebatado</a:t>
            </a:r>
            <a:endParaRPr lang="en" sz="2000" b="1">
              <a:solidFill>
                <a:srgbClr val="118D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u="none" strike="noStrike" cap="none" err="1">
                <a:solidFill>
                  <a:srgbClr val="7030A0"/>
                </a:solidFill>
                <a:latin typeface="Lexend"/>
                <a:ea typeface="Roboto"/>
                <a:cs typeface="Roboto"/>
                <a:sym typeface="Lexend"/>
              </a:rPr>
              <a:t>Harpazo</a:t>
            </a:r>
            <a:r>
              <a:rPr lang="en" sz="2000" b="1" i="1" u="none" strike="noStrike" cap="none">
                <a:solidFill>
                  <a:srgbClr val="118DFF"/>
                </a:solidFill>
                <a:latin typeface="Lexend"/>
                <a:ea typeface="Roboto"/>
                <a:cs typeface="Roboto"/>
                <a:sym typeface="Lexend"/>
              </a:rPr>
              <a:t> </a:t>
            </a:r>
            <a:r>
              <a:rPr lang="en" sz="2000" b="1" i="1">
                <a:solidFill>
                  <a:schemeClr val="tx1"/>
                </a:solidFill>
                <a:latin typeface="Lexend"/>
                <a:ea typeface="Roboto"/>
                <a:cs typeface="Roboto"/>
                <a:sym typeface="Lexend"/>
              </a:rPr>
              <a:t>se traduce</a:t>
            </a:r>
            <a:r>
              <a:rPr lang="en" sz="2000" b="1" i="1">
                <a:solidFill>
                  <a:srgbClr val="118DFF"/>
                </a:solidFill>
                <a:latin typeface="Lexend"/>
                <a:ea typeface="Roboto"/>
                <a:cs typeface="Roboto"/>
                <a:sym typeface="Lexend"/>
              </a:rPr>
              <a:t>: </a:t>
            </a:r>
            <a:r>
              <a:rPr lang="en" sz="2000" b="1" i="1" u="sng" strike="noStrike" cap="none" err="1">
                <a:solidFill>
                  <a:srgbClr val="118DFF"/>
                </a:solidFill>
                <a:latin typeface="Lexend"/>
                <a:ea typeface="Roboto"/>
                <a:cs typeface="Roboto"/>
                <a:sym typeface="Lexend"/>
              </a:rPr>
              <a:t>atrapado</a:t>
            </a:r>
            <a:endParaRPr lang="en" sz="2000" b="1" i="1" u="sng" strike="noStrike" cap="none">
              <a:solidFill>
                <a:srgbClr val="118DFF"/>
              </a:solidFill>
              <a:latin typeface="Lexend"/>
              <a:ea typeface="Roboto"/>
              <a:cs typeface="Roboto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000" b="1" i="1" u="sng">
              <a:solidFill>
                <a:srgbClr val="118DFF"/>
              </a:solidFill>
              <a:latin typeface="Lexend"/>
              <a:ea typeface="Roboto"/>
              <a:cs typeface="Roboto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“Por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cuanto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has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guardado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la palabra de mi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paciencia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Yo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también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te</a:t>
            </a:r>
            <a:r>
              <a:rPr lang="en-US" sz="2000" b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guardaré</a:t>
            </a:r>
            <a:r>
              <a:rPr lang="en-US" sz="2000" b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 de la hora de la </a:t>
            </a:r>
            <a:r>
              <a:rPr lang="en-US" sz="2000" b="1" err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prueba</a:t>
            </a:r>
            <a:r>
              <a:rPr lang="en-US" sz="2000" b="1">
                <a:solidFill>
                  <a:srgbClr val="118D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que ha de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venir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mundo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entero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probar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moran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la tierra.” </a:t>
            </a:r>
            <a:r>
              <a:rPr lang="en-US" sz="20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Apocalipsis</a:t>
            </a:r>
            <a:r>
              <a:rPr lang="en-US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3:10</a:t>
            </a:r>
            <a:endParaRPr lang="en-US" sz="2000" b="1" i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1" u="sng" strike="noStrike" cap="none">
              <a:solidFill>
                <a:srgbClr val="118D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427800" y="289400"/>
            <a:ext cx="58206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ES LA ESPERANZA VIVA DEL CREYENTE</a:t>
            </a:r>
            <a:endParaRPr sz="1800" b="1" i="0" u="none" strike="noStrike" cap="none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SEREMOS GUARDADOS DE LA IRA DE DIOS</a:t>
            </a:r>
            <a:endParaRPr sz="1800" b="1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(LA GRAN TRIBULACIÓN)</a:t>
            </a:r>
            <a:endParaRPr sz="1800" b="1" i="0" u="none" strike="noStrike" cap="non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nos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ha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puesto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Dios para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ira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Tesalonicenses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5:9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"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spcBef>
                <a:spcPts val="1200"/>
              </a:spcBef>
              <a:buSzPts val="2500"/>
            </a:pP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Tito 2:13 “</a:t>
            </a:r>
            <a:r>
              <a:rPr lang="en-US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Aguardando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la </a:t>
            </a:r>
            <a:r>
              <a:rPr lang="en-US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esperanza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bienaventurada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la </a:t>
            </a:r>
            <a:r>
              <a:rPr lang="en-US" sz="18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manifestación</a:t>
            </a:r>
            <a:r>
              <a:rPr lang="en-US" sz="18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 gloriosa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</a:t>
            </a:r>
            <a:r>
              <a:rPr lang="en-US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nuestro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gran Dios y Salvador </a:t>
            </a:r>
            <a:r>
              <a:rPr lang="en-US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Jesucristo</a:t>
            </a:r>
            <a:r>
              <a:rPr lang="en-US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"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52500" y="289400"/>
            <a:ext cx="5709300" cy="50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La </a:t>
            </a:r>
            <a:r>
              <a:rPr lang="en" sz="18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Dispensación</a:t>
            </a:r>
            <a:r>
              <a:rPr lang="en" sz="18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 de la </a:t>
            </a:r>
            <a:r>
              <a:rPr lang="en" sz="18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Gracia</a:t>
            </a:r>
            <a:r>
              <a:rPr lang="en" sz="18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 termina con </a:t>
            </a:r>
            <a:r>
              <a:rPr lang="en" sz="18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el</a:t>
            </a:r>
            <a:r>
              <a:rPr lang="en" sz="18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err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Rapto</a:t>
            </a:r>
            <a:r>
              <a:rPr lang="en" sz="1800" b="1">
                <a:solidFill>
                  <a:srgbClr val="118DFF"/>
                </a:solidFill>
                <a:latin typeface="Lexend"/>
                <a:ea typeface="Lexend"/>
                <a:cs typeface="Lexend"/>
                <a:sym typeface="Lexend"/>
              </a:rPr>
              <a:t> de la Novia</a:t>
            </a:r>
            <a:endParaRPr sz="1800" b="1" i="1" u="none" strike="noStrike" cap="none">
              <a:solidFill>
                <a:srgbClr val="118D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tiempo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la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bondad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inmerecida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Dios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sobre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la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humanidad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TERMINA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cuando</a:t>
            </a:r>
            <a:r>
              <a:rPr lang="en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DIOS ARREBATA a la </a:t>
            </a:r>
            <a:r>
              <a:rPr lang="en" sz="18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iglesia</a:t>
            </a:r>
            <a:endParaRPr lang="en"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" sz="2300" b="1" i="1" u="none" strike="noStrike" cap="none">
              <a:solidFill>
                <a:schemeClr val="dk1"/>
              </a:solidFill>
              <a:latin typeface="Lexend"/>
              <a:ea typeface="Roboto"/>
              <a:cs typeface="Roboto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</a:t>
            </a:r>
            <a:r>
              <a:rPr lang="en-US" sz="16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Tes</a:t>
            </a:r>
            <a:r>
              <a:rPr lang="en-US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4:13-17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Tampoco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queremos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hermanos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ignoréis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acerca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duermen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para que no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entristezcáis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otros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no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tienen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esperanza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Jesús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murió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resucitó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así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también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traerá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Dios 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 Jesús a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durmieron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Por lo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decimos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palabra del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Señor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nosotros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vivimos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habremos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quedado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hasta la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venida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Señor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precederemos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durmieron</a:t>
            </a:r>
            <a:endParaRPr sz="1600" b="1" i="1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378300" y="533900"/>
            <a:ext cx="593820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Señor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mismo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voz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con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voz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arcángel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con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trompeta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Dios,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descenderá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cielo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muertos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Cristo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resucitarán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primero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Luego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nosotros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vivimos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hayamos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quedado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seremos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arrebatados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juntamente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ellos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las </a:t>
            </a:r>
            <a:r>
              <a:rPr lang="en" sz="16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nubes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recibir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Señor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aire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así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estaremos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siempre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Señor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"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"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Amados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ahora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hijos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Dios, y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aún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no se ha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manifestado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lo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ser;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sabemos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cuando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manifieste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semejantes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veremos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es. Y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aquel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tiene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esperanza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se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purifica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sí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mismo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así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él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 puro (1 Juan 3:2-3).”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449100" y="305300"/>
            <a:ext cx="5833200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AutoNum type="alphaUcPeriod"/>
            </a:pPr>
            <a:r>
              <a:rPr lang="en" sz="1700" b="1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EL TIEMPO </a:t>
            </a: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 RAPTO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hora exacta no </a:t>
            </a:r>
            <a:r>
              <a:rPr lang="en" sz="17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conocemos</a:t>
            </a: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pero</a:t>
            </a: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será</a:t>
            </a: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INESPERADO</a:t>
            </a:r>
            <a:endParaRPr sz="1700" b="1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Después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resurrección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y antes de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ascensión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rehusó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satisfacer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curiosidad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discípulos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b="1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“Y les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dijo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: No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toca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vosotros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saber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tiempos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o las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sazones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, que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Padre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puso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sola 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potestad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17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Hechos</a:t>
            </a:r>
            <a:r>
              <a:rPr lang="en" sz="17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1:7)”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sz="1700" b="1" i="0" u="none" strike="noStrike" cap="none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Cuando</a:t>
            </a:r>
            <a:r>
              <a:rPr lang="en-US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Jesus </a:t>
            </a:r>
            <a:r>
              <a:rPr lang="en-US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estaba</a:t>
            </a:r>
            <a:r>
              <a:rPr lang="en-US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-US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la tierra </a:t>
            </a:r>
            <a:r>
              <a:rPr lang="en-US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dijo</a:t>
            </a:r>
            <a:r>
              <a:rPr lang="en-US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endParaRPr lang="en-US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chemeClr val="tx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Pero de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aquel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día y de la hora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nadie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sabe,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ni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aun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ángeles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están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cielo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ni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Hijo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sino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1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Padre (</a:t>
            </a:r>
            <a:r>
              <a:rPr lang="en-US" b="1">
                <a:solidFill>
                  <a:schemeClr val="tx1"/>
                </a:solidFill>
                <a:latin typeface="Lexend"/>
                <a:ea typeface="Lexend"/>
                <a:cs typeface="Lexend"/>
                <a:sym typeface="Lexend"/>
              </a:rPr>
              <a:t>Marcos</a:t>
            </a:r>
            <a:r>
              <a:rPr lang="en-US" b="1" i="0" u="none" strike="noStrike" cap="none">
                <a:solidFill>
                  <a:schemeClr val="tx1"/>
                </a:solidFill>
                <a:latin typeface="Lexend"/>
                <a:ea typeface="Lexend"/>
                <a:cs typeface="Lexend"/>
                <a:sym typeface="Lexend"/>
              </a:rPr>
              <a:t> 13:32</a:t>
            </a:r>
            <a:r>
              <a:rPr lang="en-US" b="1">
                <a:solidFill>
                  <a:schemeClr val="tx1"/>
                </a:solidFill>
                <a:latin typeface="Lexend"/>
                <a:ea typeface="Lexend"/>
                <a:cs typeface="Lexend"/>
                <a:sym typeface="Lexend"/>
              </a:rPr>
              <a:t>).”</a:t>
            </a:r>
            <a:endParaRPr lang="en-US" b="1" i="0" u="none" strike="noStrike" cap="none">
              <a:solidFill>
                <a:schemeClr val="tx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427800" y="285300"/>
            <a:ext cx="5867400" cy="4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100"/>
              <a:buFont typeface="Lexend"/>
              <a:buAutoNum type="alphaUcPeriod"/>
            </a:pPr>
            <a:r>
              <a:rPr lang="en" sz="2100" b="1" i="1">
                <a:solidFill>
                  <a:srgbClr val="351C75"/>
                </a:solidFill>
                <a:latin typeface="Lexend"/>
                <a:ea typeface="Lexend"/>
                <a:cs typeface="Lexend"/>
                <a:sym typeface="Lexend"/>
              </a:rPr>
              <a:t>¿CÓMO OCURRIRÁ EL RAPTO?</a:t>
            </a:r>
            <a:endParaRPr sz="2100" b="1" i="1">
              <a:solidFill>
                <a:srgbClr val="351C75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351C75"/>
                </a:solidFill>
                <a:latin typeface="Lexend"/>
                <a:ea typeface="Lexend"/>
                <a:cs typeface="Lexend"/>
                <a:sym typeface="Lexend"/>
              </a:rPr>
              <a:t>De repente y sin previo aviso</a:t>
            </a:r>
            <a:endParaRPr sz="2100" b="1" i="1" u="none" strike="noStrike" cap="none">
              <a:solidFill>
                <a:srgbClr val="351C75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100" b="0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“Más 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como en los días de Noé</a:t>
            </a:r>
            <a:r>
              <a:rPr lang="en" sz="1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, así será la venida del Hijo del Hombre. Porque como en los días antes del diluvio 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estaban comiendo y bebiendo, casándose</a:t>
            </a:r>
            <a:r>
              <a:rPr lang="en" sz="1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y dando en casamiento, 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hasta el día en que Noé entró en el arca</a:t>
            </a:r>
            <a:r>
              <a:rPr lang="en" sz="1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800" b="1">
                <a:solidFill>
                  <a:srgbClr val="0C61AB"/>
                </a:solidFill>
                <a:latin typeface="Roboto"/>
                <a:ea typeface="Roboto"/>
                <a:cs typeface="Roboto"/>
                <a:sym typeface="Roboto"/>
              </a:rPr>
              <a:t>y no entendieron hasta que vino el diluvio y se los llevó a todos</a:t>
            </a:r>
            <a:r>
              <a:rPr lang="en" sz="1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, así será también la venida del Hijo del Hombre. Entonces estarán dos en el campo; el uno será tomado, y el otro será dejado. Dos mujeres estarán moliendo en un molino; la una será tomada, y la otra será dejada (Mateo 24:37-41).”</a:t>
            </a:r>
            <a:endParaRPr sz="3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427800" y="361500"/>
            <a:ext cx="6004800" cy="48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Hechos</a:t>
            </a:r>
            <a:r>
              <a:rPr lang="en" sz="23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1:11</a:t>
            </a:r>
            <a:endParaRPr sz="1600" b="0" i="0" u="none" strike="noStrike" cap="none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“Los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cuales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también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dijeron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Varones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galileos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, ¿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qué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estáis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mirando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cielo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? Este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mismo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Jesús, que ha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sido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tomado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vosotros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cielo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así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vendrá</a:t>
            </a:r>
            <a:r>
              <a:rPr lang="en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habéis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visto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ir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" sz="1800" b="1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cielo</a:t>
            </a: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.”</a:t>
            </a:r>
            <a:endParaRPr sz="3100" b="1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Ascendió</a:t>
            </a:r>
            <a:r>
              <a:rPr lang="en" sz="16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corporalmente</a:t>
            </a:r>
            <a:r>
              <a:rPr lang="en" sz="16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manera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visible. </a:t>
            </a:r>
            <a:endParaRPr sz="1600" b="1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Regresa</a:t>
            </a:r>
            <a:r>
              <a:rPr lang="en" sz="16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corporalmente</a:t>
            </a:r>
            <a:r>
              <a:rPr lang="en" sz="1600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manera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visible</a:t>
            </a:r>
            <a:endParaRPr sz="1600" b="1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600" b="1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Ascendió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nube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y</a:t>
            </a:r>
            <a:endParaRPr sz="1600" b="1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Regresa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nube</a:t>
            </a:r>
            <a:r>
              <a:rPr lang="en" sz="1600" b="1">
                <a:solidFill>
                  <a:srgbClr val="00132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" sz="1600" b="1" i="0" u="none" strike="noStrike" cap="none">
              <a:solidFill>
                <a:srgbClr val="00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000" b="1" i="0" baseline="3000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en-US" sz="2000" b="1" i="0" baseline="30000" err="1">
                <a:solidFill>
                  <a:srgbClr val="000000"/>
                </a:solidFill>
                <a:effectLst/>
                <a:latin typeface="system-ui"/>
              </a:rPr>
              <a:t>Tes</a:t>
            </a:r>
            <a:r>
              <a:rPr lang="en-US" sz="2000" b="1" i="0" baseline="30000">
                <a:solidFill>
                  <a:srgbClr val="000000"/>
                </a:solidFill>
                <a:effectLst/>
                <a:latin typeface="system-ui"/>
              </a:rPr>
              <a:t> 4:16 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Porque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Señor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mismo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con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voz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mando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, con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voz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arcángel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, y con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trompeta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de Dios,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descenderá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del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cielo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; y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muertos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Cristo </a:t>
            </a:r>
            <a:r>
              <a:rPr lang="en-US" sz="2000" b="0" i="0" err="1">
                <a:solidFill>
                  <a:srgbClr val="000000"/>
                </a:solidFill>
                <a:effectLst/>
                <a:latin typeface="system-ui"/>
              </a:rPr>
              <a:t>resucitarán</a:t>
            </a:r>
            <a:r>
              <a:rPr lang="en-US" sz="2000" b="0" i="0">
                <a:solidFill>
                  <a:srgbClr val="000000"/>
                </a:solidFill>
                <a:effectLst/>
                <a:latin typeface="system-ui"/>
              </a:rPr>
              <a:t> primero.</a:t>
            </a:r>
            <a:endParaRPr sz="16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157850" y="293012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1331690" y="5377562"/>
            <a:ext cx="6004800" cy="540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900" b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C525B-CAE6-715E-CE3D-224698EA2EC5}"/>
              </a:ext>
            </a:extLst>
          </p:cNvPr>
          <p:cNvSpPr txBox="1"/>
          <p:nvPr/>
        </p:nvSpPr>
        <p:spPr>
          <a:xfrm>
            <a:off x="221596" y="135357"/>
            <a:ext cx="62536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ÉL VENDRÁ CON UN SONIDO </a:t>
            </a:r>
          </a:p>
          <a:p>
            <a:endParaRPr lang="en-US"/>
          </a:p>
          <a:p>
            <a:r>
              <a:rPr lang="en-US" b="1" i="1"/>
              <a:t>	</a:t>
            </a:r>
            <a:r>
              <a:rPr lang="en-US" sz="1200" b="1" i="1"/>
              <a:t>COMO UN </a:t>
            </a:r>
            <a:r>
              <a:rPr lang="en-US" sz="1200" b="1" i="1">
                <a:solidFill>
                  <a:schemeClr val="accent1">
                    <a:lumMod val="50000"/>
                  </a:schemeClr>
                </a:solidFill>
              </a:rPr>
              <a:t>GRITO</a:t>
            </a:r>
            <a:r>
              <a:rPr lang="en-US" sz="1200" b="1" i="1"/>
              <a:t> QUE SONORA CON </a:t>
            </a:r>
            <a:r>
              <a:rPr lang="en-US" sz="1200" b="1" i="1">
                <a:solidFill>
                  <a:srgbClr val="C00000"/>
                </a:solidFill>
              </a:rPr>
              <a:t>AUTORIDAD MANDO</a:t>
            </a:r>
            <a:r>
              <a:rPr lang="en-US" sz="1200" b="1" i="1"/>
              <a:t>,</a:t>
            </a:r>
          </a:p>
          <a:p>
            <a:r>
              <a:rPr lang="en-US" sz="1200" b="1" i="1"/>
              <a:t>	COMO LA </a:t>
            </a:r>
            <a:r>
              <a:rPr lang="en-US" sz="1200" b="1" i="1">
                <a:solidFill>
                  <a:schemeClr val="accent1">
                    <a:lumMod val="50000"/>
                  </a:schemeClr>
                </a:solidFill>
              </a:rPr>
              <a:t>VOZ DE UN ARCÁNGEL.</a:t>
            </a:r>
          </a:p>
          <a:p>
            <a:r>
              <a:rPr lang="en-US" sz="1200" b="1" i="1"/>
              <a:t>	COMO EL SONIDO DE UN</a:t>
            </a:r>
          </a:p>
          <a:p>
            <a:r>
              <a:rPr lang="en-US" sz="1200" b="1" i="1">
                <a:solidFill>
                  <a:srgbClr val="C00000"/>
                </a:solidFill>
              </a:rPr>
              <a:t>	TROMPETA EN SU VOLUMEN Y CLARIDAD</a:t>
            </a:r>
            <a:r>
              <a:rPr lang="en-US" sz="1200" b="1" i="1"/>
              <a:t>.</a:t>
            </a:r>
          </a:p>
          <a:p>
            <a:endParaRPr lang="en-US" b="1" i="1"/>
          </a:p>
          <a:p>
            <a:pPr algn="ctr"/>
            <a:r>
              <a:rPr lang="en-US" sz="1200" b="1">
                <a:solidFill>
                  <a:srgbClr val="7030A0"/>
                </a:solidFill>
              </a:rPr>
              <a:t>EL SONIDO SERA ESCUCHADO </a:t>
            </a:r>
            <a:r>
              <a:rPr lang="en-US" sz="1100" b="1" i="1"/>
              <a:t>SOLAMENTE POR AQUELLOS </a:t>
            </a:r>
          </a:p>
          <a:p>
            <a:pPr algn="ctr"/>
            <a:r>
              <a:rPr lang="en-US" sz="1100" b="1" i="1"/>
              <a:t>QUE HAN CONFIADO Y ESPERADO PACIENTEMENTE</a:t>
            </a:r>
          </a:p>
          <a:p>
            <a:pPr algn="ctr"/>
            <a:r>
              <a:rPr lang="en-US" sz="1100" b="1" i="1"/>
              <a:t>POR SU SALVADOR.</a:t>
            </a:r>
          </a:p>
          <a:p>
            <a:endParaRPr lang="en-US" b="1"/>
          </a:p>
          <a:p>
            <a:r>
              <a:rPr lang="en-US" b="1" i="1"/>
              <a:t>Como </a:t>
            </a:r>
            <a:r>
              <a:rPr lang="en-US" b="1" i="1" err="1"/>
              <a:t>el</a:t>
            </a:r>
            <a:r>
              <a:rPr lang="en-US" b="1" i="1"/>
              <a:t> </a:t>
            </a:r>
            <a:r>
              <a:rPr lang="en-US" b="1" i="1" err="1"/>
              <a:t>grito</a:t>
            </a:r>
            <a:r>
              <a:rPr lang="en-US" b="1" i="1"/>
              <a:t> que Jesús </a:t>
            </a:r>
            <a:r>
              <a:rPr lang="en-US" b="1" i="1" err="1"/>
              <a:t>entregó</a:t>
            </a:r>
            <a:r>
              <a:rPr lang="en-US" b="1" i="1"/>
              <a:t> a</a:t>
            </a:r>
          </a:p>
          <a:p>
            <a:r>
              <a:rPr lang="en-US" b="1" i="1" err="1"/>
              <a:t>lázaro</a:t>
            </a:r>
            <a:r>
              <a:rPr lang="en-US" b="1" i="1"/>
              <a:t> </a:t>
            </a:r>
            <a:r>
              <a:rPr lang="en-US" b="1" i="1" err="1"/>
              <a:t>mientras</a:t>
            </a:r>
            <a:r>
              <a:rPr lang="en-US" b="1" i="1"/>
              <a:t> </a:t>
            </a:r>
            <a:r>
              <a:rPr lang="en-US" b="1" i="1" err="1"/>
              <a:t>él</a:t>
            </a:r>
            <a:r>
              <a:rPr lang="en-US" b="1" i="1"/>
              <a:t> </a:t>
            </a:r>
            <a:r>
              <a:rPr lang="en-US" b="1" i="1" err="1"/>
              <a:t>ponía</a:t>
            </a:r>
            <a:r>
              <a:rPr lang="en-US" b="1" i="1"/>
              <a:t> </a:t>
            </a:r>
            <a:r>
              <a:rPr lang="en-US" b="1" i="1" err="1"/>
              <a:t>en</a:t>
            </a:r>
            <a:r>
              <a:rPr lang="en-US" b="1" i="1"/>
              <a:t> </a:t>
            </a:r>
            <a:r>
              <a:rPr lang="en-US" b="1" i="1" err="1"/>
              <a:t>el</a:t>
            </a:r>
            <a:r>
              <a:rPr lang="en-US" b="1" i="1"/>
              <a:t> </a:t>
            </a:r>
            <a:r>
              <a:rPr lang="en-US" b="1" i="1" err="1"/>
              <a:t>tumba</a:t>
            </a:r>
            <a:r>
              <a:rPr lang="en-US" b="1" i="1"/>
              <a:t> </a:t>
            </a:r>
            <a:r>
              <a:rPr lang="en-US" b="1" i="1" err="1"/>
              <a:t>muerta</a:t>
            </a:r>
            <a:r>
              <a:rPr lang="en-US" b="1" i="1"/>
              <a:t>, </a:t>
            </a:r>
          </a:p>
          <a:p>
            <a:r>
              <a:rPr lang="en-US" b="1" i="1"/>
              <a:t>y </a:t>
            </a:r>
            <a:r>
              <a:rPr lang="en-US" b="1" i="1" err="1"/>
              <a:t>dijo</a:t>
            </a:r>
            <a:r>
              <a:rPr lang="en-US" b="1" i="1"/>
              <a:t> </a:t>
            </a:r>
            <a:r>
              <a:rPr lang="en-US" b="1" i="1" err="1"/>
              <a:t>ven.</a:t>
            </a:r>
            <a:endParaRPr lang="en-US" b="1" i="1"/>
          </a:p>
          <a:p>
            <a:r>
              <a:rPr lang="en-US" b="1" i="1">
                <a:solidFill>
                  <a:srgbClr val="7030A0"/>
                </a:solidFill>
              </a:rPr>
              <a:t>		</a:t>
            </a:r>
            <a:r>
              <a:rPr lang="en-US" sz="1200" b="1">
                <a:solidFill>
                  <a:srgbClr val="7030A0"/>
                </a:solidFill>
              </a:rPr>
              <a:t>Juan 11:43</a:t>
            </a:r>
          </a:p>
          <a:p>
            <a:r>
              <a:rPr lang="en-US" sz="1200" b="1">
                <a:solidFill>
                  <a:srgbClr val="7030A0"/>
                </a:solidFill>
              </a:rPr>
              <a:t>	</a:t>
            </a:r>
            <a:r>
              <a:rPr lang="en-US" sz="1200" b="1" err="1">
                <a:solidFill>
                  <a:srgbClr val="7030A0"/>
                </a:solidFill>
              </a:rPr>
              <a:t>Su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grito</a:t>
            </a:r>
            <a:r>
              <a:rPr lang="en-US" sz="1200" b="1">
                <a:solidFill>
                  <a:srgbClr val="7030A0"/>
                </a:solidFill>
              </a:rPr>
              <a:t> de “</a:t>
            </a:r>
            <a:r>
              <a:rPr lang="en-US" sz="1200" b="1" err="1">
                <a:solidFill>
                  <a:srgbClr val="7030A0"/>
                </a:solidFill>
              </a:rPr>
              <a:t>ven</a:t>
            </a:r>
            <a:r>
              <a:rPr lang="en-US" sz="1200" b="1">
                <a:solidFill>
                  <a:srgbClr val="7030A0"/>
                </a:solidFill>
              </a:rPr>
              <a:t>” </a:t>
            </a:r>
            <a:r>
              <a:rPr lang="en-US" sz="1200" b="1" err="1">
                <a:solidFill>
                  <a:srgbClr val="7030A0"/>
                </a:solidFill>
              </a:rPr>
              <a:t>será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escuchado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por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cada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</a:p>
          <a:p>
            <a:r>
              <a:rPr lang="en-US" sz="1200" b="1">
                <a:solidFill>
                  <a:srgbClr val="7030A0"/>
                </a:solidFill>
              </a:rPr>
              <a:t>	</a:t>
            </a:r>
            <a:r>
              <a:rPr lang="en-US" sz="1200" b="1" err="1">
                <a:solidFill>
                  <a:srgbClr val="7030A0"/>
                </a:solidFill>
              </a:rPr>
              <a:t>creyente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en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cada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tumba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en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todo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el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mundo</a:t>
            </a:r>
            <a:r>
              <a:rPr lang="en-US" sz="1200" b="1">
                <a:solidFill>
                  <a:srgbClr val="7030A0"/>
                </a:solidFill>
              </a:rPr>
              <a:t>.</a:t>
            </a:r>
          </a:p>
          <a:p>
            <a:r>
              <a:rPr lang="en-US" sz="1200" b="1">
                <a:solidFill>
                  <a:srgbClr val="7030A0"/>
                </a:solidFill>
              </a:rPr>
              <a:t> </a:t>
            </a:r>
          </a:p>
          <a:p>
            <a:r>
              <a:rPr lang="en-US" sz="1200" b="1">
                <a:solidFill>
                  <a:srgbClr val="7030A0"/>
                </a:solidFill>
              </a:rPr>
              <a:t>			El pueblo de Dios </a:t>
            </a:r>
          </a:p>
          <a:p>
            <a:r>
              <a:rPr lang="en-US" sz="1200" b="1">
                <a:solidFill>
                  <a:srgbClr val="7030A0"/>
                </a:solidFill>
              </a:rPr>
              <a:t>			de </a:t>
            </a:r>
            <a:r>
              <a:rPr lang="en-US" sz="1200" b="1" err="1">
                <a:solidFill>
                  <a:srgbClr val="7030A0"/>
                </a:solidFill>
              </a:rPr>
              <a:t>cada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edad</a:t>
            </a:r>
            <a:r>
              <a:rPr lang="en-US" sz="1200" b="1">
                <a:solidFill>
                  <a:srgbClr val="7030A0"/>
                </a:solidFill>
              </a:rPr>
              <a:t> </a:t>
            </a:r>
          </a:p>
          <a:p>
            <a:r>
              <a:rPr lang="en-US" sz="1200" b="1">
                <a:solidFill>
                  <a:srgbClr val="7030A0"/>
                </a:solidFill>
              </a:rPr>
              <a:t>			</a:t>
            </a:r>
            <a:r>
              <a:rPr lang="en-US" sz="1200" b="1" err="1">
                <a:solidFill>
                  <a:srgbClr val="7030A0"/>
                </a:solidFill>
              </a:rPr>
              <a:t>discípulos</a:t>
            </a:r>
            <a:r>
              <a:rPr lang="en-US" sz="1200" b="1">
                <a:solidFill>
                  <a:srgbClr val="7030A0"/>
                </a:solidFill>
              </a:rPr>
              <a:t>,</a:t>
            </a:r>
          </a:p>
          <a:p>
            <a:r>
              <a:rPr lang="en-US" sz="1200" b="1">
                <a:solidFill>
                  <a:srgbClr val="7030A0"/>
                </a:solidFill>
              </a:rPr>
              <a:t>			</a:t>
            </a:r>
            <a:r>
              <a:rPr lang="en-US" sz="1200" b="1" err="1">
                <a:solidFill>
                  <a:srgbClr val="7030A0"/>
                </a:solidFill>
              </a:rPr>
              <a:t>Mártires</a:t>
            </a:r>
            <a:r>
              <a:rPr lang="en-US" sz="1200" b="1">
                <a:solidFill>
                  <a:srgbClr val="7030A0"/>
                </a:solidFill>
              </a:rPr>
              <a:t> de las </a:t>
            </a:r>
            <a:r>
              <a:rPr lang="en-US" sz="1200" b="1" err="1">
                <a:solidFill>
                  <a:srgbClr val="7030A0"/>
                </a:solidFill>
              </a:rPr>
              <a:t>edades</a:t>
            </a:r>
            <a:r>
              <a:rPr lang="en-US" sz="1200" b="1">
                <a:solidFill>
                  <a:srgbClr val="7030A0"/>
                </a:solidFill>
              </a:rPr>
              <a:t>,</a:t>
            </a:r>
          </a:p>
          <a:p>
            <a:r>
              <a:rPr lang="en-US" sz="1200" b="1">
                <a:solidFill>
                  <a:srgbClr val="7030A0"/>
                </a:solidFill>
              </a:rPr>
              <a:t> 			Tus </a:t>
            </a:r>
            <a:r>
              <a:rPr lang="en-US" sz="1200" b="1" err="1">
                <a:solidFill>
                  <a:srgbClr val="7030A0"/>
                </a:solidFill>
              </a:rPr>
              <a:t>piadosos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antepasados</a:t>
            </a:r>
            <a:r>
              <a:rPr lang="en-US" sz="1200" b="1">
                <a:solidFill>
                  <a:srgbClr val="7030A0"/>
                </a:solidFill>
              </a:rPr>
              <a:t>, y</a:t>
            </a:r>
          </a:p>
          <a:p>
            <a:r>
              <a:rPr lang="en-US" sz="1200" b="1">
                <a:solidFill>
                  <a:srgbClr val="7030A0"/>
                </a:solidFill>
              </a:rPr>
              <a:t> 			</a:t>
            </a:r>
            <a:r>
              <a:rPr lang="en-US" sz="1200" b="1" err="1">
                <a:solidFill>
                  <a:srgbClr val="7030A0"/>
                </a:solidFill>
              </a:rPr>
              <a:t>Muchos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más</a:t>
            </a:r>
            <a:r>
              <a:rPr lang="en-US" sz="1200" b="1">
                <a:solidFill>
                  <a:srgbClr val="7030A0"/>
                </a:solidFill>
              </a:rPr>
              <a:t> se </a:t>
            </a:r>
            <a:r>
              <a:rPr lang="en-US" sz="1200" b="1" err="1">
                <a:solidFill>
                  <a:srgbClr val="7030A0"/>
                </a:solidFill>
              </a:rPr>
              <a:t>levantaran</a:t>
            </a:r>
            <a:r>
              <a:rPr lang="en-US" sz="1200" b="1">
                <a:solidFill>
                  <a:srgbClr val="7030A0"/>
                </a:solidFill>
              </a:rPr>
              <a:t> de sus </a:t>
            </a:r>
            <a:r>
              <a:rPr lang="en-US" sz="1200" b="1" err="1">
                <a:solidFill>
                  <a:srgbClr val="7030A0"/>
                </a:solidFill>
              </a:rPr>
              <a:t>tumbas</a:t>
            </a:r>
            <a:r>
              <a:rPr lang="en-US" sz="1200" b="1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>
          <a:extLst>
            <a:ext uri="{FF2B5EF4-FFF2-40B4-BE49-F238E27FC236}">
              <a16:creationId xmlns:a16="http://schemas.microsoft.com/office/drawing/2014/main" id="{8A37D03A-2180-E80C-3B2B-BC06B1B2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>
            <a:extLst>
              <a:ext uri="{FF2B5EF4-FFF2-40B4-BE49-F238E27FC236}">
                <a16:creationId xmlns:a16="http://schemas.microsoft.com/office/drawing/2014/main" id="{F9A09064-1763-1479-F705-51D93DBD13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92" name="Google Shape;192;p31">
            <a:extLst>
              <a:ext uri="{FF2B5EF4-FFF2-40B4-BE49-F238E27FC236}">
                <a16:creationId xmlns:a16="http://schemas.microsoft.com/office/drawing/2014/main" id="{1048A56B-2787-86B0-3C1D-540BC6CDCAA4}"/>
              </a:ext>
            </a:extLst>
          </p:cNvPr>
          <p:cNvSpPr txBox="1"/>
          <p:nvPr/>
        </p:nvSpPr>
        <p:spPr>
          <a:xfrm>
            <a:off x="157850" y="293012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>
            <a:extLst>
              <a:ext uri="{FF2B5EF4-FFF2-40B4-BE49-F238E27FC236}">
                <a16:creationId xmlns:a16="http://schemas.microsoft.com/office/drawing/2014/main" id="{442E2926-0F07-07AA-11C6-92589F9AC990}"/>
              </a:ext>
            </a:extLst>
          </p:cNvPr>
          <p:cNvSpPr txBox="1"/>
          <p:nvPr/>
        </p:nvSpPr>
        <p:spPr>
          <a:xfrm>
            <a:off x="1331690" y="5377562"/>
            <a:ext cx="6004800" cy="894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CRISTO NOS ORDENA A VELAR - A ESTAR EN ESPERA Y ATENTOS</a:t>
            </a:r>
            <a:endParaRPr sz="2000" b="1" i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Vers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o 42- “</a:t>
            </a:r>
            <a:r>
              <a:rPr lang="en" sz="19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Velad</a:t>
            </a:r>
            <a:r>
              <a:rPr lang="en" sz="19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9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pues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porque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no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sabéis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a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qué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hora ha de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venir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vuestro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Señor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.”</a:t>
            </a:r>
            <a:endParaRPr sz="1900" b="1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Necesitamos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velar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estar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vigilia</a:t>
            </a:r>
            <a:r>
              <a:rPr lang="en" sz="19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este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tiempo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1900" b="1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¿POR QUÉ NECESITAMOS VELAR?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PORQUE VENDRA COMO LADRON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 UN LADRÓN NO SE ANUNCIA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VIENE CON UN PROPOSITO</a:t>
            </a:r>
            <a:endParaRPr sz="1900" b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E208E-E021-55ED-1A3A-F76DC8C7BE7B}"/>
              </a:ext>
            </a:extLst>
          </p:cNvPr>
          <p:cNvSpPr txBox="1"/>
          <p:nvPr/>
        </p:nvSpPr>
        <p:spPr>
          <a:xfrm>
            <a:off x="790687" y="466996"/>
            <a:ext cx="45720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b="1" i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CRISTO NOS ORDENA A VELAR - A ESTAR EN ESPERA Y ATENTOS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Matt 24: 42- “</a:t>
            </a:r>
            <a:r>
              <a:rPr lang="en-US" sz="12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Velad</a:t>
            </a:r>
            <a:r>
              <a:rPr lang="en-US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US" sz="12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pues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porque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no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sabéis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a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qué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hora ha de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venir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vuestro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Señor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		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Necesitamos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velar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		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estar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vigilia</a:t>
            </a:r>
            <a:r>
              <a:rPr lang="en-US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este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2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tiempo</a:t>
            </a:r>
            <a:r>
              <a:rPr lang="en-US" sz="12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¿POR QUÉ NECESITAMOS VELAR?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PORQUE VENDRA COMO LADRON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SABEMOS QUE UN LADRÓN NO ANUNCIA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 VENIDA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viene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arrebatar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lo que sea,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viene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arrebatar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SOLO AQUELLO QUE ES PRECIOSO Y DE VALOR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JESUCRISTO VIENE PARA </a:t>
            </a:r>
            <a:r>
              <a:rPr lang="en-US" sz="14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ARREBATAR A SU PRECIOSA NOVIA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: Lo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más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valioso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sobre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la tierra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este</a:t>
            </a:r>
            <a:r>
              <a:rPr lang="en-US" sz="1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tiempo</a:t>
            </a:r>
            <a:endParaRPr lang="en-US" sz="14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b="1">
              <a:solidFill>
                <a:schemeClr val="dk1"/>
              </a:solidFill>
              <a:latin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b="1">
              <a:solidFill>
                <a:schemeClr val="dk1"/>
              </a:solidFill>
              <a:latin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b="1">
              <a:solidFill>
                <a:schemeClr val="dk1"/>
              </a:solidFill>
              <a:latin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552500" y="289400"/>
            <a:ext cx="570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480600" y="421100"/>
            <a:ext cx="5781300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Cuando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el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ladrón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consigue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lo que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quiere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, se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marcha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Tan pronto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como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la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iglesia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sea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arrebatada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nos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iremos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y no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regresaremos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hasta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después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de 7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años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1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El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ladrón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deja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mucho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más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de lo que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toma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EL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rapto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se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llevará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1800" b="1" err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acabo</a:t>
            </a:r>
            <a:r>
              <a:rPr lang="en-US" sz="1800" b="1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            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Dejando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atrás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mucha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gente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¿A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quién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 se </a:t>
            </a:r>
            <a:r>
              <a:rPr lang="en-US" sz="18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llevarán</a:t>
            </a:r>
            <a:r>
              <a:rPr lang="en-US" sz="18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Los </a:t>
            </a:r>
            <a:r>
              <a:rPr lang="en-US" sz="20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fieles</a:t>
            </a:r>
            <a:endParaRPr lang="en-US" sz="20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Los </a:t>
            </a:r>
            <a:r>
              <a:rPr lang="en-US" sz="20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listos</a:t>
            </a:r>
            <a:endParaRPr lang="en-US" sz="20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Los </a:t>
            </a:r>
            <a:r>
              <a:rPr lang="en-US" sz="2000" b="1" err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preparados</a:t>
            </a:r>
            <a:endParaRPr lang="en-US" sz="2000" b="1">
              <a:solidFill>
                <a:srgbClr val="99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Los vigilantes</a:t>
            </a:r>
            <a:endParaRPr sz="1600" b="1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44600" y="987600"/>
            <a:ext cx="55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90800" y="987605"/>
            <a:ext cx="543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5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4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5775" y="269725"/>
            <a:ext cx="63165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Font typeface="Arial"/>
              <a:buNone/>
            </a:pPr>
            <a:r>
              <a:rPr lang="en-US" sz="174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ESCATOLOGÍA CRISTIANA TRATA CON EL ESTUDIO BÍBLICO DE LAS PROFECÍAS DEL FIN DE LOS TIEMPOS Y LOS EVENTOS DE LOS ÚLTIMOS DÍAS</a:t>
            </a:r>
            <a:r>
              <a:rPr lang="en-US" sz="174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lang="en-US" sz="174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0775" y="1337125"/>
            <a:ext cx="6004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Rapto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La Gran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Tribulación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La Muerte y la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vida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después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de la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muerte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Cielo y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Infierno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La Segunda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Venida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de Jesús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La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Resurrección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de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los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Muertos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Milenio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Fin del Mundo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 </a:t>
            </a:r>
            <a:r>
              <a:rPr lang="en" sz="2000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Juicio</a:t>
            </a: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Final</a:t>
            </a:r>
            <a:endParaRPr sz="20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SemiBold"/>
              <a:buChar char="●"/>
            </a:pPr>
            <a:r>
              <a:rPr lang="en" sz="20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Cielo Nuevo y Tierra Nueva, </a:t>
            </a:r>
            <a:r>
              <a:rPr lang="en" i="1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el</a:t>
            </a:r>
            <a:r>
              <a:rPr lang="en" i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</a:t>
            </a:r>
            <a:r>
              <a:rPr lang="en" i="1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mundo</a:t>
            </a:r>
            <a:r>
              <a:rPr lang="en" i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</a:t>
            </a:r>
            <a:r>
              <a:rPr lang="en" i="1" err="1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venidero</a:t>
            </a:r>
            <a:endParaRPr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552500" y="289400"/>
            <a:ext cx="570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17" name="Google Shape;217;p34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532825" y="457200"/>
            <a:ext cx="57288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" sz="25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25" name="Google Shape;225;p35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427800" y="457200"/>
            <a:ext cx="58338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33" name="Google Shape;233;p36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427800" y="194600"/>
            <a:ext cx="58887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\</a:t>
            </a:r>
            <a:endParaRPr sz="1900" b="1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49" name="Google Shape;249;p38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157850" y="0"/>
            <a:ext cx="627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24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57" name="Google Shape;257;p39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427850" y="323950"/>
            <a:ext cx="60048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" sz="25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65" name="Google Shape;265;p40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73" name="Google Shape;273;p41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427800" y="276225"/>
            <a:ext cx="600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1" err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81" name="Google Shape;281;p42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311700" y="228600"/>
            <a:ext cx="6120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44600" y="987600"/>
            <a:ext cx="55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90800" y="408830"/>
            <a:ext cx="5432700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22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parte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2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profecia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mas </a:t>
            </a:r>
            <a:r>
              <a:rPr lang="en-US" sz="22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importante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22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nosotros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 	EL RAPTO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u="sng" strike="noStrike" cap="none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Viviendo</a:t>
            </a:r>
            <a:r>
              <a:rPr lang="en-US" sz="2200" b="1" i="1" u="sng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i="1" u="sng" strike="noStrike" cap="none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200" b="1" i="1" u="sng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i="1" u="sng" strike="noStrike" cap="none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200" b="1" i="1" u="sng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i="1" u="sng" strike="noStrike" cap="none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Ultimos</a:t>
            </a:r>
            <a:r>
              <a:rPr lang="en-US" sz="2200" b="1" i="1" u="sng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Dias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biblia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nos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dice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cómo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será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vida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antes del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regreso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risto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termino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2400" b="1" i="1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Ultimos</a:t>
            </a:r>
            <a:r>
              <a:rPr lang="en-US" sz="2400" b="1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Dias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tiempo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cuando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pecado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maldad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humano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nos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llevara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borde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US" sz="2400" b="1" i="1" dirty="0" err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destrucción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cuando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solo la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intervencion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Dios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nos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puede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salvar</a:t>
            </a:r>
            <a:r>
              <a:rPr lang="en-US" sz="24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400" b="1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89" name="Google Shape;289;p43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97" name="Google Shape;297;p44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4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44600" y="987600"/>
            <a:ext cx="55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22634" y="372062"/>
            <a:ext cx="54327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Aproximadamente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cuatro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cada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diez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adultos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creen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que la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humanidad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está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viviendo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el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fin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los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tiempos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.</a:t>
            </a:r>
            <a:endParaRPr lang="en-US" sz="32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FDB0D-08CA-93AC-9BF6-D822DEAB4977}"/>
              </a:ext>
            </a:extLst>
          </p:cNvPr>
          <p:cNvSpPr txBox="1"/>
          <p:nvPr/>
        </p:nvSpPr>
        <p:spPr>
          <a:xfrm>
            <a:off x="3657600" y="1657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C1C93-52FD-E8C5-749A-CBA02C3A25D9}"/>
              </a:ext>
            </a:extLst>
          </p:cNvPr>
          <p:cNvSpPr txBox="1"/>
          <p:nvPr/>
        </p:nvSpPr>
        <p:spPr>
          <a:xfrm>
            <a:off x="311700" y="1626949"/>
            <a:ext cx="60048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Jesús </a:t>
            </a:r>
            <a:r>
              <a:rPr lang="en-US" sz="1600" err="1"/>
              <a:t>nos</a:t>
            </a:r>
            <a:r>
              <a:rPr lang="en-US" sz="1600"/>
              <a:t> </a:t>
            </a:r>
            <a:r>
              <a:rPr lang="en-US" sz="1600" err="1"/>
              <a:t>dio</a:t>
            </a:r>
            <a:r>
              <a:rPr lang="en-US" sz="1600"/>
              <a:t> las </a:t>
            </a:r>
            <a:r>
              <a:rPr lang="en-US" sz="1600" err="1"/>
              <a:t>señales</a:t>
            </a:r>
            <a:r>
              <a:rPr lang="en-US" sz="1600"/>
              <a:t> de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>
                <a:solidFill>
                  <a:srgbClr val="C00000"/>
                </a:solidFill>
              </a:rPr>
              <a:t>"</a:t>
            </a:r>
            <a:r>
              <a:rPr lang="en-US" sz="1600" err="1">
                <a:solidFill>
                  <a:srgbClr val="C00000"/>
                </a:solidFill>
              </a:rPr>
              <a:t>Últimos</a:t>
            </a:r>
            <a:r>
              <a:rPr lang="en-US" sz="1600">
                <a:solidFill>
                  <a:srgbClr val="C00000"/>
                </a:solidFill>
              </a:rPr>
              <a:t> Días</a:t>
            </a:r>
            <a:r>
              <a:rPr lang="en-US" sz="1600"/>
              <a:t>" y del "</a:t>
            </a:r>
            <a:r>
              <a:rPr lang="en-US" sz="1600" err="1"/>
              <a:t>Regreso</a:t>
            </a:r>
            <a:r>
              <a:rPr lang="en-US" sz="1600"/>
              <a:t> de Cristo" </a:t>
            </a:r>
            <a:r>
              <a:rPr lang="en-US" sz="1600" err="1"/>
              <a:t>en</a:t>
            </a:r>
            <a:r>
              <a:rPr lang="en-US" sz="1600"/>
              <a:t> "</a:t>
            </a:r>
            <a:r>
              <a:rPr lang="en-US" sz="1600">
                <a:solidFill>
                  <a:srgbClr val="C00000"/>
                </a:solidFill>
              </a:rPr>
              <a:t>La </a:t>
            </a:r>
            <a:r>
              <a:rPr lang="en-US" sz="1600" err="1">
                <a:solidFill>
                  <a:srgbClr val="C00000"/>
                </a:solidFill>
              </a:rPr>
              <a:t>Profecía</a:t>
            </a:r>
            <a:r>
              <a:rPr lang="en-US" sz="1600">
                <a:solidFill>
                  <a:srgbClr val="C00000"/>
                </a:solidFill>
              </a:rPr>
              <a:t> del Monte de </a:t>
            </a:r>
            <a:r>
              <a:rPr lang="en-US" sz="1600" err="1">
                <a:solidFill>
                  <a:srgbClr val="C00000"/>
                </a:solidFill>
              </a:rPr>
              <a:t>los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US" sz="1600" err="1">
                <a:solidFill>
                  <a:srgbClr val="C00000"/>
                </a:solidFill>
              </a:rPr>
              <a:t>Olivos</a:t>
            </a:r>
            <a:r>
              <a:rPr lang="en-US" sz="1600">
                <a:solidFill>
                  <a:srgbClr val="C00000"/>
                </a:solidFill>
              </a:rPr>
              <a:t>"</a:t>
            </a:r>
            <a:r>
              <a:rPr lang="en-US" sz="1600"/>
              <a:t> Mateo 24. </a:t>
            </a:r>
          </a:p>
          <a:p>
            <a:r>
              <a:rPr lang="en-US" sz="1600"/>
              <a:t>El Monte de </a:t>
            </a:r>
            <a:r>
              <a:rPr lang="en-US" sz="1600" err="1"/>
              <a:t>los</a:t>
            </a:r>
            <a:r>
              <a:rPr lang="en-US" sz="1600"/>
              <a:t> </a:t>
            </a:r>
            <a:r>
              <a:rPr lang="en-US" sz="1600" err="1"/>
              <a:t>Olivos</a:t>
            </a:r>
            <a:r>
              <a:rPr lang="en-US" sz="1600"/>
              <a:t> </a:t>
            </a:r>
            <a:r>
              <a:rPr lang="en-US" sz="1600" err="1"/>
              <a:t>juega</a:t>
            </a:r>
            <a:r>
              <a:rPr lang="en-US" sz="1600"/>
              <a:t> un </a:t>
            </a:r>
            <a:r>
              <a:rPr lang="en-US" sz="1600" err="1"/>
              <a:t>papel</a:t>
            </a:r>
            <a:r>
              <a:rPr lang="en-US" sz="1600"/>
              <a:t> </a:t>
            </a:r>
            <a:r>
              <a:rPr lang="en-US" sz="1600" err="1"/>
              <a:t>importante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la </a:t>
            </a:r>
            <a:r>
              <a:rPr lang="en-US" sz="1600" err="1"/>
              <a:t>historia</a:t>
            </a:r>
            <a:r>
              <a:rPr lang="en-US" sz="1600"/>
              <a:t> y la </a:t>
            </a:r>
            <a:r>
              <a:rPr lang="en-US" sz="1600" err="1"/>
              <a:t>profecía</a:t>
            </a:r>
            <a:r>
              <a:rPr lang="en-US" sz="1600"/>
              <a:t>. </a:t>
            </a:r>
          </a:p>
          <a:p>
            <a:r>
              <a:rPr lang="en-US" sz="1600">
                <a:solidFill>
                  <a:srgbClr val="C00000"/>
                </a:solidFill>
              </a:rPr>
              <a:t>Jesús </a:t>
            </a:r>
            <a:r>
              <a:rPr lang="en-US" sz="1600" err="1">
                <a:solidFill>
                  <a:srgbClr val="C00000"/>
                </a:solidFill>
              </a:rPr>
              <a:t>dejó</a:t>
            </a:r>
            <a:r>
              <a:rPr lang="en-US" sz="1600">
                <a:solidFill>
                  <a:srgbClr val="C00000"/>
                </a:solidFill>
              </a:rPr>
              <a:t> la tierra </a:t>
            </a:r>
            <a:r>
              <a:rPr lang="en-US" sz="1600" err="1"/>
              <a:t>después</a:t>
            </a:r>
            <a:r>
              <a:rPr lang="en-US" sz="1600"/>
              <a:t> de </a:t>
            </a:r>
            <a:r>
              <a:rPr lang="en-US" sz="1600" err="1"/>
              <a:t>aparecerse</a:t>
            </a:r>
            <a:r>
              <a:rPr lang="en-US" sz="1600"/>
              <a:t> a sus </a:t>
            </a:r>
            <a:r>
              <a:rPr lang="en-US" sz="1600" err="1"/>
              <a:t>discípulos</a:t>
            </a:r>
            <a:r>
              <a:rPr lang="en-US" sz="1600"/>
              <a:t> </a:t>
            </a:r>
            <a:r>
              <a:rPr lang="en-US" sz="1600" err="1"/>
              <a:t>durante</a:t>
            </a:r>
            <a:r>
              <a:rPr lang="en-US" sz="1600"/>
              <a:t> 40 días (</a:t>
            </a:r>
            <a:r>
              <a:rPr lang="en-US" sz="1600" err="1"/>
              <a:t>Hechos</a:t>
            </a:r>
            <a:r>
              <a:rPr lang="en-US" sz="1600"/>
              <a:t> 1:1-3,9,12) y </a:t>
            </a:r>
            <a:r>
              <a:rPr lang="en-US" sz="1600" err="1">
                <a:solidFill>
                  <a:srgbClr val="C00000"/>
                </a:solidFill>
              </a:rPr>
              <a:t>regresará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US" sz="1600" err="1"/>
              <a:t>cuando</a:t>
            </a:r>
            <a:r>
              <a:rPr lang="en-US" sz="1600"/>
              <a:t> </a:t>
            </a:r>
            <a:r>
              <a:rPr lang="en-US" sz="1600" err="1"/>
              <a:t>vuelva</a:t>
            </a:r>
            <a:r>
              <a:rPr lang="en-US" sz="1600"/>
              <a:t> a </a:t>
            </a:r>
            <a:r>
              <a:rPr lang="en-US" sz="1600" err="1"/>
              <a:t>gobernar</a:t>
            </a:r>
            <a:r>
              <a:rPr lang="en-US" sz="1600"/>
              <a:t> la tierra (</a:t>
            </a:r>
            <a:r>
              <a:rPr lang="en-US" sz="1600" err="1"/>
              <a:t>Zacarías</a:t>
            </a:r>
            <a:r>
              <a:rPr lang="en-US" sz="1600"/>
              <a:t> 14:1-4,9). </a:t>
            </a:r>
          </a:p>
          <a:p>
            <a:r>
              <a:rPr lang="en-US" sz="1600"/>
              <a:t>Los </a:t>
            </a:r>
            <a:r>
              <a:rPr lang="en-US" sz="1600" err="1"/>
              <a:t>discípulos</a:t>
            </a:r>
            <a:r>
              <a:rPr lang="en-US" sz="1600"/>
              <a:t> </a:t>
            </a:r>
            <a:r>
              <a:rPr lang="en-US" sz="1600" err="1"/>
              <a:t>preguntaron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privado a Jesús: </a:t>
            </a:r>
          </a:p>
          <a:p>
            <a:pPr algn="ctr"/>
            <a:r>
              <a:rPr lang="en-US" sz="1600" i="1">
                <a:solidFill>
                  <a:srgbClr val="C00000"/>
                </a:solidFill>
              </a:rPr>
              <a:t>"¿</a:t>
            </a:r>
            <a:r>
              <a:rPr lang="en-US" sz="1600" i="1" err="1">
                <a:solidFill>
                  <a:srgbClr val="C00000"/>
                </a:solidFill>
              </a:rPr>
              <a:t>Cuándo</a:t>
            </a:r>
            <a:r>
              <a:rPr lang="en-US" sz="1600" i="1">
                <a:solidFill>
                  <a:srgbClr val="C00000"/>
                </a:solidFill>
              </a:rPr>
              <a:t> </a:t>
            </a:r>
            <a:r>
              <a:rPr lang="en-US" sz="1600" i="1" err="1">
                <a:solidFill>
                  <a:srgbClr val="C00000"/>
                </a:solidFill>
              </a:rPr>
              <a:t>serán</a:t>
            </a:r>
            <a:r>
              <a:rPr lang="en-US" sz="1600" i="1">
                <a:solidFill>
                  <a:srgbClr val="C00000"/>
                </a:solidFill>
              </a:rPr>
              <a:t> </a:t>
            </a:r>
            <a:r>
              <a:rPr lang="en-US" sz="1600" i="1" err="1">
                <a:solidFill>
                  <a:srgbClr val="C00000"/>
                </a:solidFill>
              </a:rPr>
              <a:t>estas</a:t>
            </a:r>
            <a:r>
              <a:rPr lang="en-US" sz="1600" i="1">
                <a:solidFill>
                  <a:srgbClr val="C00000"/>
                </a:solidFill>
              </a:rPr>
              <a:t> </a:t>
            </a:r>
            <a:r>
              <a:rPr lang="en-US" sz="1600" i="1" err="1">
                <a:solidFill>
                  <a:srgbClr val="C00000"/>
                </a:solidFill>
              </a:rPr>
              <a:t>cosas</a:t>
            </a:r>
            <a:r>
              <a:rPr lang="en-US" sz="1600" i="1">
                <a:solidFill>
                  <a:srgbClr val="C00000"/>
                </a:solidFill>
              </a:rPr>
              <a:t>?" ¿Y </a:t>
            </a:r>
            <a:r>
              <a:rPr lang="en-US" sz="1600" i="1" err="1">
                <a:solidFill>
                  <a:srgbClr val="C00000"/>
                </a:solidFill>
              </a:rPr>
              <a:t>cuál</a:t>
            </a:r>
            <a:r>
              <a:rPr lang="en-US" sz="1600" i="1">
                <a:solidFill>
                  <a:srgbClr val="C00000"/>
                </a:solidFill>
              </a:rPr>
              <a:t> </a:t>
            </a:r>
            <a:r>
              <a:rPr lang="en-US" sz="1600" i="1" err="1">
                <a:solidFill>
                  <a:srgbClr val="C00000"/>
                </a:solidFill>
              </a:rPr>
              <a:t>será</a:t>
            </a:r>
            <a:r>
              <a:rPr lang="en-US" sz="1600" i="1">
                <a:solidFill>
                  <a:srgbClr val="C00000"/>
                </a:solidFill>
              </a:rPr>
              <a:t> la </a:t>
            </a:r>
            <a:r>
              <a:rPr lang="en-US" sz="1600" i="1" err="1">
                <a:solidFill>
                  <a:srgbClr val="C00000"/>
                </a:solidFill>
              </a:rPr>
              <a:t>señal</a:t>
            </a:r>
            <a:r>
              <a:rPr lang="en-US" sz="1600" i="1">
                <a:solidFill>
                  <a:srgbClr val="C00000"/>
                </a:solidFill>
              </a:rPr>
              <a:t> de </a:t>
            </a:r>
            <a:r>
              <a:rPr lang="en-US" sz="1600" i="1" err="1">
                <a:solidFill>
                  <a:srgbClr val="C00000"/>
                </a:solidFill>
              </a:rPr>
              <a:t>tu</a:t>
            </a:r>
            <a:r>
              <a:rPr lang="en-US" sz="1600" i="1">
                <a:solidFill>
                  <a:srgbClr val="C00000"/>
                </a:solidFill>
              </a:rPr>
              <a:t> </a:t>
            </a:r>
            <a:r>
              <a:rPr lang="en-US" sz="1600" i="1" err="1">
                <a:solidFill>
                  <a:srgbClr val="C00000"/>
                </a:solidFill>
              </a:rPr>
              <a:t>venida</a:t>
            </a:r>
            <a:r>
              <a:rPr lang="en-US" sz="1600" i="1">
                <a:solidFill>
                  <a:srgbClr val="C00000"/>
                </a:solidFill>
              </a:rPr>
              <a:t>, y del fin del </a:t>
            </a:r>
            <a:r>
              <a:rPr lang="en-US" sz="1600" i="1" err="1">
                <a:solidFill>
                  <a:srgbClr val="C00000"/>
                </a:solidFill>
              </a:rPr>
              <a:t>mundo</a:t>
            </a:r>
            <a:r>
              <a:rPr lang="en-US" sz="1600" i="1">
                <a:solidFill>
                  <a:srgbClr val="C00000"/>
                </a:solidFill>
              </a:rPr>
              <a:t>?"</a:t>
            </a:r>
            <a:r>
              <a:rPr lang="en-US" sz="1600"/>
              <a:t> </a:t>
            </a:r>
            <a:r>
              <a:rPr lang="en-US" sz="1600" err="1"/>
              <a:t>Versículo</a:t>
            </a:r>
            <a:r>
              <a:rPr lang="en-US" sz="1600"/>
              <a:t> 3</a:t>
            </a:r>
          </a:p>
          <a:p>
            <a:endParaRPr lang="en-US" sz="1600"/>
          </a:p>
          <a:p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Las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respuestas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de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estas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preguntas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son las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temas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principales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de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esta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 </a:t>
            </a:r>
            <a:r>
              <a:rPr lang="en-US" sz="1600" b="1" err="1">
                <a:latin typeface="Lucida Bright" panose="02040602050505020304" pitchFamily="18" charset="77"/>
                <a:cs typeface="Baghdad" pitchFamily="2" charset="-78"/>
              </a:rPr>
              <a:t>profecia</a:t>
            </a:r>
            <a:r>
              <a:rPr lang="en-US" sz="1600" b="1">
                <a:latin typeface="Lucida Bright" panose="02040602050505020304" pitchFamily="18" charset="77"/>
                <a:cs typeface="Baghdad" pitchFamily="2" charset="-78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644600" y="987600"/>
            <a:ext cx="55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52107" y="271900"/>
            <a:ext cx="6199343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Los </a:t>
            </a:r>
            <a:r>
              <a:rPr lang="en" sz="19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tiempos</a:t>
            </a:r>
            <a:r>
              <a:rPr lang="en" sz="19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seran</a:t>
            </a:r>
            <a:r>
              <a:rPr lang="en" sz="19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dificiles</a:t>
            </a:r>
            <a:endParaRPr sz="19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b="1" i="1" u="none" strike="noStrike" cap="none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También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debes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saber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esto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: Que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postreros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días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vendrán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tiempos</a:t>
            </a: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8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peligrosos</a:t>
            </a:r>
            <a:r>
              <a:rPr lang="en" sz="1800" b="1" i="1" u="none" strike="noStrike" cap="none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”. </a:t>
            </a:r>
            <a:endParaRPr sz="1800" b="1" i="1" u="none" strike="noStrike" cap="none">
              <a:solidFill>
                <a:srgbClr val="98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" sz="1800" b="1" i="1" u="none" strike="noStrike" cap="none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Tim 3:1</a:t>
            </a:r>
            <a:endParaRPr sz="1800" b="1" i="1" u="none" strike="noStrike" cap="none">
              <a:solidFill>
                <a:srgbClr val="98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1" u="none" strike="noStrike" cap="none">
              <a:solidFill>
                <a:srgbClr val="98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Jesucristo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le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dijo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 sus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seguidores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habrá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“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guerras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amenazas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guerras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hambres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terremotos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Muchos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serán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arrestados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perseguidos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asesinado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Serás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odiado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por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todos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por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todo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mundo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por</a:t>
            </a:r>
            <a:r>
              <a:rPr lang="en-US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mi bien.</a:t>
            </a:r>
            <a:endParaRPr sz="1800" b="1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lang="en" sz="18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continuación</a:t>
            </a:r>
            <a:r>
              <a:rPr lang="en" sz="18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dice Mateo 24:6-14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Habrá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traiciones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Odio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falsos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profetas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Muchos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serán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engañados</a:t>
            </a:r>
            <a:r>
              <a:rPr lang="en-US" sz="18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lang="en" sz="1800" b="1" i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700" b="1" i="0" u="none" strike="noStrike" cap="none">
              <a:solidFill>
                <a:srgbClr val="33333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54228" y="249883"/>
            <a:ext cx="5888700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Matt. 24:6-14 “Y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oiréis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guerras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rumores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guerras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mirad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no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turbéis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necesario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acontezca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aún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no es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fin.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Porque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levantará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nación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contra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nación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reino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contra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reino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habrá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pestes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hambres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terremotos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diferentes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lugares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principio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Entonces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entregarán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tribulación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seréis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aborrecidos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todas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las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gentes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causa de mi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nombre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tropezarán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entonces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se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entregarán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otros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otros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aborrecerán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falsos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profetas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levantarán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engañarán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haberse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multiplicado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maldad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amor de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muchos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enfriará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Mas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que persevere hasta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fin,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éste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salvo.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predicado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evangelio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reino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mundo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para testimonio a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todas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las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naciones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y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entonces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vendrá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fin.”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552500" y="894525"/>
            <a:ext cx="5709300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Vendrá</a:t>
            </a:r>
            <a:r>
              <a:rPr lang="en" sz="27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persecución</a:t>
            </a:r>
            <a:r>
              <a:rPr lang="en" sz="27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7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tiempos</a:t>
            </a:r>
            <a:r>
              <a:rPr lang="en" sz="27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se </a:t>
            </a: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volverán</a:t>
            </a:r>
            <a:r>
              <a:rPr lang="en" sz="27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700" b="1" u="sng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peores</a:t>
            </a:r>
            <a:endParaRPr lang="en" sz="27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también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todos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</a:t>
            </a:r>
            <a:r>
              <a:rPr lang="en" sz="24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quieren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vivir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u="none" strike="noStrike" cap="none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piado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samente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Cristo Jesus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padecerán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persecución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; mas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malos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hombres y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engañadores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irán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de mal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400" b="1" i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rgbClr val="980000"/>
                </a:solidFill>
                <a:latin typeface="Lexend"/>
                <a:ea typeface="Lexend"/>
                <a:cs typeface="Lexend"/>
                <a:sym typeface="Lexend"/>
              </a:rPr>
              <a:t>peor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engañando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siendo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engañados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</a:t>
            </a:r>
            <a:r>
              <a:rPr lang="en" sz="2400" b="1" i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Timoteo</a:t>
            </a:r>
            <a:r>
              <a:rPr lang="en" sz="24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400" b="1" i="1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3:12-13</a:t>
            </a:r>
            <a:endParaRPr sz="2400" b="1" i="1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533100" y="437700"/>
            <a:ext cx="57105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¿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Cuáles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 son las </a:t>
            </a:r>
            <a:r>
              <a:rPr lang="en" sz="1900" b="1" err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señales</a:t>
            </a:r>
            <a:r>
              <a:rPr lang="en" sz="1900" b="1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1900" b="1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MAS PROFECÍA SE HA CUMPLIDO EN NUESTROS TIEMPOS QUE EN LOS ÚLTIMOS 19 SIGLOS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LAS SEÑALES QUE SE ESTÁN CUMPLIENDO SOBRE LA TIERRA: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exend"/>
              <a:buChar char="●"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derramamiento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la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lluvia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tardía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Espíritu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Santo - Santiago 5:7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exend"/>
              <a:buChar char="●"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iglesia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Laodicea y la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Apostasía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Apocalipsis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3:14-22, Mateo 24:24, 1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Timoteo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4:1-3, 2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Timoteo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4:3-4</a:t>
            </a:r>
            <a:endParaRPr sz="19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exend"/>
              <a:buChar char="●"/>
            </a:pP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incremento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crimen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e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inmoralidad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Lucas 17:26-30, 2 </a:t>
            </a:r>
            <a:r>
              <a:rPr lang="en" sz="19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Timoteo</a:t>
            </a:r>
            <a:r>
              <a:rPr lang="en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3:1-7</a:t>
            </a:r>
            <a:endParaRPr sz="29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470450" y="2860500"/>
            <a:ext cx="600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157850" y="118400"/>
            <a:ext cx="66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27800" y="0"/>
            <a:ext cx="60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sng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70450" y="285300"/>
            <a:ext cx="58860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¿CÓMO SABEMOS QUE ESTAMOS EN LOS ÚLTIMOS DÍAS?</a:t>
            </a:r>
            <a:endParaRPr sz="21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incremento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la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sabiduría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-</a:t>
            </a:r>
            <a:endParaRPr sz="22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0005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Tecnología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nunca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antes se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había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visto - Daniel 12:4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0005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Disturbios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políticos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y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sociales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- 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Lucas 21:33-36, Santiago 5:1-6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0005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Nunca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antes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hemos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visto un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deterioro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político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Estados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Unidos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como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últimos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cinco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años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0005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nación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de Israel se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formó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1948 - Lucas 21:29-31, </a:t>
            </a:r>
            <a:r>
              <a:rPr lang="en" sz="2200" b="1" err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Romanos</a:t>
            </a:r>
            <a:r>
              <a:rPr lang="en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11:25</a:t>
            </a:r>
            <a:endParaRPr sz="2400" b="1" i="0" u="none" strike="noStrike" cap="none">
              <a:solidFill>
                <a:srgbClr val="CC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1993</Words>
  <Application>Microsoft Macintosh PowerPoint</Application>
  <PresentationFormat>On-screen Show (16:9)</PresentationFormat>
  <Paragraphs>271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Trebuchet MS</vt:lpstr>
      <vt:lpstr>system-ui</vt:lpstr>
      <vt:lpstr>Lucida Bright</vt:lpstr>
      <vt:lpstr>Lexend SemiBold</vt:lpstr>
      <vt:lpstr>Roboto</vt:lpstr>
      <vt:lpstr>Tahoma</vt:lpstr>
      <vt:lpstr>Oswald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Tarin</cp:lastModifiedBy>
  <cp:revision>4</cp:revision>
  <dcterms:modified xsi:type="dcterms:W3CDTF">2024-01-26T18:46:15Z</dcterms:modified>
</cp:coreProperties>
</file>