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2.jpeg" ContentType="image/jpeg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media/image3.jpeg" ContentType="image/jpeg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9" name="Shape 9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" name="Shape 10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>
                <a:latin typeface="EncodeSansNarrow"/>
                <a:ea typeface="EncodeSansNarrow"/>
                <a:cs typeface="EncodeSansNarrow"/>
                <a:sym typeface="EncodeSansNarrow"/>
              </a:defRPr>
            </a:pPr>
            <a:r>
              <a:t>UNA DE LAS CARACTERÍSTICAS SOBRESALIENTES DE</a:t>
            </a:r>
            <a:br/>
            <a:r>
              <a:t>UN LÍDER VISIONARIO ES LA CAPACIDAD DE TRAZAR</a:t>
            </a:r>
            <a:br/>
            <a:r>
              <a:t>EL CAMINO ENTRE EL SUEÑO Y LA REALIDAD. EN UN LENGUAJE MÁS OBJETIVO, </a:t>
            </a:r>
          </a:p>
          <a:p>
            <a:pPr>
              <a:defRPr sz="1800">
                <a:latin typeface="EncodeSansNarrow"/>
                <a:ea typeface="EncodeSansNarrow"/>
                <a:cs typeface="EncodeSansNarrow"/>
                <a:sym typeface="EncodeSansNarrow"/>
              </a:defRPr>
            </a:pPr>
            <a:r>
              <a:t>LA CAPACIDAD DE PLANIFICAR EL FUTURO Y HACERLO REALIDAD. UNO DE LOS PERSONAJES BÍBLICOS QUE ILUSTRA ESTA CUALIDAD ES EL REY SALOMÓN. </a:t>
            </a:r>
          </a:p>
          <a:p>
            <a:pPr>
              <a:defRPr sz="1800">
                <a:latin typeface="EncodeSansNarrow"/>
                <a:ea typeface="EncodeSansNarrow"/>
                <a:cs typeface="EncodeSansNarrow"/>
                <a:sym typeface="EncodeSansNarrow"/>
              </a:defRPr>
            </a:pPr>
            <a:r>
              <a:t>COMO GOBERNANTE DE ISRAEL, HIZO GRANDES EDIFICIOS; INVIRTIÓ EN INFRAESTRUCTURA, AGRICULTURA Y GANADERÍA (ECL. 2:4-6); Y FUE RESPONSABLE DE LA CONSTRUCCIÓN DEL MAJESTUOSO TEMPLO DE JERUSALÉN, UN PROYECTO QUE TARDÓ SIETE AÑOS EN COMPLETARSE (1 REY. 6:37-38). SERÍA INGENUO PENSAR QUE TODOS ESTOS LOGROS SE ALCANZARON SIN UNA PLANIFICACIÓN DETALLADA. </a:t>
            </a:r>
          </a:p>
          <a:p>
            <a:pPr>
              <a:defRPr sz="1800">
                <a:latin typeface="EncodeSansNarrow"/>
                <a:ea typeface="EncodeSansNarrow"/>
                <a:cs typeface="EncodeSansNarrow"/>
                <a:sym typeface="EncodeSansNarrow"/>
              </a:defRPr>
            </a:pPr>
            <a:r>
              <a:t>AUNQUE LOS GRANDES LOGROS ESTÁN PRECEDIDOS POR PLANES BIEN DISEÑADOS, DESAFORTUNADAMENTE, MUCHOS LÍDERES CRISTIANOS NO HAN REFLEXIONADO ADECUADAMENTE SOBRE ESTE PUNTO AL DIRIGIR A LA IGLESIA EN LA TAREA MÁS IMPORTANTE QUE SE LES ASIGNA A LOS SERES HUMANOS. COMO CONSECUENCIA, LOS RESULTADOS DE SUS ESFUERZOS TERMINAN SIENDO MENORES DE LO QUE PODRÍAN SER. </a:t>
            </a:r>
          </a:p>
          <a:p>
            <a:pPr>
              <a:defRPr sz="1800">
                <a:latin typeface="EncodeSansNarrow"/>
                <a:ea typeface="EncodeSansNarrow"/>
                <a:cs typeface="EncodeSansNarrow"/>
                <a:sym typeface="EncodeSansNarrow"/>
              </a:defRPr>
            </a:pPr>
          </a:p>
          <a:p>
            <a:pPr>
              <a:defRPr>
                <a:latin typeface="system-ui"/>
                <a:ea typeface="system-ui"/>
                <a:cs typeface="system-ui"/>
                <a:sym typeface="system-ui"/>
              </a:defRPr>
            </a:pPr>
            <a:r>
              <a:t>ECLESIASTÉS 2:4-6</a:t>
            </a:r>
          </a:p>
          <a:p>
            <a:pPr>
              <a:defRPr b="1" baseline="30000">
                <a:latin typeface="system-ui"/>
                <a:ea typeface="system-ui"/>
                <a:cs typeface="system-ui"/>
                <a:sym typeface="system-ui"/>
              </a:defRPr>
            </a:pPr>
            <a:r>
              <a:t>4 </a:t>
            </a:r>
            <a:r>
              <a:rPr b="0" baseline="0"/>
              <a:t>ENGRANDECÍ MIS OBRAS, EDIFIQUÉ PARA MÍ CASAS, PLANTÉ PARA MÍ VIÑAS; </a:t>
            </a:r>
            <a:r>
              <a:t>5 </a:t>
            </a:r>
            <a:r>
              <a:rPr b="0" baseline="0"/>
              <a:t>ME HICE HUERTOS Y JARDINES, Y PLANTÉ EN ELLOS ÁRBOLES DE TODO FRUTO.</a:t>
            </a:r>
            <a:r>
              <a:t>6 </a:t>
            </a:r>
            <a:r>
              <a:rPr b="0" baseline="0"/>
              <a:t>ME HICE ESTANQUES DE AGUAS, PARA REGAR DE ELLOS EL BOSQUE DONDE CRECÍAN LOS ÁRBOLES.</a:t>
            </a:r>
            <a:endParaRPr b="0" baseline="0"/>
          </a:p>
          <a:p>
            <a:pPr>
              <a:defRPr>
                <a:latin typeface="system-ui"/>
                <a:ea typeface="system-ui"/>
                <a:cs typeface="system-ui"/>
                <a:sym typeface="system-ui"/>
              </a:defRPr>
            </a:pPr>
          </a:p>
          <a:p>
            <a:pPr>
              <a:defRPr>
                <a:latin typeface="system-ui"/>
                <a:ea typeface="system-ui"/>
                <a:cs typeface="system-ui"/>
                <a:sym typeface="system-ui"/>
              </a:defRPr>
            </a:pPr>
            <a:r>
              <a:t>1 REYES 6:37-38</a:t>
            </a:r>
          </a:p>
          <a:p>
            <a:pPr>
              <a:defRPr b="1" baseline="30000">
                <a:latin typeface="system-ui"/>
                <a:ea typeface="system-ui"/>
                <a:cs typeface="system-ui"/>
                <a:sym typeface="system-ui"/>
              </a:defRPr>
            </a:pPr>
            <a:r>
              <a:t>37 </a:t>
            </a:r>
            <a:r>
              <a:rPr b="0" baseline="0"/>
              <a:t>EN EL CUARTO AÑO, EN EL MES DE ZIF, SE ECHARON LOS CIMIENTOS DE LA CASA DE JEHOVÁ. </a:t>
            </a:r>
            <a:r>
              <a:t>38 </a:t>
            </a:r>
            <a:r>
              <a:rPr b="0" baseline="0"/>
              <a:t>Y EN EL UNDÉCIMO AÑO, EN EL MES DE BUL, QUE ES EL MES OCTAVO, FUE ACABADA LA CASA CON TODAS SUS DEPENDENCIAS, Y CON TODO LO NECESARIO. LA EDIFICÓ, PUES, EN SIETE AÑOS.</a:t>
            </a:r>
            <a:endParaRPr b="0" baseline="0"/>
          </a:p>
          <a:p>
            <a:p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7" name="Shape 18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 ¡MUCHOS DE ELLOS NUNCA SE HAN PREPARADO ADECUADAMENTE PARA LA GENTE DE ALTA DEMANDA COLOCADOS SOBRE SUS VIDAS Y SUS FAMILIAS!</a:t>
            </a: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DIOS LLAMA A LAS PAREJAS EN EL PASTORADO, Y NO SÓLO UNA MITAD DE LA UNIÓN!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5" name="Shape 19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lvl1pPr>
          </a:lstStyle>
          <a:p>
            <a:pPr/>
            <a:r>
              <a:t> 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3" name="Shape 20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lvl1pPr>
          </a:lstStyle>
          <a:p>
            <a:pPr/>
            <a:r>
              <a:t> 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1" name="Shape 21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latin typeface="EncodeSansNarrow"/>
                <a:ea typeface="EncodeSansNarrow"/>
                <a:cs typeface="EncodeSansNarrow"/>
                <a:sym typeface="EncodeSansNarrow"/>
              </a:defRPr>
            </a:pPr>
            <a:r>
              <a:t>UNA DE LAS CARACTERÍSTICAS SOBRESALIENTES DE</a:t>
            </a:r>
            <a:br/>
            <a:r>
              <a:t>UN LÍDER VISIONARIO ES LA CAPACIDAD DE TRAZAR</a:t>
            </a:r>
            <a:br/>
            <a:r>
              <a:t>EL CAMINO ENTRE EL SUEÑO Y LA REALIDAD. EN UN LENGUAJE MÁS OBJETIVO,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9" name="Shape 21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 CUIDADO! PORQUE PUEDE QUE TE ESTES COMPARANDO Y MIRANDO CON INFERIORIDAD A OTRAS… </a:t>
            </a: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NO! DE NINGUNA MANERA,  </a:t>
            </a:r>
            <a:r>
              <a:rPr b="1" sz="1600"/>
              <a:t>MAS BIEN HABRA QUIENES VAYAN MAS AVANZADOS QUE OTROS</a:t>
            </a:r>
            <a:r>
              <a:t>, PERO ESTO NO ES </a:t>
            </a: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PARA COMPARARNOS, ES PARA AYUDARNOS…. COMO PUEDO ASISITIR A MIS COMPAÑEROS A QUE ALCANCEN </a:t>
            </a: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LO QUE YO HE ALCANZADO… </a:t>
            </a: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DAD DE GRACIA LO QUE RECIBISTEIS DE GRACIA!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7" name="Shape 22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 CUIDADO! PORQUE PUEDE QUE TE ESTES COMPARANDO Y MIRANDO CON INFERIORIDAD A OTRAS… </a:t>
            </a: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NO! DE NINGUNA MANERA,  </a:t>
            </a:r>
            <a:r>
              <a:rPr b="1" sz="1600"/>
              <a:t>MAS BIEN HABRA QUIENES VAYAN MAS AVANZADOS QUE OTROS</a:t>
            </a:r>
            <a:r>
              <a:t>, PERO ESTO NO ES </a:t>
            </a: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PARA COMPARARNOS, ES PARA AYUDARNOS…. COMO PUEDO ASISITIR A MIS COMPAÑEROS A QUE ALCANCEN </a:t>
            </a: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LO QUE YO HE ALCANZADO… </a:t>
            </a: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DAD DE GRACIA LO QUE RECIBISTEIS DE GRACIA!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7" name="Shape 24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EL OTRO EXTREMO DE NO QUERER ESCUCHAR, A ESCUCHAR Y QUERER HACER LO QUE TODOS TE DICEN…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 FILIPENSES 2:</a:t>
            </a:r>
            <a:r>
              <a:rPr baseline="30000">
                <a:solidFill>
                  <a:srgbClr val="000000"/>
                </a:solidFill>
                <a:latin typeface="system-ui"/>
                <a:ea typeface="system-ui"/>
                <a:cs typeface="system-ui"/>
                <a:sym typeface="system-ui"/>
              </a:rPr>
              <a:t>13 </a:t>
            </a:r>
            <a:r>
              <a:rPr>
                <a:solidFill>
                  <a:srgbClr val="000000"/>
                </a:solidFill>
                <a:latin typeface="system-ui"/>
                <a:ea typeface="system-ui"/>
                <a:cs typeface="system-ui"/>
                <a:sym typeface="system-ui"/>
              </a:rPr>
              <a:t>PORQUE DIOS ES EL QUE EN VOSOTROS PRODUCE ASÍ EL QUERER COMO EL HACER, POR SU BUENA VOLUNTAD.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5" name="Shape 12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PABLO LE ENCARGA A TIMOTEO QUE BUSQUE ESTABLECER HOMBRES QUE CONTINUEN CON LA GRAN RESPONSABILIDAD DE EXPANDER EL REINO DE DIOS. </a:t>
            </a:r>
          </a:p>
          <a:p>
            <a:pPr/>
            <a:r>
              <a:t>Y PARA ELLO LE DA EJEMPLOS DE OFICIOS QUE AUNQUE SON DIFERENTES EN SU NATURALEZA, TIENEN ALGO EN COMUN…</a:t>
            </a:r>
          </a:p>
          <a:p>
            <a:pPr/>
          </a:p>
          <a:p>
            <a:pPr/>
            <a:r>
              <a:t>ESTOS TRES EJEMPOS DE OFICIOS NO PUEDES REALIZARLOS SIN PLANEAR EN LO QUE TE ESTAS METIENDO.</a:t>
            </a:r>
          </a:p>
          <a:p>
            <a:pPr/>
          </a:p>
          <a:p>
            <a:pPr/>
            <a:r>
              <a:t>LOS TRES OFICIOS DE ALGUNA MANERA DENOTAN UNA RENUNCIA A NUESTRA COMODIDAD Y DEMANDARAN MUCHO ESFUERZO Y DISCIPLINA. </a:t>
            </a:r>
          </a:p>
          <a:p>
            <a:pPr/>
          </a:p>
          <a:p>
            <a:pPr/>
            <a:r>
              <a:t>DEMANDAN ALGO QUE ES MUY OBVIO – DEMANDARÁ TENER O ELABORAR UN PLAN.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3" name="Shape 13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AHORA DESAFORTUNADAMENTE EN MEDIO DE TANTA INFORMACION – PUEDE SUCEDER QUE PASEMOS POR ALTO LA VERDADERA DEFINICON </a:t>
            </a:r>
          </a:p>
          <a:p>
            <a:pPr/>
            <a:r>
              <a:t>DE TERMINOS O CONCEPTOS… </a:t>
            </a:r>
          </a:p>
          <a:p>
            <a:pPr/>
          </a:p>
          <a:p>
            <a:pPr/>
            <a:r>
              <a:t>UNO DE ELLOS ES LA DEFINICION DE PLANEAR – POR EJEMPLO; EL TITULO DE ESTA PLATICA ES: “COMO ELABORAR UN PLAN PASTORAL”</a:t>
            </a:r>
          </a:p>
          <a:p>
            <a:pPr/>
          </a:p>
          <a:p>
            <a:pPr/>
            <a:r>
              <a:t>SI LOS MOTIVARA A DESCRIBIR EN UNA PINTURA:  EL TITULO DE ESTA CONFERENCIA ¿COMO LO IMAGINARIAN EN SUS MENTES?</a:t>
            </a:r>
          </a:p>
          <a:p>
            <a:pPr/>
            <a:r>
              <a:t> </a:t>
            </a:r>
          </a:p>
          <a:p>
            <a:pPr/>
            <a:r>
              <a:t>ESTOY SEGURO QUE LA MAYORIA PONDRIAN A ALGUIEN PARECIDO A UN PASTOR SENTADO FRENTE A UNA MESA, CON BIBLIA, LIBROS, PAPEL, LAPICES, </a:t>
            </a:r>
          </a:p>
          <a:p>
            <a:pPr/>
            <a:r>
              <a:t>Y UNA VELA O LAMPARA ENCENDIDA…  ESCRIBIENDO UN PLAN PASTORAL… </a:t>
            </a:r>
          </a:p>
          <a:p>
            <a:p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1" name="Shape 14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UN PLAN:  </a:t>
            </a:r>
          </a:p>
          <a:p>
            <a:pPr/>
            <a:r>
              <a:t>- SE ELABORA ANTES DE REALIZA R UNA ACCION.</a:t>
            </a:r>
          </a:p>
          <a:p>
            <a:pPr marL="171450" indent="-171450">
              <a:buSzPct val="100000"/>
              <a:buChar char="-"/>
            </a:pPr>
            <a:r>
              <a:t>ACCIONES PREVISTAS.</a:t>
            </a:r>
          </a:p>
          <a:p>
            <a:pPr marL="171450" indent="-171450">
              <a:buSzPct val="100000"/>
              <a:buChar char="-"/>
            </a:pPr>
          </a:p>
          <a:p>
            <a:pPr/>
            <a:r>
              <a:t>OBVIAMENTE EN EL TRANSCURSO DE REALIZAR EL PASTORADO VAS PLANEANDO DE ACUERDO A LA DIRECCION DE DIOS, ANTE CUALQUIER</a:t>
            </a:r>
          </a:p>
          <a:p>
            <a:pPr/>
            <a:r>
              <a:t>CIRCUNSTANCIA O RETO QUE SE PRESENTE, O PROYECTO QUE SE ESPERE REALIZAR… </a:t>
            </a:r>
          </a:p>
          <a:p>
            <a:pPr marL="171450" indent="-171450">
              <a:buSzPct val="100000"/>
              <a:buChar char="-"/>
            </a:pPr>
          </a:p>
          <a:p>
            <a:pPr/>
            <a:r>
              <a:t>PERO EN NUESTRO CASO, ES IMPERTANTE VER LA PERSPECTIVA DE UN PLAN ANTES DE SER PASTOR; LO QUE SE TIENE QUE CONSIDERAR.</a:t>
            </a:r>
          </a:p>
          <a:p>
            <a:pPr/>
          </a:p>
          <a:p>
            <a:pPr/>
            <a:r>
              <a:t>ASI QUE VAMSO A CONSIDERAR ALGUANS PREGUNTAS QUE PUDIERAN AYUDARNOS A ELABORAR ESE PLAN… </a:t>
            </a:r>
          </a:p>
          <a:p>
            <a:p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Y TODO PLAN BIEN ESTABLECIDO NECESITA INFORMACION CORRECTA.</a:t>
            </a:r>
          </a:p>
          <a:p>
            <a:pPr/>
          </a:p>
          <a:p>
            <a:p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7" name="Shape 15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Y TODO PLAN BIEN ESTABLECIDO NECESITA INFORMACION CORRECTA.</a:t>
            </a:r>
          </a:p>
          <a:p>
            <a:pPr/>
          </a:p>
          <a:p>
            <a:p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5" name="Shape 16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UN PASTOR PRINCIPAL DEBE TENER LA PIEL GRUESA.  NO PUEDEN GUARDAR RENCOR CONTRA LA GENTE.  TIENEN QUE APRENDER A PERDONAR A QUIENES LOS TRAICIONAN, A ROMPER EL PACTO, Y MANEJAR LA ADVERSIDAD Y LA CRISIS.</a:t>
            </a:r>
          </a:p>
          <a:p>
            <a: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pPr>
            <a:r>
              <a:t>NO ES SUFICIENTE SABER CÓMO PREDICAR BIEN.  LA MADUREZ EMOCIONAL ES QUIZÁS AÚN MÁS IMPORTANTE QUE TENER UNA BUENA PERSONALIDAD Y TALENTO EN EL PÚLPITO!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9" name="Shape 17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D1037"/>
                </a:solidFill>
                <a:latin typeface="ff-tisa-web-pro"/>
                <a:ea typeface="ff-tisa-web-pro"/>
                <a:cs typeface="ff-tisa-web-pro"/>
                <a:sym typeface="ff-tisa-web-pro"/>
              </a:defRPr>
            </a:lvl1pPr>
          </a:lstStyle>
          <a:p>
            <a:pPr/>
            <a:r>
              <a:t>ESTAR ENTRENADO TEOLÓGICAMENTE NO ES SUFICIENTE! ¡HE ENCONTRADO QUE LA MAYORÍA DE LOS PASTORES NO TIENEN NINGUNA PISTA EN CUANTO A LA FORMULACIÓN DE UN PRESUPUESTO DE LA IGLESIA Y LA ADMINISTRACIÓN! ¡NO IMPORTA CUAN UNGIDO ERES O LO BIEN QUE UN PREDICADOR QUE ERES! LA ADMINISTRACIÓN ES NECESARIA PARA APROVECHAR LA UNCIÓN Y LA CREACIÓN DE SISTEMAS EN LA IGLESIA PARA LA CORRECTA APLICACIÓN DE LA VISIÓN DE LA IGLESIA.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90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1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0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Text Placeholder 3"/>
          <p:cNvSpPr/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0" y="595"/>
            <a:ext cx="12191980" cy="685671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6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" y="503862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0" name="TextBox 1"/>
          <p:cNvSpPr txBox="1"/>
          <p:nvPr/>
        </p:nvSpPr>
        <p:spPr>
          <a:xfrm>
            <a:off x="1150620" y="895739"/>
            <a:ext cx="10025842" cy="482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2. ¿Tengo una base biblica solida?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Tendrán que alimentar el rebaño de Dios 52 semanas al año (minimo).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 Timoteo 4:16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Ten cuidado de ti mismo y de la doctrina; persiste en ello, pues haciendo esto, te salvarás a ti mismo y a los que te oyeren.</a:t>
            </a:r>
          </a:p>
        </p:txBody>
      </p:sp>
      <p:sp>
        <p:nvSpPr>
          <p:cNvPr id="171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7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503862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6" name="TextBox 1"/>
          <p:cNvSpPr txBox="1"/>
          <p:nvPr/>
        </p:nvSpPr>
        <p:spPr>
          <a:xfrm>
            <a:off x="1150620" y="895739"/>
            <a:ext cx="10025842" cy="49621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3. ¿Tengo una vida organizada?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LA ADMINISTRACIÓN ES NECESARIA PARA APROVECHAR LA UNCIÓN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 Corintios 4:1 Así, pues, téngannos los hombres por servidores de Cristo, y administradores de los misterios de Dios. 2 Ahora bien, se requiere de los administradores, que cada uno sea hallado fiel. </a:t>
            </a:r>
          </a:p>
        </p:txBody>
      </p:sp>
      <p:sp>
        <p:nvSpPr>
          <p:cNvPr id="177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8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503862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4" name="TextBox 1"/>
          <p:cNvSpPr txBox="1"/>
          <p:nvPr/>
        </p:nvSpPr>
        <p:spPr>
          <a:xfrm>
            <a:off x="1150620" y="895739"/>
            <a:ext cx="10025842" cy="489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4. ¿Está mi cónyuge emocionalmente y espiritualmente preparado para esa tarea?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¡Muchos entraron al pastorado sin sopesar las consecuencias que esto tendrá sobre sus cónyuges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 hijos! 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Amós 3:3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¿Andarán dos juntos, si no estuvieren de acuerdo?</a:t>
            </a:r>
          </a:p>
        </p:txBody>
      </p:sp>
      <p:sp>
        <p:nvSpPr>
          <p:cNvPr id="185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9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503862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2" name="TextBox 1"/>
          <p:cNvSpPr txBox="1"/>
          <p:nvPr/>
        </p:nvSpPr>
        <p:spPr>
          <a:xfrm>
            <a:off x="525404" y="895739"/>
            <a:ext cx="11196155" cy="474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5. ¿Cómo sé que Dios me está llamando a ser pastor?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“¿Realmente Dios me dio esta tarea?”  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Si no están seguros de su llamado divino, hay grande probabilidad de que abandoran el ministerio.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Gálatas 4:19 -- Hijitos míos, por quienes vuelvo a sufrir dolores de parto, hasta que Cristo sea formado en vosotros, 20 quisiera estar con vosotros ahora mismo y cambiar de tono, pues estoy perplejo en cuanto a vosotros.</a:t>
            </a:r>
          </a:p>
        </p:txBody>
      </p:sp>
      <p:sp>
        <p:nvSpPr>
          <p:cNvPr id="193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9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503862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0" name="TextBox 1"/>
          <p:cNvSpPr txBox="1"/>
          <p:nvPr/>
        </p:nvSpPr>
        <p:spPr>
          <a:xfrm>
            <a:off x="1150620" y="895739"/>
            <a:ext cx="10025842" cy="3974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DEBEMOS TENER UN PLAN.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TODO PASTOR TENDRA QUE ENFRENTAR DIFERENTES CIRCUNSTANCIAS,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SI NO TIENES UN PLAN, ESTAS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PUEDEN ALTERAR TU VOCACION.</a:t>
            </a:r>
          </a:p>
        </p:txBody>
      </p:sp>
      <p:sp>
        <p:nvSpPr>
          <p:cNvPr id="201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6" name="Rectangle 13"/>
          <p:cNvSpPr/>
          <p:nvPr/>
        </p:nvSpPr>
        <p:spPr>
          <a:xfrm flipH="1" rot="16200000">
            <a:off x="2666616" y="-2666189"/>
            <a:ext cx="6858001" cy="12191235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rgbClr val="203864"/>
              </a:gs>
            </a:gsLst>
            <a:lin ang="120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7" name="Rectangle 15"/>
          <p:cNvSpPr/>
          <p:nvPr/>
        </p:nvSpPr>
        <p:spPr>
          <a:xfrm flipH="1" rot="10800000">
            <a:off x="-2312" y="0"/>
            <a:ext cx="9070848" cy="6857573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8" name="Rectangle 17"/>
          <p:cNvSpPr/>
          <p:nvPr/>
        </p:nvSpPr>
        <p:spPr>
          <a:xfrm flipH="1" rot="16200000">
            <a:off x="3649491" y="-1685841"/>
            <a:ext cx="4894565" cy="12193548"/>
          </a:xfrm>
          <a:prstGeom prst="rect">
            <a:avLst/>
          </a:prstGeom>
          <a:gradFill>
            <a:gsLst>
              <a:gs pos="0">
                <a:srgbClr val="9DC3E6">
                  <a:alpha val="0"/>
                </a:srgbClr>
              </a:gs>
              <a:gs pos="100000">
                <a:srgbClr val="000000">
                  <a:alpha val="46000"/>
                </a:srgbClr>
              </a:gs>
            </a:gsLst>
            <a:lin ang="12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09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50301" y="457200"/>
            <a:ext cx="9722499" cy="594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1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503862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6" name="TextBox 1"/>
          <p:cNvSpPr txBox="1"/>
          <p:nvPr/>
        </p:nvSpPr>
        <p:spPr>
          <a:xfrm>
            <a:off x="1150620" y="895739"/>
            <a:ext cx="10025842" cy="17389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DIFERENTES CIRCUNSTANCIAS 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QUE PUEDAN AFECTAR TU VOCACION</a:t>
            </a:r>
          </a:p>
        </p:txBody>
      </p:sp>
      <p:sp>
        <p:nvSpPr>
          <p:cNvPr id="217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2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503862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24" name="TextBox 1"/>
          <p:cNvSpPr txBox="1"/>
          <p:nvPr/>
        </p:nvSpPr>
        <p:spPr>
          <a:xfrm>
            <a:off x="1150620" y="895739"/>
            <a:ext cx="10025842" cy="45827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Tentado a pensar que tu iglesia 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es mejor que las demás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Efesios 4:13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hasta que </a:t>
            </a:r>
            <a:r>
              <a:rPr b="1"/>
              <a:t>TODOS </a:t>
            </a:r>
            <a:r>
              <a:t>lleguemos a la unidad de la fe y del conocimiento del Hijo de Dios, a un varón perfecto, a la medida de la estatura de la plenitud de Cristo;</a:t>
            </a:r>
          </a:p>
        </p:txBody>
      </p:sp>
      <p:sp>
        <p:nvSpPr>
          <p:cNvPr id="225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3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69357"/>
            <a:ext cx="12191980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231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2" name="TextBox 1"/>
          <p:cNvSpPr txBox="1"/>
          <p:nvPr/>
        </p:nvSpPr>
        <p:spPr>
          <a:xfrm>
            <a:off x="1150620" y="895739"/>
            <a:ext cx="10025842" cy="56949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Tendencia a enojarse, lastimarse o ofenderse cuando alguien abandone 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la iglesia para ir a otra iglesia.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2 Timoteo 4:16 En mi primera defensa ninguno estuvo a mi lado, sino que todos me desampararon; no les sea tomado en cuenta. 17 Pero el Señor estuvo a mi lado, y me dio fuerzas,…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3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3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" y="503862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8" name="TextBox 1"/>
          <p:cNvSpPr txBox="1"/>
          <p:nvPr/>
        </p:nvSpPr>
        <p:spPr>
          <a:xfrm>
            <a:off x="1150620" y="895739"/>
            <a:ext cx="10025842" cy="5511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No se ofenda cuando la gente </a:t>
            </a:r>
          </a:p>
          <a:p>
            <a:pPr algn="ctr">
              <a:def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no está de acuerdo con usted o </a:t>
            </a:r>
          </a:p>
          <a:p>
            <a:pPr algn="ctr">
              <a:def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ve las cosas de manera diferente.</a:t>
            </a: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Proverbios 19:20</a:t>
            </a: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Escucha el consejo, y recibe la corrección, </a:t>
            </a: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Para que seas sabio en tu vejez</a:t>
            </a:r>
          </a:p>
          <a:p>
            <a:pPr algn="ctr">
              <a:defRPr sz="3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9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"/>
          <p:cNvSpPr/>
          <p:nvPr/>
        </p:nvSpPr>
        <p:spPr>
          <a:xfrm>
            <a:off x="-1" y="0"/>
            <a:ext cx="12188954" cy="6858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4" name="TextBox 1"/>
          <p:cNvSpPr txBox="1"/>
          <p:nvPr/>
        </p:nvSpPr>
        <p:spPr>
          <a:xfrm>
            <a:off x="1568195" y="652692"/>
            <a:ext cx="9052561" cy="3063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>
            <a:lvl1pPr algn="ctr">
              <a:lnSpc>
                <a:spcPct val="90000"/>
              </a:lnSpc>
              <a:spcBef>
                <a:spcPts val="600"/>
              </a:spcBef>
              <a:defRPr sz="6600">
                <a:solidFill>
                  <a:srgbClr val="FFFFFF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/>
            <a:r>
              <a:t>COMO ELABORAR UN PLAN PASTORAL</a:t>
            </a:r>
          </a:p>
        </p:txBody>
      </p:sp>
      <p:grpSp>
        <p:nvGrpSpPr>
          <p:cNvPr id="107" name="sketchy line"/>
          <p:cNvGrpSpPr/>
          <p:nvPr/>
        </p:nvGrpSpPr>
        <p:grpSpPr>
          <a:xfrm>
            <a:off x="3974100" y="4348246"/>
            <a:ext cx="4243996" cy="55234"/>
            <a:chOff x="0" y="0"/>
            <a:chExt cx="4243995" cy="55232"/>
          </a:xfrm>
        </p:grpSpPr>
        <p:sp>
          <p:nvSpPr>
            <p:cNvPr id="105" name="Shape"/>
            <p:cNvSpPr/>
            <p:nvPr/>
          </p:nvSpPr>
          <p:spPr>
            <a:xfrm>
              <a:off x="0" y="6523"/>
              <a:ext cx="4243695" cy="48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14183" fill="norm" stroke="1" extrusionOk="0">
                  <a:moveTo>
                    <a:pt x="0" y="4034"/>
                  </a:moveTo>
                  <a:cubicBezTo>
                    <a:pt x="732" y="8876"/>
                    <a:pt x="1358" y="8357"/>
                    <a:pt x="2654" y="4034"/>
                  </a:cubicBezTo>
                  <a:cubicBezTo>
                    <a:pt x="3950" y="-289"/>
                    <a:pt x="4146" y="-1022"/>
                    <a:pt x="5091" y="4034"/>
                  </a:cubicBezTo>
                  <a:cubicBezTo>
                    <a:pt x="6037" y="9089"/>
                    <a:pt x="6884" y="-2811"/>
                    <a:pt x="7745" y="4034"/>
                  </a:cubicBezTo>
                  <a:cubicBezTo>
                    <a:pt x="8605" y="10878"/>
                    <a:pt x="9617" y="5743"/>
                    <a:pt x="10830" y="4034"/>
                  </a:cubicBezTo>
                  <a:cubicBezTo>
                    <a:pt x="12043" y="2324"/>
                    <a:pt x="13338" y="-4118"/>
                    <a:pt x="14131" y="4034"/>
                  </a:cubicBezTo>
                  <a:cubicBezTo>
                    <a:pt x="14925" y="12186"/>
                    <a:pt x="15939" y="-3267"/>
                    <a:pt x="17649" y="4034"/>
                  </a:cubicBezTo>
                  <a:cubicBezTo>
                    <a:pt x="19358" y="11334"/>
                    <a:pt x="20447" y="4928"/>
                    <a:pt x="21598" y="4034"/>
                  </a:cubicBezTo>
                  <a:cubicBezTo>
                    <a:pt x="21596" y="5828"/>
                    <a:pt x="21598" y="7462"/>
                    <a:pt x="21598" y="9359"/>
                  </a:cubicBezTo>
                  <a:cubicBezTo>
                    <a:pt x="20449" y="2351"/>
                    <a:pt x="19516" y="7928"/>
                    <a:pt x="18297" y="9359"/>
                  </a:cubicBezTo>
                  <a:cubicBezTo>
                    <a:pt x="17077" y="10789"/>
                    <a:pt x="16308" y="4869"/>
                    <a:pt x="14779" y="9359"/>
                  </a:cubicBezTo>
                  <a:cubicBezTo>
                    <a:pt x="13251" y="13848"/>
                    <a:pt x="12857" y="17482"/>
                    <a:pt x="11262" y="9359"/>
                  </a:cubicBezTo>
                  <a:cubicBezTo>
                    <a:pt x="9667" y="1235"/>
                    <a:pt x="10008" y="12679"/>
                    <a:pt x="8825" y="9359"/>
                  </a:cubicBezTo>
                  <a:cubicBezTo>
                    <a:pt x="7641" y="6038"/>
                    <a:pt x="6839" y="7671"/>
                    <a:pt x="5523" y="9359"/>
                  </a:cubicBezTo>
                  <a:cubicBezTo>
                    <a:pt x="4208" y="11046"/>
                    <a:pt x="3961" y="14401"/>
                    <a:pt x="2654" y="9359"/>
                  </a:cubicBezTo>
                  <a:cubicBezTo>
                    <a:pt x="1347" y="4316"/>
                    <a:pt x="612" y="5277"/>
                    <a:pt x="0" y="9359"/>
                  </a:cubicBezTo>
                  <a:cubicBezTo>
                    <a:pt x="4" y="7178"/>
                    <a:pt x="-2" y="6416"/>
                    <a:pt x="0" y="4034"/>
                  </a:cubicBezTo>
                  <a:close/>
                </a:path>
              </a:pathLst>
            </a:custGeom>
            <a:solidFill>
              <a:srgbClr val="FFFFFF">
                <a:alpha val="7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6" name="Shape"/>
            <p:cNvSpPr/>
            <p:nvPr/>
          </p:nvSpPr>
          <p:spPr>
            <a:xfrm>
              <a:off x="60" y="0"/>
              <a:ext cx="4243936" cy="46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14334" fill="norm" stroke="1" extrusionOk="0">
                  <a:moveTo>
                    <a:pt x="0" y="6315"/>
                  </a:moveTo>
                  <a:cubicBezTo>
                    <a:pt x="1086" y="-195"/>
                    <a:pt x="1565" y="700"/>
                    <a:pt x="2437" y="6315"/>
                  </a:cubicBezTo>
                  <a:cubicBezTo>
                    <a:pt x="3310" y="11930"/>
                    <a:pt x="4229" y="-267"/>
                    <a:pt x="4874" y="6315"/>
                  </a:cubicBezTo>
                  <a:cubicBezTo>
                    <a:pt x="5519" y="12897"/>
                    <a:pt x="6624" y="14102"/>
                    <a:pt x="7743" y="6315"/>
                  </a:cubicBezTo>
                  <a:cubicBezTo>
                    <a:pt x="8863" y="-1472"/>
                    <a:pt x="10026" y="-2716"/>
                    <a:pt x="11260" y="6315"/>
                  </a:cubicBezTo>
                  <a:cubicBezTo>
                    <a:pt x="12494" y="15346"/>
                    <a:pt x="13021" y="4829"/>
                    <a:pt x="13913" y="6315"/>
                  </a:cubicBezTo>
                  <a:cubicBezTo>
                    <a:pt x="14805" y="7802"/>
                    <a:pt x="15761" y="2159"/>
                    <a:pt x="16566" y="6315"/>
                  </a:cubicBezTo>
                  <a:cubicBezTo>
                    <a:pt x="17371" y="10471"/>
                    <a:pt x="20253" y="3178"/>
                    <a:pt x="21594" y="6315"/>
                  </a:cubicBezTo>
                  <a:cubicBezTo>
                    <a:pt x="21599" y="9097"/>
                    <a:pt x="21592" y="9216"/>
                    <a:pt x="21594" y="11983"/>
                  </a:cubicBezTo>
                  <a:cubicBezTo>
                    <a:pt x="20654" y="15999"/>
                    <a:pt x="19899" y="7294"/>
                    <a:pt x="18294" y="11983"/>
                  </a:cubicBezTo>
                  <a:cubicBezTo>
                    <a:pt x="16689" y="16673"/>
                    <a:pt x="16894" y="5083"/>
                    <a:pt x="15641" y="11983"/>
                  </a:cubicBezTo>
                  <a:cubicBezTo>
                    <a:pt x="14387" y="18884"/>
                    <a:pt x="14083" y="6893"/>
                    <a:pt x="12988" y="11983"/>
                  </a:cubicBezTo>
                  <a:cubicBezTo>
                    <a:pt x="11893" y="17074"/>
                    <a:pt x="11103" y="12367"/>
                    <a:pt x="9687" y="11983"/>
                  </a:cubicBezTo>
                  <a:cubicBezTo>
                    <a:pt x="8270" y="11599"/>
                    <a:pt x="7927" y="13808"/>
                    <a:pt x="6170" y="11983"/>
                  </a:cubicBezTo>
                  <a:cubicBezTo>
                    <a:pt x="4413" y="10159"/>
                    <a:pt x="4450" y="11159"/>
                    <a:pt x="3733" y="11983"/>
                  </a:cubicBezTo>
                  <a:cubicBezTo>
                    <a:pt x="3016" y="12808"/>
                    <a:pt x="934" y="10888"/>
                    <a:pt x="0" y="11983"/>
                  </a:cubicBezTo>
                  <a:cubicBezTo>
                    <a:pt x="-1" y="10723"/>
                    <a:pt x="3" y="8118"/>
                    <a:pt x="0" y="6315"/>
                  </a:cubicBezTo>
                  <a:close/>
                </a:path>
              </a:pathLst>
            </a:custGeom>
            <a:noFill/>
            <a:ln w="44450" cap="rnd">
              <a:solidFill>
                <a:srgbClr val="FFFFFF">
                  <a:alpha val="75000"/>
                </a:srgb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4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503862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243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44" name="TextBox 1"/>
          <p:cNvSpPr txBox="1"/>
          <p:nvPr/>
        </p:nvSpPr>
        <p:spPr>
          <a:xfrm>
            <a:off x="624217" y="503862"/>
            <a:ext cx="11030652" cy="4708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No hagas todo lo que tus líderes </a:t>
            </a:r>
          </a:p>
          <a:p>
            <a:pPr algn="ctr"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dicen sin cuestionar</a:t>
            </a:r>
          </a:p>
          <a:p>
            <a:pPr algn="ctr"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Éxodo 32:21 Y dijo Moisés a Aarón: ¿Qué te ha hecho este pueblo, que has traído sobre él tan gran pecado? 22 Y respondió Aarón: No se enoje mi señor; tú conoces al pueblo, que es inclinado a mal. </a:t>
            </a:r>
          </a:p>
        </p:txBody>
      </p:sp>
      <p:sp>
        <p:nvSpPr>
          <p:cNvPr id="245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5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" y="503862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251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2" name="TextBox 1"/>
          <p:cNvSpPr txBox="1"/>
          <p:nvPr/>
        </p:nvSpPr>
        <p:spPr>
          <a:xfrm>
            <a:off x="624217" y="1231640"/>
            <a:ext cx="11030652" cy="4040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No actúe como si no tuvieras </a:t>
            </a:r>
          </a:p>
          <a:p>
            <a:pPr algn="ctr"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problemas o luchas.</a:t>
            </a: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2 Corintios 12:9 Y me ha dicho: Bástate mi gracia; porque mi poder se perfecciona en la debilidad. Por tanto, de buena gana me gloriaré más bien en mis debilidades, para que repose sobre mí el poder de Cristo. </a:t>
            </a:r>
          </a:p>
        </p:txBody>
      </p:sp>
      <p:sp>
        <p:nvSpPr>
          <p:cNvPr id="253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5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" y="503862"/>
            <a:ext cx="12191999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8" name="TextBox 1"/>
          <p:cNvSpPr txBox="1"/>
          <p:nvPr/>
        </p:nvSpPr>
        <p:spPr>
          <a:xfrm>
            <a:off x="978780" y="709126"/>
            <a:ext cx="10302863" cy="4342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No se irrite, se moleste o se impaciente con personas que son lentas para cambiar.</a:t>
            </a: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Juan 21:15 Cuando hubieron comido, Jesús dijo a Simón Pedro: Simón, hijo de Jonás, ¿me amas más que estos? …</a:t>
            </a:r>
          </a:p>
        </p:txBody>
      </p:sp>
      <p:sp>
        <p:nvSpPr>
          <p:cNvPr id="259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6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" y="503862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64" name="TextBox 1"/>
          <p:cNvSpPr txBox="1"/>
          <p:nvPr/>
        </p:nvSpPr>
        <p:spPr>
          <a:xfrm>
            <a:off x="450453" y="1231640"/>
            <a:ext cx="11346058" cy="46324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Finalmente, si usted tiene éxito, </a:t>
            </a:r>
          </a:p>
          <a:p>
            <a:pPr algn="ctr"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si su iglesia crece y prospera, </a:t>
            </a:r>
          </a:p>
          <a:p>
            <a:pPr algn="ctr"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no piense que usted hizo algo grande.</a:t>
            </a: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 Corintios 15:9 - Porque yo soy el más pequeño de los apóstoles, que no soy digno de ser llamado apóstol, …</a:t>
            </a:r>
          </a:p>
        </p:txBody>
      </p:sp>
      <p:sp>
        <p:nvSpPr>
          <p:cNvPr id="265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6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15193"/>
            <a:ext cx="1219199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0" name="TextBox 1"/>
          <p:cNvSpPr txBox="1"/>
          <p:nvPr/>
        </p:nvSpPr>
        <p:spPr>
          <a:xfrm>
            <a:off x="624217" y="1063689"/>
            <a:ext cx="11030652" cy="3999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EL SEÑOR TIENE UN GRAN PLAN</a:t>
            </a:r>
          </a:p>
          <a:p>
            <a:pPr algn="ctr">
              <a:defRPr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PARA TU MINISTERIO</a:t>
            </a: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 Pedro 5:4 - </a:t>
            </a:r>
            <a:r>
              <a:t>Y cuando aparezca el Príncipe de los pastores, vosotros recibiréis la corona incorruptible de gloria.</a:t>
            </a:r>
          </a:p>
        </p:txBody>
      </p:sp>
      <p:sp>
        <p:nvSpPr>
          <p:cNvPr id="271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7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15193"/>
            <a:ext cx="12191998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275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6" name="TextBox 1"/>
          <p:cNvSpPr txBox="1"/>
          <p:nvPr/>
        </p:nvSpPr>
        <p:spPr>
          <a:xfrm>
            <a:off x="624217" y="1063689"/>
            <a:ext cx="11030652" cy="33674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SI EL SEÑOR TIENE UN GRAN PLAN</a:t>
            </a: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PARA TU MINISTERIO.</a:t>
            </a: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ENTONCES NOSOTROS NECESITAMOS </a:t>
            </a: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UN PLAN PARA NUESTRO LLAMAMIENTO. </a:t>
            </a:r>
          </a:p>
        </p:txBody>
      </p:sp>
      <p:sp>
        <p:nvSpPr>
          <p:cNvPr id="277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503862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4" name="TextBox 1"/>
          <p:cNvSpPr txBox="1"/>
          <p:nvPr/>
        </p:nvSpPr>
        <p:spPr>
          <a:xfrm>
            <a:off x="1150620" y="1679510"/>
            <a:ext cx="10025842" cy="3279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Proverbios 16:3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5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Pon todo lo que hagas en manos del Señor,</a:t>
            </a:r>
            <a:br/>
            <a:r>
              <a:t>    y tus planes tendrán éxito. </a:t>
            </a:r>
          </a:p>
        </p:txBody>
      </p:sp>
      <p:sp>
        <p:nvSpPr>
          <p:cNvPr id="115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9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2" name="TextBox 1"/>
          <p:cNvSpPr txBox="1"/>
          <p:nvPr/>
        </p:nvSpPr>
        <p:spPr>
          <a:xfrm>
            <a:off x="480434" y="555171"/>
            <a:ext cx="11121203" cy="3954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4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2 Timoteo 2:4 --  Ninguno que milita se enreda en los negocios de la vida, a fin de agradar a aquel que lo tomó por soldado. 5 Y también el que lucha como atleta, no es coronado si no lucha legítimamente. 6 El labrador, para participar de los frutos, primero.</a:t>
            </a:r>
          </a:p>
        </p:txBody>
      </p:sp>
      <p:sp>
        <p:nvSpPr>
          <p:cNvPr id="123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115193"/>
            <a:ext cx="12191981" cy="6857990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0" name="TextBox 1"/>
          <p:cNvSpPr txBox="1"/>
          <p:nvPr/>
        </p:nvSpPr>
        <p:spPr>
          <a:xfrm>
            <a:off x="1150620" y="555171"/>
            <a:ext cx="10104706" cy="32677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5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UN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5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PLAN</a:t>
            </a:r>
          </a:p>
        </p:txBody>
      </p:sp>
      <p:sp>
        <p:nvSpPr>
          <p:cNvPr id="131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6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9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8" name="TextBox 1"/>
          <p:cNvSpPr txBox="1"/>
          <p:nvPr/>
        </p:nvSpPr>
        <p:spPr>
          <a:xfrm>
            <a:off x="563879" y="831272"/>
            <a:ext cx="11186161" cy="5048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PLAN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indent="-228600" algn="ctr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Un plan es una intención o un proyecto. Se trata de un modelo sistemático que se elabora antes de realizar una acción, </a:t>
            </a:r>
          </a:p>
          <a:p>
            <a:pPr indent="-228600" algn="ctr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con el objetivo de dirigirla. </a:t>
            </a:r>
          </a:p>
          <a:p>
            <a:pPr indent="-228600" algn="ctr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En este sentido, un plan también es </a:t>
            </a:r>
          </a:p>
          <a:p>
            <a:pPr indent="-228600" algn="ctr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un escrito que precisa los detalles </a:t>
            </a:r>
          </a:p>
          <a:p>
            <a:pPr indent="-228600" algn="ctr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necesarios para realizar una obra. </a:t>
            </a:r>
          </a:p>
        </p:txBody>
      </p:sp>
      <p:sp>
        <p:nvSpPr>
          <p:cNvPr id="139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4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9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6" name="TextBox 1"/>
          <p:cNvSpPr txBox="1"/>
          <p:nvPr/>
        </p:nvSpPr>
        <p:spPr>
          <a:xfrm>
            <a:off x="1150620" y="913777"/>
            <a:ext cx="10025842" cy="3607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UN PRINCIPIO DE VIDA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SI QUIERES ENCONTRAR 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RESPUESTAS CORRECTAS,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NECESITARAS HACER 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PREGUNTAS CORRECTAS.</a:t>
            </a:r>
          </a:p>
        </p:txBody>
      </p:sp>
      <p:sp>
        <p:nvSpPr>
          <p:cNvPr id="147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5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9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4" name="TextBox 1"/>
          <p:cNvSpPr txBox="1"/>
          <p:nvPr/>
        </p:nvSpPr>
        <p:spPr>
          <a:xfrm>
            <a:off x="1150620" y="913777"/>
            <a:ext cx="10025842" cy="1357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5 PREGUNTAS PARA 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UN BUEN PLAN PASTORAL</a:t>
            </a:r>
          </a:p>
        </p:txBody>
      </p:sp>
      <p:sp>
        <p:nvSpPr>
          <p:cNvPr id="155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6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" y="9"/>
            <a:ext cx="12191981" cy="6857991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rgbClr val="0D0D0D"/>
              </a:gs>
              <a:gs pos="90000">
                <a:srgbClr val="0D0D0D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2" name="TextBox 1"/>
          <p:cNvSpPr txBox="1"/>
          <p:nvPr/>
        </p:nvSpPr>
        <p:spPr>
          <a:xfrm>
            <a:off x="441960" y="895739"/>
            <a:ext cx="11247120" cy="489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1. ¿Soy lo suficientemente emocionalmente maduro para enfrentar los rigores que demanda ser el lider principal en una iglesia?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El ministerio conlleva increibles desafios emocionales.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Judas 1:19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Estos son los que causan divisiones; los sensuales, 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que no tienen al Espíritu.</a:t>
            </a:r>
          </a:p>
        </p:txBody>
      </p:sp>
      <p:sp>
        <p:nvSpPr>
          <p:cNvPr id="163" name="Rectangle 11"/>
          <p:cNvSpPr/>
          <p:nvPr/>
        </p:nvSpPr>
        <p:spPr>
          <a:xfrm>
            <a:off x="126205" y="115192"/>
            <a:ext cx="11939590" cy="6627616"/>
          </a:xfrm>
          <a:prstGeom prst="rect">
            <a:avLst/>
          </a:prstGeom>
          <a:ln w="12700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