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68" r:id="rId4"/>
    <p:sldId id="269" r:id="rId5"/>
    <p:sldId id="261" r:id="rId6"/>
    <p:sldId id="262" r:id="rId7"/>
    <p:sldId id="265" r:id="rId8"/>
    <p:sldId id="270" r:id="rId9"/>
    <p:sldId id="271" r:id="rId10"/>
    <p:sldId id="272" r:id="rId11"/>
    <p:sldId id="277" r:id="rId12"/>
    <p:sldId id="278" r:id="rId13"/>
    <p:sldId id="260" r:id="rId14"/>
    <p:sldId id="274" r:id="rId15"/>
    <p:sldId id="279" r:id="rId16"/>
    <p:sldId id="275" r:id="rId17"/>
    <p:sldId id="280" r:id="rId18"/>
    <p:sldId id="276" r:id="rId19"/>
    <p:sldId id="281" r:id="rId20"/>
    <p:sldId id="273" r:id="rId21"/>
    <p:sldId id="267"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57"/>
    <p:restoredTop sz="66667"/>
  </p:normalViewPr>
  <p:slideViewPr>
    <p:cSldViewPr snapToGrid="0">
      <p:cViewPr varScale="1">
        <p:scale>
          <a:sx n="63" d="100"/>
          <a:sy n="63" d="100"/>
        </p:scale>
        <p:origin x="2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001B4-175B-8B4F-8A64-562A0C819CAA}" type="datetimeFigureOut">
              <a:rPr lang="es-ES_tradnl" smtClean="0"/>
              <a:t>11/6/23</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FA85F-E1FB-6947-A743-2C977EB73E49}" type="slidenum">
              <a:rPr lang="es-ES_tradnl" smtClean="0"/>
              <a:t>‹#›</a:t>
            </a:fld>
            <a:endParaRPr lang="es-ES_tradnl"/>
          </a:p>
        </p:txBody>
      </p:sp>
    </p:spTree>
    <p:extLst>
      <p:ext uri="{BB962C8B-B14F-4D97-AF65-F5344CB8AC3E}">
        <p14:creationId xmlns:p14="http://schemas.microsoft.com/office/powerpoint/2010/main" val="160901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s.wikipedia.org/wiki/Tonelad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s.wikipedia.org/wiki/117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LA IMAGEN QUE QUIERO TRAER PARA USARLA EN ESTA PRESENTACION ES: DEFINIR A TRAVÉS DE LA CONSTRUCCION DE UN EDIFICIO LA DIFERENCIA QUE EXISTE ENTRE 1. FUNDAMENTO Y, 2. LO QUE SE EDIFICA SOBRE EL FUNDAMENTO. </a:t>
            </a:r>
          </a:p>
          <a:p>
            <a:endParaRPr lang="es-ES_tradnl" dirty="0"/>
          </a:p>
          <a:p>
            <a:r>
              <a:rPr lang="es-ES_tradnl" dirty="0"/>
              <a:t>ASI QUE LA CONSTRUCCION COMPLETA ESTA EN EL FUNDAMENTO Y EN LA EDIFICACION…</a:t>
            </a:r>
          </a:p>
          <a:p>
            <a:endParaRPr lang="es-ES_tradnl" dirty="0"/>
          </a:p>
          <a:p>
            <a:r>
              <a:rPr lang="es-ES_tradnl" dirty="0"/>
              <a:t>¿CUALES SON LAS AREAS QUE TENGO QUE CONSIDERAR Y QUE SON VITALES PARA SOSTENER MI LLAMAMIENTO?</a:t>
            </a:r>
          </a:p>
        </p:txBody>
      </p:sp>
      <p:sp>
        <p:nvSpPr>
          <p:cNvPr id="4" name="Slide Number Placeholder 3"/>
          <p:cNvSpPr>
            <a:spLocks noGrp="1"/>
          </p:cNvSpPr>
          <p:nvPr>
            <p:ph type="sldNum" sz="quarter" idx="5"/>
          </p:nvPr>
        </p:nvSpPr>
        <p:spPr/>
        <p:txBody>
          <a:bodyPr/>
          <a:lstStyle/>
          <a:p>
            <a:fld id="{728FA85F-E1FB-6947-A743-2C977EB73E49}" type="slidenum">
              <a:rPr lang="es-ES_tradnl" smtClean="0"/>
              <a:t>2</a:t>
            </a:fld>
            <a:endParaRPr lang="es-ES_tradnl"/>
          </a:p>
        </p:txBody>
      </p:sp>
    </p:spTree>
    <p:extLst>
      <p:ext uri="{BB962C8B-B14F-4D97-AF65-F5344CB8AC3E}">
        <p14:creationId xmlns:p14="http://schemas.microsoft.com/office/powerpoint/2010/main" val="193690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ES_tradnl" dirty="0"/>
              <a:t>PROVERBIOS 23:</a:t>
            </a:r>
            <a:br>
              <a:rPr lang="en-US" b="1" i="0" u="none" strike="noStrike" baseline="30000" dirty="0">
                <a:solidFill>
                  <a:srgbClr val="000000"/>
                </a:solidFill>
                <a:effectLst/>
                <a:latin typeface="system-ui"/>
              </a:rPr>
            </a:br>
            <a:r>
              <a:rPr lang="en-US" b="1" i="0" u="none" strike="noStrike" baseline="30000" dirty="0">
                <a:solidFill>
                  <a:srgbClr val="000000"/>
                </a:solidFill>
                <a:effectLst/>
                <a:latin typeface="system-ui"/>
              </a:rPr>
              <a:t>23 </a:t>
            </a:r>
            <a:r>
              <a:rPr lang="en-US" b="0" i="0" u="none" strike="noStrike" dirty="0">
                <a:solidFill>
                  <a:srgbClr val="000000"/>
                </a:solidFill>
                <a:effectLst/>
                <a:latin typeface="system-ui"/>
              </a:rPr>
              <a:t>COMPRA LA VERDAD, Y NO LA VENDAS;</a:t>
            </a:r>
          </a:p>
          <a:p>
            <a:pPr algn="l"/>
            <a:r>
              <a:rPr lang="en-US" b="0" i="0" u="none" strike="noStrike" dirty="0">
                <a:solidFill>
                  <a:srgbClr val="000000"/>
                </a:solidFill>
                <a:effectLst/>
                <a:latin typeface="system-ui"/>
              </a:rPr>
              <a:t>LA SABIDURÍA, LA ENSEÑANZA Y LA INTELIGENCIA.</a:t>
            </a:r>
          </a:p>
          <a:p>
            <a:endParaRPr lang="es-ES_tradnl" dirty="0"/>
          </a:p>
          <a:p>
            <a:r>
              <a:rPr lang="es-ES_tradnl" dirty="0"/>
              <a:t>(TLA) VS. 23 </a:t>
            </a:r>
            <a:r>
              <a:rPr lang="en-US" b="1" i="0" u="none" strike="noStrike" baseline="30000" dirty="0">
                <a:solidFill>
                  <a:srgbClr val="000000"/>
                </a:solidFill>
                <a:effectLst/>
                <a:latin typeface="system-ui"/>
              </a:rPr>
              <a:t> </a:t>
            </a:r>
            <a:r>
              <a:rPr lang="en-US" b="0" i="0" u="none" strike="noStrike" dirty="0">
                <a:solidFill>
                  <a:srgbClr val="000000"/>
                </a:solidFill>
                <a:effectLst/>
                <a:latin typeface="system-ui"/>
              </a:rPr>
              <a:t>ACUMULA VERDAD Y SABIDURÍA,</a:t>
            </a:r>
            <a:br>
              <a:rPr lang="en-US" dirty="0"/>
            </a:br>
            <a:r>
              <a:rPr lang="en-US" b="0" i="0" u="none" strike="noStrike" dirty="0">
                <a:solidFill>
                  <a:srgbClr val="000000"/>
                </a:solidFill>
                <a:effectLst/>
                <a:latin typeface="system-ui"/>
              </a:rPr>
              <a:t>DISCIPLINA Y ENTENDIMIENTO,</a:t>
            </a:r>
            <a:br>
              <a:rPr lang="en-US" dirty="0"/>
            </a:br>
            <a:r>
              <a:rPr lang="en-US" b="0" i="0" u="none" strike="noStrike" dirty="0">
                <a:solidFill>
                  <a:srgbClr val="000000"/>
                </a:solidFill>
                <a:effectLst/>
                <a:latin typeface="system-ui"/>
              </a:rPr>
              <a:t>¡Y NO LOS CAMBIES POR NADA!</a:t>
            </a:r>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13</a:t>
            </a:fld>
            <a:endParaRPr lang="es-ES_tradnl"/>
          </a:p>
        </p:txBody>
      </p:sp>
    </p:spTree>
    <p:extLst>
      <p:ext uri="{BB962C8B-B14F-4D97-AF65-F5344CB8AC3E}">
        <p14:creationId xmlns:p14="http://schemas.microsoft.com/office/powerpoint/2010/main" val="41439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14</a:t>
            </a:fld>
            <a:endParaRPr lang="es-ES_tradnl"/>
          </a:p>
        </p:txBody>
      </p:sp>
    </p:spTree>
    <p:extLst>
      <p:ext uri="{BB962C8B-B14F-4D97-AF65-F5344CB8AC3E}">
        <p14:creationId xmlns:p14="http://schemas.microsoft.com/office/powerpoint/2010/main" val="3753361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EVITA LA IMPROVISACION Y ESTABLECE DISCIPLINAS</a:t>
            </a:r>
          </a:p>
          <a:p>
            <a:endParaRPr lang="en-US" dirty="0"/>
          </a:p>
          <a:p>
            <a:r>
              <a:rPr lang="en-US" dirty="0"/>
              <a:t>HEBREOS 12:1 </a:t>
            </a:r>
            <a:r>
              <a:rPr lang="en-US" b="0" i="0" u="none" strike="noStrike" dirty="0">
                <a:solidFill>
                  <a:srgbClr val="000000"/>
                </a:solidFill>
                <a:effectLst/>
                <a:latin typeface="system-ui"/>
              </a:rPr>
              <a:t>POR TANTO, NOSOTROS TAMBIÉN, TENIENDO EN DERREDOR NUESTRO TAN GRANDE NUBE DE TESTIGOS, </a:t>
            </a:r>
          </a:p>
          <a:p>
            <a:r>
              <a:rPr lang="en-US" b="1" i="0" u="none" strike="noStrike" dirty="0">
                <a:solidFill>
                  <a:srgbClr val="000000"/>
                </a:solidFill>
                <a:effectLst/>
                <a:latin typeface="system-ui"/>
              </a:rPr>
              <a:t>DESPOJÉMONOS DE TODO PESO </a:t>
            </a:r>
            <a:r>
              <a:rPr lang="en-US" b="0" i="0" u="none" strike="noStrike" dirty="0">
                <a:solidFill>
                  <a:srgbClr val="000000"/>
                </a:solidFill>
                <a:effectLst/>
                <a:latin typeface="system-ui"/>
              </a:rPr>
              <a:t>Y DEL PECADO QUE NOS ASEDIA, Y CORRAMOS CON PACIENCIA LA CARRERA QUE TENEMOS POR DELANTE,</a:t>
            </a:r>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15</a:t>
            </a:fld>
            <a:endParaRPr lang="es-ES_tradnl"/>
          </a:p>
        </p:txBody>
      </p:sp>
    </p:spTree>
    <p:extLst>
      <p:ext uri="{BB962C8B-B14F-4D97-AF65-F5344CB8AC3E}">
        <p14:creationId xmlns:p14="http://schemas.microsoft.com/office/powerpoint/2010/main" val="1291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16</a:t>
            </a:fld>
            <a:endParaRPr lang="es-ES_tradnl"/>
          </a:p>
        </p:txBody>
      </p:sp>
    </p:spTree>
    <p:extLst>
      <p:ext uri="{BB962C8B-B14F-4D97-AF65-F5344CB8AC3E}">
        <p14:creationId xmlns:p14="http://schemas.microsoft.com/office/powerpoint/2010/main" val="21849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00000"/>
                </a:solidFill>
                <a:effectLst/>
                <a:latin typeface="system-ui"/>
              </a:rPr>
              <a:t>1 PEDRO 5:8-10</a:t>
            </a:r>
          </a:p>
          <a:p>
            <a:pPr algn="l"/>
            <a:endParaRPr lang="en-US" b="0" i="0" u="none" strike="noStrike" dirty="0">
              <a:solidFill>
                <a:srgbClr val="000000"/>
              </a:solidFill>
              <a:effectLst/>
              <a:latin typeface="system-ui"/>
            </a:endParaRPr>
          </a:p>
          <a:p>
            <a:pPr algn="l"/>
            <a:r>
              <a:rPr lang="en-US" b="1" i="0" u="none" strike="noStrike" baseline="30000" dirty="0">
                <a:solidFill>
                  <a:srgbClr val="000000"/>
                </a:solidFill>
                <a:effectLst/>
                <a:latin typeface="system-ui"/>
              </a:rPr>
              <a:t>8 </a:t>
            </a:r>
            <a:r>
              <a:rPr lang="en-US" b="0" i="0" u="none" strike="noStrike" dirty="0">
                <a:solidFill>
                  <a:srgbClr val="000000"/>
                </a:solidFill>
                <a:effectLst/>
                <a:latin typeface="system-ui"/>
              </a:rPr>
              <a:t>SED SOBRIOS, Y VELAD; PORQUE VUESTRO ADVERSARIO EL DIABLO, COMO LEÓN RUGIENTE, </a:t>
            </a:r>
          </a:p>
          <a:p>
            <a:pPr algn="l"/>
            <a:r>
              <a:rPr lang="en-US" b="0" i="0" u="none" strike="noStrike" dirty="0">
                <a:solidFill>
                  <a:srgbClr val="000000"/>
                </a:solidFill>
                <a:effectLst/>
                <a:latin typeface="system-ui"/>
              </a:rPr>
              <a:t>ANDA ALREDEDOR BUSCANDO A QUIEN DEVORAR; </a:t>
            </a:r>
            <a:r>
              <a:rPr lang="en-US" b="1" i="0" u="none" strike="noStrike" baseline="30000" dirty="0">
                <a:solidFill>
                  <a:srgbClr val="000000"/>
                </a:solidFill>
                <a:effectLst/>
                <a:latin typeface="system-ui"/>
              </a:rPr>
              <a:t>9 </a:t>
            </a:r>
            <a:r>
              <a:rPr lang="en-US" b="0" i="0" u="none" strike="noStrike" dirty="0">
                <a:solidFill>
                  <a:srgbClr val="000000"/>
                </a:solidFill>
                <a:effectLst/>
                <a:latin typeface="system-ui"/>
              </a:rPr>
              <a:t>AL CUAL RESISTID FIRMES EN LA FE, </a:t>
            </a:r>
          </a:p>
          <a:p>
            <a:pPr algn="l"/>
            <a:r>
              <a:rPr lang="en-US" b="1" i="0" u="none" strike="noStrike" dirty="0">
                <a:solidFill>
                  <a:srgbClr val="000000"/>
                </a:solidFill>
                <a:effectLst/>
                <a:latin typeface="system-ui"/>
              </a:rPr>
              <a:t>SABIENDO QUE LOS MISMOS PADECIMIENTOS SE VAN CUMPLIENDO EN VUESTROS HERMANOS EN TODO EL MUNDO</a:t>
            </a:r>
            <a:r>
              <a:rPr lang="en-US" b="0" i="0" u="none" strike="noStrike" dirty="0">
                <a:solidFill>
                  <a:srgbClr val="000000"/>
                </a:solidFill>
                <a:effectLst/>
                <a:latin typeface="system-ui"/>
              </a:rPr>
              <a:t>. </a:t>
            </a:r>
          </a:p>
          <a:p>
            <a:pPr algn="l"/>
            <a:r>
              <a:rPr lang="en-US" b="1" i="0" u="none" strike="noStrike" baseline="30000" dirty="0">
                <a:solidFill>
                  <a:srgbClr val="000000"/>
                </a:solidFill>
                <a:effectLst/>
                <a:latin typeface="system-ui"/>
              </a:rPr>
              <a:t>10 </a:t>
            </a:r>
            <a:r>
              <a:rPr lang="en-US" b="0" i="0" u="none" strike="noStrike" dirty="0">
                <a:solidFill>
                  <a:srgbClr val="000000"/>
                </a:solidFill>
                <a:effectLst/>
                <a:latin typeface="system-ui"/>
              </a:rPr>
              <a:t>MAS EL DIOS DE TODA GRACIA, QUE NOS LLAMÓ A SU GLORIA ETERNA EN JESUCRISTO, </a:t>
            </a:r>
          </a:p>
          <a:p>
            <a:pPr algn="l"/>
            <a:r>
              <a:rPr lang="en-US" b="0" i="0" u="none" strike="noStrike" dirty="0">
                <a:solidFill>
                  <a:srgbClr val="000000"/>
                </a:solidFill>
                <a:effectLst/>
                <a:latin typeface="system-ui"/>
              </a:rPr>
              <a:t>DESPUÉS QUE HAYÁIS PADECIDO UN POCO DE TIEMPO, ÉL MISMO OS PERFECCIONE, AFIRME, FORTALEZCA Y ESTABLEZCA.</a:t>
            </a:r>
          </a:p>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17</a:t>
            </a:fld>
            <a:endParaRPr lang="es-ES_tradnl"/>
          </a:p>
        </p:txBody>
      </p:sp>
    </p:spTree>
    <p:extLst>
      <p:ext uri="{BB962C8B-B14F-4D97-AF65-F5344CB8AC3E}">
        <p14:creationId xmlns:p14="http://schemas.microsoft.com/office/powerpoint/2010/main" val="2474945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system-ui"/>
              </a:rPr>
              <a:t>HEBREOS 5:11 ACERCA DE ESTO TENEMOS MUCHO QUE DECIR, Y DIFÍCIL DE EXPLICAR, POR CUANTO OS HABÉIS HECHO TARDOS PARA OÍR. </a:t>
            </a:r>
            <a:r>
              <a:rPr lang="en-US" b="1" i="0" u="none" strike="noStrike" baseline="30000" dirty="0">
                <a:solidFill>
                  <a:srgbClr val="000000"/>
                </a:solidFill>
                <a:effectLst/>
                <a:latin typeface="system-ui"/>
              </a:rPr>
              <a:t>12 </a:t>
            </a:r>
            <a:r>
              <a:rPr lang="en-US" b="0" i="0" u="none" strike="noStrike" dirty="0">
                <a:solidFill>
                  <a:srgbClr val="000000"/>
                </a:solidFill>
                <a:effectLst/>
                <a:latin typeface="system-ui"/>
              </a:rPr>
              <a:t>PORQUE DEBIENDO SER YA MAESTROS, DESPUÉS DE TANTO TIEMPO, TENÉIS NECESIDAD DE QUE SE OS VUELVA A ENSEÑAR CUÁLES SON LOS PRIMEROS RUDIMENTOS DE LAS PALABRAS DE DIOS; Y HABÉIS LLEGADO A SER TALES QUE TENÉIS NECESIDAD DE LECHE, Y NO DE ALIMENTO SÓLIDO. </a:t>
            </a:r>
            <a:r>
              <a:rPr lang="en-US" b="1" i="0" u="none" strike="noStrike" baseline="30000" dirty="0">
                <a:solidFill>
                  <a:srgbClr val="000000"/>
                </a:solidFill>
                <a:effectLst/>
                <a:latin typeface="system-ui"/>
              </a:rPr>
              <a:t>13 </a:t>
            </a:r>
            <a:r>
              <a:rPr lang="en-US" b="0" i="0" u="none" strike="noStrike" dirty="0">
                <a:solidFill>
                  <a:srgbClr val="000000"/>
                </a:solidFill>
                <a:effectLst/>
                <a:latin typeface="system-ui"/>
              </a:rPr>
              <a:t>Y TODO AQUEL QUE PARTICIPA DE LA LECHE ES INEXPERTO EN LA PALABRA DE JUSTICIA, PORQUE ES NIÑO; </a:t>
            </a:r>
            <a:r>
              <a:rPr lang="en-US" b="1" i="0" u="none" strike="noStrike" baseline="30000" dirty="0">
                <a:solidFill>
                  <a:srgbClr val="000000"/>
                </a:solidFill>
                <a:effectLst/>
                <a:latin typeface="system-ui"/>
              </a:rPr>
              <a:t>14 </a:t>
            </a:r>
            <a:r>
              <a:rPr lang="en-US" b="0" i="0" u="none" strike="noStrike" dirty="0">
                <a:solidFill>
                  <a:srgbClr val="000000"/>
                </a:solidFill>
                <a:effectLst/>
                <a:latin typeface="system-ui"/>
              </a:rPr>
              <a:t>PERO EL ALIMENTO SÓLIDO ES PARA LOS QUE HAN ALCANZADO MADUREZ, PARA LOS QUE POR EL USO TIENEN LOS SENTIDOS EJERCITADOS EN EL DISCERNIMIENTO DEL BIEN Y DEL MAL.</a:t>
            </a:r>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18</a:t>
            </a:fld>
            <a:endParaRPr lang="es-ES_tradnl"/>
          </a:p>
        </p:txBody>
      </p:sp>
    </p:spTree>
    <p:extLst>
      <p:ext uri="{BB962C8B-B14F-4D97-AF65-F5344CB8AC3E}">
        <p14:creationId xmlns:p14="http://schemas.microsoft.com/office/powerpoint/2010/main" val="2843588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2 PEDRO 1:</a:t>
            </a:r>
            <a:r>
              <a:rPr lang="en-US" b="1" i="0" u="none" strike="noStrike" baseline="30000" dirty="0">
                <a:solidFill>
                  <a:srgbClr val="000000"/>
                </a:solidFill>
                <a:effectLst/>
                <a:latin typeface="system-ui"/>
              </a:rPr>
              <a:t>5 </a:t>
            </a:r>
            <a:r>
              <a:rPr lang="en-US" b="0" i="0" u="none" strike="noStrike" dirty="0">
                <a:solidFill>
                  <a:srgbClr val="000000"/>
                </a:solidFill>
                <a:effectLst/>
                <a:latin typeface="system-ui"/>
              </a:rPr>
              <a:t>VOSOTROS TAMBIÉN, PONIENDO TODA DILIGENCIA POR ESTO MISMO, AÑADID A VUESTRA FE VIRTUD; A LA VIRTUD, CONOCIMIENTO; </a:t>
            </a:r>
            <a:r>
              <a:rPr lang="en-US" b="1" i="0" u="none" strike="noStrike" baseline="30000" dirty="0">
                <a:solidFill>
                  <a:srgbClr val="000000"/>
                </a:solidFill>
                <a:effectLst/>
                <a:latin typeface="system-ui"/>
              </a:rPr>
              <a:t>6 </a:t>
            </a:r>
            <a:r>
              <a:rPr lang="en-US" b="0" i="0" u="none" strike="noStrike" dirty="0">
                <a:solidFill>
                  <a:srgbClr val="000000"/>
                </a:solidFill>
                <a:effectLst/>
                <a:latin typeface="system-ui"/>
              </a:rPr>
              <a:t>AL CONOCIMIENTO, DOMINIO PROPIO; AL DOMINIO PROPIO, PACIENCIA; A LA PACIENCIA, PIEDAD;</a:t>
            </a:r>
            <a:r>
              <a:rPr lang="en-US" b="1" i="0" u="none" strike="noStrike" baseline="30000" dirty="0">
                <a:solidFill>
                  <a:srgbClr val="000000"/>
                </a:solidFill>
                <a:effectLst/>
                <a:latin typeface="system-ui"/>
              </a:rPr>
              <a:t>7 </a:t>
            </a:r>
            <a:r>
              <a:rPr lang="en-US" b="0" i="0" u="none" strike="noStrike" dirty="0">
                <a:solidFill>
                  <a:srgbClr val="000000"/>
                </a:solidFill>
                <a:effectLst/>
                <a:latin typeface="system-ui"/>
              </a:rPr>
              <a:t>A LA PIEDAD, AFECTO FRATERNAL; Y AL AFECTO FRATERNAL, AMOR.</a:t>
            </a:r>
            <a:r>
              <a:rPr lang="en-US" b="1" i="0" u="none" strike="noStrike" baseline="30000" dirty="0">
                <a:solidFill>
                  <a:srgbClr val="000000"/>
                </a:solidFill>
                <a:effectLst/>
                <a:latin typeface="system-ui"/>
              </a:rPr>
              <a:t>8 </a:t>
            </a:r>
            <a:r>
              <a:rPr lang="en-US" b="0" i="0" u="none" strike="noStrike" dirty="0">
                <a:solidFill>
                  <a:srgbClr val="000000"/>
                </a:solidFill>
                <a:effectLst/>
                <a:latin typeface="system-ui"/>
              </a:rPr>
              <a:t>PORQUE SI ESTAS COSAS ESTÁN EN VOSOTROS, Y ABUNDAN, NO OS DEJARÁN ESTAR OCIOSOS NI SIN FRUTO EN CUANTO AL CONOCIMIENTO DE NUESTRO SEÑOR JESUCRISTO</a:t>
            </a:r>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19</a:t>
            </a:fld>
            <a:endParaRPr lang="es-ES_tradnl"/>
          </a:p>
        </p:txBody>
      </p:sp>
    </p:spTree>
    <p:extLst>
      <p:ext uri="{BB962C8B-B14F-4D97-AF65-F5344CB8AC3E}">
        <p14:creationId xmlns:p14="http://schemas.microsoft.com/office/powerpoint/2010/main" val="3455453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20</a:t>
            </a:fld>
            <a:endParaRPr lang="es-ES_tradnl"/>
          </a:p>
        </p:txBody>
      </p:sp>
    </p:spTree>
    <p:extLst>
      <p:ext uri="{BB962C8B-B14F-4D97-AF65-F5344CB8AC3E}">
        <p14:creationId xmlns:p14="http://schemas.microsoft.com/office/powerpoint/2010/main" val="2842548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21</a:t>
            </a:fld>
            <a:endParaRPr lang="es-ES_tradnl"/>
          </a:p>
        </p:txBody>
      </p:sp>
    </p:spTree>
    <p:extLst>
      <p:ext uri="{BB962C8B-B14F-4D97-AF65-F5344CB8AC3E}">
        <p14:creationId xmlns:p14="http://schemas.microsoft.com/office/powerpoint/2010/main" val="680236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a:p>
            <a:r>
              <a:rPr lang="es-ES_tradnl" dirty="0"/>
              <a:t>MATEO 25:</a:t>
            </a:r>
            <a:r>
              <a:rPr lang="en-US" b="1" i="0" u="none" strike="noStrike" baseline="30000" dirty="0">
                <a:solidFill>
                  <a:srgbClr val="000000"/>
                </a:solidFill>
                <a:effectLst/>
                <a:latin typeface="system-ui"/>
              </a:rPr>
              <a:t>23 </a:t>
            </a:r>
            <a:r>
              <a:rPr lang="en-US" b="0" i="0" u="none" strike="noStrike" dirty="0">
                <a:solidFill>
                  <a:srgbClr val="000000"/>
                </a:solidFill>
                <a:effectLst/>
                <a:latin typeface="system-ui"/>
              </a:rPr>
              <a:t>SU SEÑOR LE DIJO: BIEN, BUEN SIERVO Y FIEL; </a:t>
            </a:r>
          </a:p>
          <a:p>
            <a:r>
              <a:rPr lang="en-US" b="0" i="0" u="none" strike="noStrike" dirty="0">
                <a:solidFill>
                  <a:srgbClr val="000000"/>
                </a:solidFill>
                <a:effectLst/>
                <a:latin typeface="system-ui"/>
              </a:rPr>
              <a:t>SOBRE POCO HAS SIDO FIEL, SOBRE MUCHO TE PONDRÉ; ENTRA EN EL GOZO DE TU SEÑOR.</a:t>
            </a:r>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22</a:t>
            </a:fld>
            <a:endParaRPr lang="es-ES_tradnl"/>
          </a:p>
        </p:txBody>
      </p:sp>
    </p:spTree>
    <p:extLst>
      <p:ext uri="{BB962C8B-B14F-4D97-AF65-F5344CB8AC3E}">
        <p14:creationId xmlns:p14="http://schemas.microsoft.com/office/powerpoint/2010/main" val="226417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OBVIMENTE UNA EDIFICACIÓN SE EXPANDE MAS ALLÁ QUE SU PROPIO FUNDAMENTO. Y AUNQUE EL FUNDAMENTO ESTA PARA SOSTENER LO QUE SE EDIFICA SOBRE EL MISMO; NO PODEMOS DAR POR ACENTADO QUE UN SOLIDO FUNDAMENTO, ES TODO LO QUE SE NECESITA PARA SOSTENER LA EDIFICACION. SERA NECESARIO CONSIDERAR TAMBIEN LA CALIDAD Y LA NATURALEZA DEL MATERIAL QUE SE USARA SOBRE EL FUNDAMENTO. </a:t>
            </a:r>
          </a:p>
          <a:p>
            <a:endParaRPr lang="es-ES_tradnl" b="1" dirty="0"/>
          </a:p>
          <a:p>
            <a:r>
              <a:rPr lang="es-ES_tradnl" b="1" dirty="0"/>
              <a:t>ROMANOS 9:</a:t>
            </a:r>
            <a:r>
              <a:rPr lang="en-US" b="1" i="0" u="none" strike="noStrike" dirty="0">
                <a:solidFill>
                  <a:srgbClr val="000000"/>
                </a:solidFill>
                <a:effectLst/>
                <a:latin typeface="system-ui"/>
              </a:rPr>
              <a:t>6 NO QUE LA PALABRA DE DIOS HAYA FALLADO; PORQUE NO TODOS LOS QUE DESCIENDEN DE ISRAEL SON ISRAELITAS,…</a:t>
            </a:r>
          </a:p>
          <a:p>
            <a:endParaRPr lang="en-US" b="1" i="0" u="none" strike="noStrike" dirty="0">
              <a:solidFill>
                <a:srgbClr val="000000"/>
              </a:solidFill>
              <a:effectLst/>
              <a:latin typeface="system-ui"/>
            </a:endParaRPr>
          </a:p>
          <a:p>
            <a:r>
              <a:rPr lang="en-US" b="1" i="0" u="none" strike="noStrike" dirty="0">
                <a:solidFill>
                  <a:srgbClr val="000000"/>
                </a:solidFill>
                <a:effectLst/>
                <a:latin typeface="system-ui"/>
              </a:rPr>
              <a:t>¿QUE QUEIRE DECIR ESTO? QUE EL FUNDAMENTO NO FALLO, PERO EL PUEBLO DE ISRAEL NO SUPO EDIFICAR SOBRE LA PROMESA DE DIOS. </a:t>
            </a:r>
            <a:endParaRPr lang="es-ES_tradnl" b="1" dirty="0"/>
          </a:p>
          <a:p>
            <a:endParaRPr lang="es-ES_tradnl" dirty="0"/>
          </a:p>
          <a:p>
            <a:r>
              <a:rPr lang="es-ES_tradnl" dirty="0"/>
              <a:t>LA IMAGEN QUE QUIERO TRAER PARA USARLA EN ESTA PRESENTACION ES: DEFINIR A TRAVÉS DE LA CONSTRUCCION DE UN EDIFCIO LA DIFERENCIA QUE EXISTE ENTRE 1. FUNDAMENTO Y, 2. LO QUE SE EDIFICA SOBRE EL FUNDAMENTO. </a:t>
            </a:r>
          </a:p>
          <a:p>
            <a:endParaRPr lang="es-ES_tradnl" dirty="0"/>
          </a:p>
          <a:p>
            <a:r>
              <a:rPr lang="es-ES_tradnl" dirty="0"/>
              <a:t>ASI QUE LA CONSTRUCCION COMPLETA ESTA EN EL FUNDAMENTO Y EN LA EDIFICACION… PABLO LO VA DESCRIBIR MAS CLARAMENTE… </a:t>
            </a:r>
          </a:p>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3</a:t>
            </a:fld>
            <a:endParaRPr lang="es-ES_tradnl"/>
          </a:p>
        </p:txBody>
      </p:sp>
    </p:spTree>
    <p:extLst>
      <p:ext uri="{BB962C8B-B14F-4D97-AF65-F5344CB8AC3E}">
        <p14:creationId xmlns:p14="http://schemas.microsoft.com/office/powerpoint/2010/main" val="62527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FF"/>
                </a:solidFill>
                <a:latin typeface="Arial" panose="020B0604020202020204" pitchFamily="34" charset="0"/>
                <a:ea typeface="+mj-ea"/>
                <a:cs typeface="Arial" panose="020B0604020202020204" pitchFamily="34" charset="0"/>
              </a:rPr>
              <a:t>1 CORINTIOS </a:t>
            </a:r>
            <a:r>
              <a:rPr lang="en-US" b="1" i="0" u="none" strike="noStrike" baseline="30000" dirty="0">
                <a:solidFill>
                  <a:srgbClr val="000000"/>
                </a:solidFill>
                <a:effectLst/>
                <a:latin typeface="system-ui"/>
              </a:rPr>
              <a:t>10 </a:t>
            </a:r>
            <a:r>
              <a:rPr lang="en-US" b="0" i="0" u="none" strike="noStrike" dirty="0">
                <a:solidFill>
                  <a:srgbClr val="000000"/>
                </a:solidFill>
                <a:effectLst/>
                <a:latin typeface="system-ui"/>
              </a:rPr>
              <a:t>CONFORME A LA GRACIA DE DIOS QUE ME HA SIDO DADA, YO COMO PERITO ARQUITECTO PUSE EL FUNDAMENTO, Y OTRO EDIFICA ENCIMA; </a:t>
            </a:r>
            <a:r>
              <a:rPr lang="en-US" b="1" i="0" u="sng" strike="noStrike" dirty="0">
                <a:solidFill>
                  <a:srgbClr val="000000"/>
                </a:solidFill>
                <a:effectLst/>
                <a:latin typeface="system-ui"/>
              </a:rPr>
              <a:t>PERO CADA UNO MIRE CÓMO SOBREEDIFICA. </a:t>
            </a:r>
            <a:r>
              <a:rPr lang="en-US" b="1" i="0" u="none" strike="noStrike" baseline="30000" dirty="0">
                <a:solidFill>
                  <a:srgbClr val="000000"/>
                </a:solidFill>
                <a:effectLst/>
                <a:latin typeface="system-ui"/>
              </a:rPr>
              <a:t>11 </a:t>
            </a:r>
            <a:r>
              <a:rPr lang="en-US" b="0" i="0" u="none" strike="noStrike" dirty="0">
                <a:solidFill>
                  <a:srgbClr val="000000"/>
                </a:solidFill>
                <a:effectLst/>
                <a:latin typeface="system-ui"/>
              </a:rPr>
              <a:t>PORQUE NADIE PUEDE PONER OTRO FUNDAMENTO QUE EL QUE ESTÁ PUESTO, EL CUAL ES JESUCRISTO. </a:t>
            </a:r>
          </a:p>
          <a:p>
            <a:endParaRPr lang="en-US" b="0" i="0" u="none" strike="noStrike" baseline="30000" dirty="0">
              <a:solidFill>
                <a:srgbClr val="000000"/>
              </a:solidFill>
              <a:effectLst/>
              <a:latin typeface="system-ui"/>
            </a:endParaRPr>
          </a:p>
          <a:p>
            <a:r>
              <a:rPr lang="en-US" b="1" i="0" u="none" strike="noStrike" baseline="30000" dirty="0">
                <a:solidFill>
                  <a:srgbClr val="000000"/>
                </a:solidFill>
                <a:effectLst/>
                <a:latin typeface="system-ui"/>
              </a:rPr>
              <a:t>12 </a:t>
            </a:r>
            <a:r>
              <a:rPr lang="en-US" b="0" i="0" u="none" strike="noStrike" dirty="0">
                <a:solidFill>
                  <a:srgbClr val="000000"/>
                </a:solidFill>
                <a:effectLst/>
                <a:latin typeface="system-ui"/>
              </a:rPr>
              <a:t>Y SI SOBRE ESTE FUNDAMENTO ALGUNO EDIFICARE ORO, PLATA, PIEDRAS PRECIOSAS, MADERA, HENO, HOJARASCA, </a:t>
            </a:r>
          </a:p>
          <a:p>
            <a:r>
              <a:rPr lang="en-US" b="1" i="0" u="none" strike="noStrike" baseline="30000" dirty="0">
                <a:solidFill>
                  <a:srgbClr val="000000"/>
                </a:solidFill>
                <a:effectLst/>
                <a:latin typeface="system-ui"/>
              </a:rPr>
              <a:t>13 </a:t>
            </a:r>
            <a:r>
              <a:rPr lang="en-US" b="0" i="0" u="none" strike="noStrike" dirty="0">
                <a:solidFill>
                  <a:srgbClr val="000000"/>
                </a:solidFill>
                <a:effectLst/>
                <a:latin typeface="system-ui"/>
              </a:rPr>
              <a:t>LA OBRA DE CADA UNO SE HARÁ MANIFIESTA; PORQUE EL DÍA LA DECLARARÁ, PUES POR EL FUEGO SERÁ REVELADA; </a:t>
            </a:r>
          </a:p>
          <a:p>
            <a:r>
              <a:rPr lang="en-US" b="0" i="0" u="none" strike="noStrike" dirty="0">
                <a:solidFill>
                  <a:srgbClr val="000000"/>
                </a:solidFill>
                <a:effectLst/>
                <a:latin typeface="system-ui"/>
              </a:rPr>
              <a:t>Y LA OBRA DE CADA UNO CUÁL SEA, EL FUEGO LA PROBARÁ. </a:t>
            </a:r>
          </a:p>
          <a:p>
            <a:endParaRPr lang="en-US" b="0" i="0" u="none" strike="noStrike" baseline="30000" dirty="0">
              <a:solidFill>
                <a:srgbClr val="000000"/>
              </a:solidFill>
              <a:effectLst/>
              <a:latin typeface="system-ui"/>
            </a:endParaRPr>
          </a:p>
          <a:p>
            <a:r>
              <a:rPr lang="en-US" b="1" i="0" u="none" strike="noStrike" baseline="30000" dirty="0">
                <a:solidFill>
                  <a:srgbClr val="000000"/>
                </a:solidFill>
                <a:effectLst/>
                <a:latin typeface="system-ui"/>
              </a:rPr>
              <a:t>14 </a:t>
            </a:r>
            <a:r>
              <a:rPr lang="en-US" b="0" i="0" u="none" strike="noStrike" dirty="0">
                <a:solidFill>
                  <a:srgbClr val="000000"/>
                </a:solidFill>
                <a:effectLst/>
                <a:latin typeface="system-ui"/>
              </a:rPr>
              <a:t>SI PERMANECIERE LA OBRA DE ALGUNO QUE SOBREEDIFICÓ, RECIBIRÁ RECOMPENSA. </a:t>
            </a:r>
          </a:p>
          <a:p>
            <a:r>
              <a:rPr lang="en-US" b="1" i="0" u="none" strike="noStrike" baseline="30000" dirty="0">
                <a:solidFill>
                  <a:srgbClr val="000000"/>
                </a:solidFill>
                <a:effectLst/>
                <a:latin typeface="system-ui"/>
              </a:rPr>
              <a:t>15 </a:t>
            </a:r>
            <a:r>
              <a:rPr lang="en-US" b="0" i="0" u="none" strike="noStrike" dirty="0">
                <a:solidFill>
                  <a:srgbClr val="000000"/>
                </a:solidFill>
                <a:effectLst/>
                <a:latin typeface="system-ui"/>
              </a:rPr>
              <a:t>SI LA OBRA DE ALGUNO SE QUEMARE, ÉL SUFRIRÁ PÉRDIDA, SI BIEN ÉL MISMO SERÁ SALVO, AUNQUE ASÍ COMO POR FUEGO.</a:t>
            </a:r>
            <a:endParaRPr lang="en-US" sz="1200" b="1" dirty="0">
              <a:solidFill>
                <a:srgbClr val="FFFFFF"/>
              </a:solidFill>
              <a:latin typeface="Arial" panose="020B0604020202020204" pitchFamily="34" charset="0"/>
              <a:ea typeface="+mj-ea"/>
              <a:cs typeface="Arial" panose="020B0604020202020204" pitchFamily="34" charset="0"/>
            </a:endParaRPr>
          </a:p>
          <a:p>
            <a:endParaRPr lang="en-US" sz="1200" b="1" dirty="0">
              <a:solidFill>
                <a:srgbClr val="FFFFFF"/>
              </a:solidFill>
              <a:latin typeface="Arial" panose="020B0604020202020204" pitchFamily="34" charset="0"/>
              <a:ea typeface="+mj-ea"/>
              <a:cs typeface="Arial" panose="020B0604020202020204" pitchFamily="34" charset="0"/>
            </a:endParaRPr>
          </a:p>
          <a:p>
            <a:r>
              <a:rPr lang="en-US" sz="1200" b="1" dirty="0">
                <a:solidFill>
                  <a:srgbClr val="FFFFFF"/>
                </a:solidFill>
                <a:latin typeface="Arial" panose="020B0604020202020204" pitchFamily="34" charset="0"/>
                <a:ea typeface="+mj-ea"/>
                <a:cs typeface="Arial" panose="020B0604020202020204" pitchFamily="34" charset="0"/>
              </a:rPr>
              <a:t>— PARA MIRAR ESTO EN UN CUARO MIREMOS ESTE VERSO A TRAVÉS DE IMAGENES. </a:t>
            </a:r>
            <a:endParaRPr lang="es-ES_tradnl" b="1"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4</a:t>
            </a:fld>
            <a:endParaRPr lang="es-ES_tradnl"/>
          </a:p>
        </p:txBody>
      </p:sp>
    </p:spTree>
    <p:extLst>
      <p:ext uri="{BB962C8B-B14F-4D97-AF65-F5344CB8AC3E}">
        <p14:creationId xmlns:p14="http://schemas.microsoft.com/office/powerpoint/2010/main" val="351659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7</a:t>
            </a:fld>
            <a:endParaRPr lang="es-ES_tradnl"/>
          </a:p>
        </p:txBody>
      </p:sp>
    </p:spTree>
    <p:extLst>
      <p:ext uri="{BB962C8B-B14F-4D97-AF65-F5344CB8AC3E}">
        <p14:creationId xmlns:p14="http://schemas.microsoft.com/office/powerpoint/2010/main" val="57094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a:p>
            <a:pPr>
              <a:buFont typeface="+mj-lt"/>
              <a:buAutoNum type="arabicPeriod"/>
            </a:pPr>
            <a:r>
              <a:rPr lang="en-US" sz="1800" b="1" dirty="0">
                <a:effectLst/>
                <a:latin typeface="TimesNewRomanPSMT"/>
              </a:rPr>
              <a:t>SEA EJEMPLO EN CASA PRIMERAMENTE. </a:t>
            </a:r>
          </a:p>
          <a:p>
            <a:pPr>
              <a:buFont typeface="+mj-lt"/>
              <a:buAutoNum type="arabicPeriod"/>
            </a:pPr>
            <a:r>
              <a:rPr lang="en-US" sz="1800" b="1" dirty="0">
                <a:effectLst/>
                <a:latin typeface="TimesNewRomanPSMT"/>
              </a:rPr>
              <a:t>ORGANICE SU TIEMPO; APRENDA A SER PUNTUAL. QUE SU PALABRA VALGA. </a:t>
            </a:r>
          </a:p>
          <a:p>
            <a:pPr>
              <a:buFont typeface="+mj-lt"/>
              <a:buAutoNum type="arabicPeriod"/>
            </a:pPr>
            <a:r>
              <a:rPr lang="en-US" sz="1800" b="1" dirty="0">
                <a:effectLst/>
                <a:latin typeface="TimesNewRomanPSMT"/>
              </a:rPr>
              <a:t>CONCÉNTRESE EN UN ASUNTO A LA VEZ. </a:t>
            </a:r>
          </a:p>
          <a:p>
            <a:pPr>
              <a:buFont typeface="+mj-lt"/>
              <a:buAutoNum type="arabicPeriod"/>
            </a:pPr>
            <a:r>
              <a:rPr lang="en-US" sz="1800" b="1" dirty="0">
                <a:effectLst/>
                <a:latin typeface="TimesNewRomanPSMT"/>
              </a:rPr>
              <a:t>ORGANICE SUS PRIORIDADES ASÍ: DIOS, FAMILIA, IGLESIA, TRABAJO. </a:t>
            </a:r>
          </a:p>
          <a:p>
            <a:pPr>
              <a:buFont typeface="+mj-lt"/>
              <a:buAutoNum type="arabicPeriod"/>
            </a:pPr>
            <a:r>
              <a:rPr lang="en-US" sz="1800" b="1" dirty="0">
                <a:effectLst/>
                <a:latin typeface="TimesNewRomanPSMT"/>
              </a:rPr>
              <a:t>DISCIPLÍNESE Y HAGA PRIMERAMENTE LO NECESARIO. JESUCRISTO, EL MEJOR LÍDER DE LA HISTORIA ERA DISCIPLINADO CON SUS RECURSOS. </a:t>
            </a:r>
          </a:p>
          <a:p>
            <a:pPr>
              <a:buFont typeface="+mj-lt"/>
              <a:buAutoNum type="arabicPeriod"/>
            </a:pPr>
            <a:r>
              <a:rPr lang="en-US" sz="1800" b="1" dirty="0">
                <a:effectLst/>
                <a:latin typeface="TimesNewRomanPSMT"/>
              </a:rPr>
              <a:t>ORE; MEDITE EN LA PALABRA; AYUNE; VAYA AL TEMPLO; SEA EL PRIMERO EN DAR EL EJEMPLO. </a:t>
            </a:r>
          </a:p>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8</a:t>
            </a:fld>
            <a:endParaRPr lang="es-ES_tradnl"/>
          </a:p>
        </p:txBody>
      </p:sp>
    </p:spTree>
    <p:extLst>
      <p:ext uri="{BB962C8B-B14F-4D97-AF65-F5344CB8AC3E}">
        <p14:creationId xmlns:p14="http://schemas.microsoft.com/office/powerpoint/2010/main" val="137618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QUIERO CONTINUAR USANDO LA ILUSTRACION DE UNA EDIFICACION PARA OBSERVAR AQUELLOS FACTORES QUE </a:t>
            </a:r>
          </a:p>
          <a:p>
            <a:r>
              <a:rPr lang="en-US" b="0" i="0" u="none" strike="noStrike" dirty="0">
                <a:solidFill>
                  <a:srgbClr val="000000"/>
                </a:solidFill>
                <a:effectLst/>
                <a:latin typeface="system-ui"/>
              </a:rPr>
              <a:t>DAÑAN TODA EDIFICACION. </a:t>
            </a:r>
          </a:p>
          <a:p>
            <a:endParaRPr lang="en-US" b="0" i="0" u="none" strike="noStrike" dirty="0">
              <a:solidFill>
                <a:srgbClr val="000000"/>
              </a:solidFill>
              <a:effectLst/>
              <a:latin typeface="system-ui"/>
            </a:endParaRPr>
          </a:p>
          <a:p>
            <a:r>
              <a:rPr lang="en-US" b="0" i="0" u="none" strike="noStrike" dirty="0">
                <a:solidFill>
                  <a:srgbClr val="000000"/>
                </a:solidFill>
                <a:effectLst/>
                <a:latin typeface="system-ui"/>
              </a:rPr>
              <a:t>OBVIAMENTE APLICADOS A NUESTRO LLAMAMIENTO MINISTERIAL. </a:t>
            </a:r>
          </a:p>
          <a:p>
            <a:endParaRPr lang="en-US" b="0" i="0" u="none" strike="noStrike" dirty="0">
              <a:solidFill>
                <a:srgbClr val="000000"/>
              </a:solidFill>
              <a:effectLst/>
              <a:latin typeface="system-ui"/>
            </a:endParaRPr>
          </a:p>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9</a:t>
            </a:fld>
            <a:endParaRPr lang="es-ES_tradnl"/>
          </a:p>
        </p:txBody>
      </p:sp>
    </p:spTree>
    <p:extLst>
      <p:ext uri="{BB962C8B-B14F-4D97-AF65-F5344CB8AC3E}">
        <p14:creationId xmlns:p14="http://schemas.microsoft.com/office/powerpoint/2010/main" val="95151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a:p>
            <a:r>
              <a:rPr lang="es-ES_tradnl" dirty="0"/>
              <a:t>LA SAGRADA FAMILIA, BARCELONA</a:t>
            </a:r>
          </a:p>
          <a:p>
            <a:r>
              <a:rPr lang="es-ES_tradnl" dirty="0"/>
              <a:t>UNA OBRA EN PROGRESO DESDE 1882, LA MONUMENTAL IGLESIA CATÓLICA ROMANA DE ANTONI GAUDÍ SE ENCUENTRA ENTRE LOS EJEMPLOS MÁS CONOCIDOS DE ARQUITECTURA INACABADA. CON LA CONSTRUCCIÓN ACTUAL FINANCIADA POR LAS ENTRADAS DE LOS VISITANTES A LA OBRA MAESTRA SIN TERMINAR, SE ESPERA QUE LA ESTRUCTURA Y LAS 18 TORRES DE LA IGLESIA ESTÉN COMPLETAS PARA 2026, Y TODOS SUS ELEMENTOS DECORATIVOS DEBERÍAN ESTAR FINALMENTE EN SU LUGAR PARA 2032, 150 AÑOS DESPUÉS DE LA INAUGURACIÓN.</a:t>
            </a:r>
          </a:p>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10</a:t>
            </a:fld>
            <a:endParaRPr lang="es-ES_tradnl"/>
          </a:p>
        </p:txBody>
      </p:sp>
    </p:spTree>
    <p:extLst>
      <p:ext uri="{BB962C8B-B14F-4D97-AF65-F5344CB8AC3E}">
        <p14:creationId xmlns:p14="http://schemas.microsoft.com/office/powerpoint/2010/main" val="265446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LUCAS 14;</a:t>
            </a:r>
            <a:r>
              <a:rPr lang="en-US" b="1" i="0" u="none" strike="noStrike" baseline="30000" dirty="0">
                <a:solidFill>
                  <a:srgbClr val="000000"/>
                </a:solidFill>
                <a:effectLst/>
                <a:latin typeface="system-ui"/>
              </a:rPr>
              <a:t> 28 </a:t>
            </a:r>
            <a:r>
              <a:rPr lang="en-US" b="0" i="0" u="none" strike="noStrike" dirty="0">
                <a:solidFill>
                  <a:srgbClr val="000000"/>
                </a:solidFill>
                <a:effectLst/>
                <a:latin typeface="system-ui"/>
              </a:rPr>
              <a:t>PORQUE ¿QUIÉN DE VOSOTROS, QUERIENDO EDIFICAR UNA TORRE, </a:t>
            </a:r>
          </a:p>
          <a:p>
            <a:r>
              <a:rPr lang="en-US" b="0" i="0" u="none" strike="noStrike" dirty="0">
                <a:solidFill>
                  <a:srgbClr val="000000"/>
                </a:solidFill>
                <a:effectLst/>
                <a:latin typeface="system-ui"/>
              </a:rPr>
              <a:t>NO SE SIENTA PRIMERO Y CALCULA LOS GASTOS, A VER SI TIENE LO QUE NECESITA PARA ACABARLA? </a:t>
            </a:r>
            <a:endParaRPr lang="es-ES_tradnl" dirty="0"/>
          </a:p>
          <a:p>
            <a:endParaRPr lang="es-ES_tradnl" dirty="0"/>
          </a:p>
          <a:p>
            <a:endParaRPr lang="es-ES_tradnl" dirty="0"/>
          </a:p>
          <a:p>
            <a:r>
              <a:rPr lang="es-ES_tradnl" dirty="0"/>
              <a:t>NO TIENEN NADA DE MALO SENTARSE A PLANEAR, EL PROBLEMA ES SI NUNCA TE LEVANTAS DE TU ASIENTO… </a:t>
            </a:r>
          </a:p>
          <a:p>
            <a:endParaRPr lang="es-ES_tradnl" dirty="0"/>
          </a:p>
          <a:p>
            <a:r>
              <a:rPr lang="es-ES_tradnl" dirty="0"/>
              <a:t>ES GRAN ERROR SOLO ESTAR IDEANDO Y QUERIENDO HACER, Y NUNCA SENTARTE A PLANEAR COMO LO VAS A HACER…Y </a:t>
            </a:r>
          </a:p>
          <a:p>
            <a:r>
              <a:rPr lang="es-ES_tradnl" dirty="0"/>
              <a:t>QUIEN ESTARA CONTIGO EN EL PROYECTO? </a:t>
            </a:r>
          </a:p>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11</a:t>
            </a:fld>
            <a:endParaRPr lang="es-ES_tradnl"/>
          </a:p>
        </p:txBody>
      </p:sp>
    </p:spTree>
    <p:extLst>
      <p:ext uri="{BB962C8B-B14F-4D97-AF65-F5344CB8AC3E}">
        <p14:creationId xmlns:p14="http://schemas.microsoft.com/office/powerpoint/2010/main" val="30921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err="1">
                <a:solidFill>
                  <a:srgbClr val="202122"/>
                </a:solidFill>
                <a:effectLst/>
                <a:latin typeface="Arial" panose="020B0604020202020204" pitchFamily="34" charset="0"/>
              </a:rPr>
              <a:t>Su</a:t>
            </a:r>
            <a:r>
              <a:rPr lang="en-US" b="0" i="0" u="none" strike="noStrike" dirty="0">
                <a:solidFill>
                  <a:srgbClr val="202122"/>
                </a:solidFill>
                <a:effectLst/>
                <a:latin typeface="Arial" panose="020B0604020202020204" pitchFamily="34" charset="0"/>
              </a:rPr>
              <a:t> peso se </a:t>
            </a:r>
            <a:r>
              <a:rPr lang="en-US" b="0" i="0" u="none" strike="noStrike" dirty="0" err="1">
                <a:solidFill>
                  <a:srgbClr val="202122"/>
                </a:solidFill>
                <a:effectLst/>
                <a:latin typeface="Arial" panose="020B0604020202020204" pitchFamily="34" charset="0"/>
              </a:rPr>
              <a:t>estima</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en</a:t>
            </a:r>
            <a:r>
              <a:rPr lang="en-US" b="0" i="0" u="none" strike="noStrike" dirty="0">
                <a:solidFill>
                  <a:srgbClr val="202122"/>
                </a:solidFill>
                <a:effectLst/>
                <a:latin typeface="Arial" panose="020B0604020202020204" pitchFamily="34" charset="0"/>
              </a:rPr>
              <a:t> 14 500 </a:t>
            </a:r>
            <a:r>
              <a:rPr lang="en-US" b="0" i="0" u="none" strike="noStrike" dirty="0">
                <a:solidFill>
                  <a:srgbClr val="795CB2"/>
                </a:solidFill>
                <a:effectLst/>
                <a:latin typeface="Arial" panose="020B0604020202020204" pitchFamily="34" charset="0"/>
                <a:hlinkClick r:id="rId3" tooltip="Tonelada"/>
              </a:rPr>
              <a:t>toneladas</a:t>
            </a:r>
            <a:r>
              <a:rPr lang="en-US" b="0" i="0" u="none" strike="noStrike" dirty="0">
                <a:solidFill>
                  <a:srgbClr val="202122"/>
                </a:solidFill>
                <a:effectLst/>
                <a:latin typeface="Arial" panose="020B0604020202020204" pitchFamily="34" charset="0"/>
              </a:rPr>
              <a:t> y </a:t>
            </a:r>
            <a:r>
              <a:rPr lang="en-US" b="0" i="0" u="none" strike="noStrike" dirty="0" err="1">
                <a:solidFill>
                  <a:srgbClr val="202122"/>
                </a:solidFill>
                <a:effectLst/>
                <a:latin typeface="Arial" panose="020B0604020202020204" pitchFamily="34" charset="0"/>
              </a:rPr>
              <a:t>su</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inclinación</a:t>
            </a:r>
            <a:r>
              <a:rPr lang="en-US" b="0" i="0" u="none" strike="noStrike" dirty="0">
                <a:solidFill>
                  <a:srgbClr val="202122"/>
                </a:solidFill>
                <a:effectLst/>
                <a:latin typeface="Arial" panose="020B0604020202020204" pitchFamily="34" charset="0"/>
              </a:rPr>
              <a:t> es de </a:t>
            </a:r>
            <a:r>
              <a:rPr lang="en-US" b="0" i="0" u="none" strike="noStrike" dirty="0" err="1">
                <a:solidFill>
                  <a:srgbClr val="202122"/>
                </a:solidFill>
                <a:effectLst/>
                <a:latin typeface="Arial" panose="020B0604020202020204" pitchFamily="34" charset="0"/>
              </a:rPr>
              <a:t>unos</a:t>
            </a:r>
            <a:r>
              <a:rPr lang="en-US" b="0" i="0" u="none" strike="noStrike" dirty="0">
                <a:solidFill>
                  <a:srgbClr val="202122"/>
                </a:solidFill>
                <a:effectLst/>
                <a:latin typeface="Arial" panose="020B0604020202020204" pitchFamily="34" charset="0"/>
              </a:rPr>
              <a:t> 4°, </a:t>
            </a:r>
            <a:r>
              <a:rPr lang="en-US" b="0" i="0" u="none" strike="noStrike" dirty="0" err="1">
                <a:solidFill>
                  <a:srgbClr val="202122"/>
                </a:solidFill>
                <a:effectLst/>
                <a:latin typeface="Arial" panose="020B0604020202020204" pitchFamily="34" charset="0"/>
              </a:rPr>
              <a:t>extendiéndose</a:t>
            </a:r>
            <a:r>
              <a:rPr lang="en-US" b="0" i="0" u="none" strike="noStrike" dirty="0">
                <a:solidFill>
                  <a:srgbClr val="202122"/>
                </a:solidFill>
                <a:effectLst/>
                <a:latin typeface="Arial" panose="020B0604020202020204" pitchFamily="34" charset="0"/>
              </a:rPr>
              <a:t> 3.9 m de la vertical. La </a:t>
            </a:r>
            <a:r>
              <a:rPr lang="en-US" b="0" i="0" u="none" strike="noStrike" dirty="0" err="1">
                <a:solidFill>
                  <a:srgbClr val="202122"/>
                </a:solidFill>
                <a:effectLst/>
                <a:latin typeface="Arial" panose="020B0604020202020204" pitchFamily="34" charset="0"/>
              </a:rPr>
              <a:t>torre</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comenzó</a:t>
            </a:r>
            <a:r>
              <a:rPr lang="en-US" b="0" i="0" u="none" strike="noStrike" dirty="0">
                <a:solidFill>
                  <a:srgbClr val="202122"/>
                </a:solidFill>
                <a:effectLst/>
                <a:latin typeface="Arial" panose="020B0604020202020204" pitchFamily="34" charset="0"/>
              </a:rPr>
              <a:t> a </a:t>
            </a:r>
            <a:r>
              <a:rPr lang="en-US" b="0" i="0" u="none" strike="noStrike" dirty="0" err="1">
                <a:solidFill>
                  <a:srgbClr val="202122"/>
                </a:solidFill>
                <a:effectLst/>
                <a:latin typeface="Arial" panose="020B0604020202020204" pitchFamily="34" charset="0"/>
              </a:rPr>
              <a:t>inclinarse</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durante</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su</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construcción</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en</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agosto</a:t>
            </a:r>
            <a:r>
              <a:rPr lang="en-US" b="0" i="0" u="none" strike="noStrike" dirty="0">
                <a:solidFill>
                  <a:srgbClr val="202122"/>
                </a:solidFill>
                <a:effectLst/>
                <a:latin typeface="Arial" panose="020B0604020202020204" pitchFamily="34" charset="0"/>
              </a:rPr>
              <a:t> de </a:t>
            </a:r>
            <a:r>
              <a:rPr lang="en-US" b="0" i="0" u="none" strike="noStrike" dirty="0">
                <a:solidFill>
                  <a:srgbClr val="795CB2"/>
                </a:solidFill>
                <a:effectLst/>
                <a:latin typeface="Arial" panose="020B0604020202020204" pitchFamily="34" charset="0"/>
                <a:hlinkClick r:id="rId4" tooltip="1173"/>
              </a:rPr>
              <a:t>1173</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debido</a:t>
            </a:r>
            <a:r>
              <a:rPr lang="en-US" b="0" i="0" u="none" strike="noStrike" dirty="0">
                <a:solidFill>
                  <a:srgbClr val="202122"/>
                </a:solidFill>
                <a:effectLst/>
                <a:latin typeface="Arial" panose="020B0604020202020204" pitchFamily="34" charset="0"/>
              </a:rPr>
              <a:t> a que </a:t>
            </a:r>
            <a:r>
              <a:rPr lang="en-US" b="0" i="0" u="none" strike="noStrike" dirty="0" err="1">
                <a:solidFill>
                  <a:srgbClr val="202122"/>
                </a:solidFill>
                <a:effectLst/>
                <a:latin typeface="Arial" panose="020B0604020202020204" pitchFamily="34" charset="0"/>
              </a:rPr>
              <a:t>el</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suelo</a:t>
            </a:r>
            <a:r>
              <a:rPr lang="en-US" b="0" i="0" u="none" strike="noStrike" dirty="0">
                <a:solidFill>
                  <a:srgbClr val="202122"/>
                </a:solidFill>
                <a:effectLst/>
                <a:latin typeface="Arial" panose="020B0604020202020204" pitchFamily="34" charset="0"/>
              </a:rPr>
              <a:t> era </a:t>
            </a:r>
            <a:r>
              <a:rPr lang="en-US" b="0" i="0" u="none" strike="noStrike" dirty="0" err="1">
                <a:solidFill>
                  <a:srgbClr val="202122"/>
                </a:solidFill>
                <a:effectLst/>
                <a:latin typeface="Arial" panose="020B0604020202020204" pitchFamily="34" charset="0"/>
              </a:rPr>
              <a:t>blando</a:t>
            </a:r>
            <a:r>
              <a:rPr lang="en-US" b="0" i="0" u="none" strike="noStrike" dirty="0">
                <a:solidFill>
                  <a:srgbClr val="202122"/>
                </a:solidFill>
                <a:effectLst/>
                <a:latin typeface="Arial" panose="020B0604020202020204" pitchFamily="34" charset="0"/>
              </a:rPr>
              <a:t> y no </a:t>
            </a:r>
            <a:r>
              <a:rPr lang="en-US" b="0" i="0" u="none" strike="noStrike" dirty="0" err="1">
                <a:solidFill>
                  <a:srgbClr val="202122"/>
                </a:solidFill>
                <a:effectLst/>
                <a:latin typeface="Arial" panose="020B0604020202020204" pitchFamily="34" charset="0"/>
              </a:rPr>
              <a:t>podía</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soportar</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adecuadamente</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el</a:t>
            </a:r>
            <a:r>
              <a:rPr lang="en-US" b="0" i="0" u="none" strike="noStrike" dirty="0">
                <a:solidFill>
                  <a:srgbClr val="202122"/>
                </a:solidFill>
                <a:effectLst/>
                <a:latin typeface="Arial" panose="020B0604020202020204" pitchFamily="34" charset="0"/>
              </a:rPr>
              <a:t> peso de la </a:t>
            </a:r>
            <a:r>
              <a:rPr lang="en-US" b="0" i="0" u="none" strike="noStrike" dirty="0" err="1">
                <a:solidFill>
                  <a:srgbClr val="202122"/>
                </a:solidFill>
                <a:effectLst/>
                <a:latin typeface="Arial" panose="020B0604020202020204" pitchFamily="34" charset="0"/>
              </a:rPr>
              <a:t>estructura</a:t>
            </a:r>
            <a:r>
              <a:rPr lang="en-US" b="0" i="0" u="none" strike="noStrike" dirty="0">
                <a:solidFill>
                  <a:srgbClr val="202122"/>
                </a:solidFill>
                <a:effectLst/>
                <a:latin typeface="Arial" panose="020B0604020202020204" pitchFamily="34" charset="0"/>
              </a:rPr>
              <a:t>.</a:t>
            </a:r>
            <a:endParaRPr lang="es-ES_tradnl" dirty="0"/>
          </a:p>
          <a:p>
            <a:pPr algn="l"/>
            <a:endParaRPr lang="es-ES_tradnl" dirty="0"/>
          </a:p>
          <a:p>
            <a:pPr algn="l"/>
            <a:endParaRPr lang="es-ES_tradnl" dirty="0"/>
          </a:p>
          <a:p>
            <a:pPr algn="l"/>
            <a:r>
              <a:rPr lang="es-ES_tradnl" dirty="0"/>
              <a:t>2 PEDRO 3:</a:t>
            </a:r>
            <a:r>
              <a:rPr lang="en-US" b="0" i="0" u="none" strike="noStrike" dirty="0">
                <a:solidFill>
                  <a:srgbClr val="000000"/>
                </a:solidFill>
                <a:effectLst/>
                <a:latin typeface="system-ui"/>
              </a:rPr>
              <a:t>15-17</a:t>
            </a:r>
          </a:p>
          <a:p>
            <a:pPr algn="l"/>
            <a:r>
              <a:rPr lang="en-US" b="1" i="0" u="none" strike="noStrike" baseline="30000" dirty="0">
                <a:solidFill>
                  <a:srgbClr val="000000"/>
                </a:solidFill>
                <a:effectLst/>
                <a:latin typeface="system-ui"/>
              </a:rPr>
              <a:t>15 </a:t>
            </a:r>
            <a:r>
              <a:rPr lang="en-US" b="0" i="0" u="none" strike="noStrike" dirty="0">
                <a:solidFill>
                  <a:srgbClr val="000000"/>
                </a:solidFill>
                <a:effectLst/>
                <a:latin typeface="system-ui"/>
              </a:rPr>
              <a:t>Y TENED ENTENDIDO QUE LA PACIENCIA DE NUESTRO SEÑOR ES PARA SALVACIÓN; COMO TAMBIÉN NUESTRO AMADO HERMANO PABLO, SEGÚN LA SABIDURÍA QUE LE HA SIDO DADA, OS HA ESCRITO, </a:t>
            </a:r>
            <a:r>
              <a:rPr lang="en-US" b="1" i="0" u="none" strike="noStrike" baseline="30000" dirty="0">
                <a:solidFill>
                  <a:srgbClr val="000000"/>
                </a:solidFill>
                <a:effectLst/>
                <a:latin typeface="system-ui"/>
              </a:rPr>
              <a:t>16 </a:t>
            </a:r>
            <a:r>
              <a:rPr lang="en-US" b="0" i="0" u="none" strike="noStrike" dirty="0">
                <a:solidFill>
                  <a:srgbClr val="000000"/>
                </a:solidFill>
                <a:effectLst/>
                <a:latin typeface="system-ui"/>
              </a:rPr>
              <a:t>CASI EN TODAS SUS EPÍSTOLAS, HABLANDO EN ELLAS DE ESTAS COSAS; ENTRE LAS CUALES HAY ALGUNAS DIFÍCILES DE ENTENDER, LAS CUALES LOS INDOCTOS E INCONSTANTES TUERCEN, COMO TAMBIÉN LAS OTRAS ESCRITURAS, PARA SU PROPIA PERDICIÓN. </a:t>
            </a:r>
            <a:r>
              <a:rPr lang="en-US" b="1" i="0" u="none" strike="noStrike" baseline="30000" dirty="0">
                <a:solidFill>
                  <a:srgbClr val="000000"/>
                </a:solidFill>
                <a:effectLst/>
                <a:latin typeface="system-ui"/>
              </a:rPr>
              <a:t>17 </a:t>
            </a:r>
            <a:r>
              <a:rPr lang="en-US" b="0" i="0" u="none" strike="noStrike" dirty="0">
                <a:solidFill>
                  <a:srgbClr val="000000"/>
                </a:solidFill>
                <a:effectLst/>
                <a:latin typeface="system-ui"/>
              </a:rPr>
              <a:t>ASÍ QUE VOSOTROS, OH AMADOS, SABIÉNDOLO DE ANTEMANO, GUARDAOS, NO SEA QUE ARRASTRADOS POR EL ERROR DE LOS INICUOS, CAIGÁIS DE VUESTRA FIRMEZA.</a:t>
            </a:r>
          </a:p>
          <a:p>
            <a:endParaRPr lang="es-ES_tradnl" dirty="0"/>
          </a:p>
          <a:p>
            <a:endParaRPr lang="es-ES_tradnl" dirty="0"/>
          </a:p>
          <a:p>
            <a:endParaRPr lang="es-ES_tradnl" dirty="0"/>
          </a:p>
        </p:txBody>
      </p:sp>
      <p:sp>
        <p:nvSpPr>
          <p:cNvPr id="4" name="Slide Number Placeholder 3"/>
          <p:cNvSpPr>
            <a:spLocks noGrp="1"/>
          </p:cNvSpPr>
          <p:nvPr>
            <p:ph type="sldNum" sz="quarter" idx="5"/>
          </p:nvPr>
        </p:nvSpPr>
        <p:spPr/>
        <p:txBody>
          <a:bodyPr/>
          <a:lstStyle/>
          <a:p>
            <a:fld id="{728FA85F-E1FB-6947-A743-2C977EB73E49}" type="slidenum">
              <a:rPr lang="es-ES_tradnl" smtClean="0"/>
              <a:t>12</a:t>
            </a:fld>
            <a:endParaRPr lang="es-ES_tradnl"/>
          </a:p>
        </p:txBody>
      </p:sp>
    </p:spTree>
    <p:extLst>
      <p:ext uri="{BB962C8B-B14F-4D97-AF65-F5344CB8AC3E}">
        <p14:creationId xmlns:p14="http://schemas.microsoft.com/office/powerpoint/2010/main" val="110084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A34A-9BE7-EC05-CF32-7CE41A50F0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24A70955-D048-FC2F-AF18-5453365CE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id="{2A14FD88-1B03-3164-0C38-46F360112BA7}"/>
              </a:ext>
            </a:extLst>
          </p:cNvPr>
          <p:cNvSpPr>
            <a:spLocks noGrp="1"/>
          </p:cNvSpPr>
          <p:nvPr>
            <p:ph type="dt" sz="half" idx="10"/>
          </p:nvPr>
        </p:nvSpPr>
        <p:spPr/>
        <p:txBody>
          <a:bodyPr/>
          <a:lstStyle/>
          <a:p>
            <a:fld id="{E7BD0C32-B872-4E4C-9B0B-5B473EF4A399}" type="datetimeFigureOut">
              <a:rPr lang="es-ES_tradnl" smtClean="0"/>
              <a:t>11/6/23</a:t>
            </a:fld>
            <a:endParaRPr lang="es-ES_tradnl"/>
          </a:p>
        </p:txBody>
      </p:sp>
      <p:sp>
        <p:nvSpPr>
          <p:cNvPr id="5" name="Footer Placeholder 4">
            <a:extLst>
              <a:ext uri="{FF2B5EF4-FFF2-40B4-BE49-F238E27FC236}">
                <a16:creationId xmlns:a16="http://schemas.microsoft.com/office/drawing/2014/main" id="{5BA5CB9E-1452-4994-C7A4-B606AD37AC6B}"/>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52ACC75B-C558-C816-6866-00153C90C76E}"/>
              </a:ext>
            </a:extLst>
          </p:cNvPr>
          <p:cNvSpPr>
            <a:spLocks noGrp="1"/>
          </p:cNvSpPr>
          <p:nvPr>
            <p:ph type="sldNum" sz="quarter" idx="12"/>
          </p:nvPr>
        </p:nvSpPr>
        <p:spPr/>
        <p:txBody>
          <a:body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124809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EE34-8D4A-E650-5B7A-87FA961075F3}"/>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AA99FF76-390B-A793-5A96-DA41CC0203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C74403AA-9CF6-39E6-8295-61BB52E68B54}"/>
              </a:ext>
            </a:extLst>
          </p:cNvPr>
          <p:cNvSpPr>
            <a:spLocks noGrp="1"/>
          </p:cNvSpPr>
          <p:nvPr>
            <p:ph type="dt" sz="half" idx="10"/>
          </p:nvPr>
        </p:nvSpPr>
        <p:spPr/>
        <p:txBody>
          <a:bodyPr/>
          <a:lstStyle/>
          <a:p>
            <a:fld id="{E7BD0C32-B872-4E4C-9B0B-5B473EF4A399}" type="datetimeFigureOut">
              <a:rPr lang="es-ES_tradnl" smtClean="0"/>
              <a:t>11/6/23</a:t>
            </a:fld>
            <a:endParaRPr lang="es-ES_tradnl"/>
          </a:p>
        </p:txBody>
      </p:sp>
      <p:sp>
        <p:nvSpPr>
          <p:cNvPr id="5" name="Footer Placeholder 4">
            <a:extLst>
              <a:ext uri="{FF2B5EF4-FFF2-40B4-BE49-F238E27FC236}">
                <a16:creationId xmlns:a16="http://schemas.microsoft.com/office/drawing/2014/main" id="{D539B0DB-E14B-1455-CBCF-92FC61952C93}"/>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CD458AEF-FB83-81BE-6D1A-1C422A2EE547}"/>
              </a:ext>
            </a:extLst>
          </p:cNvPr>
          <p:cNvSpPr>
            <a:spLocks noGrp="1"/>
          </p:cNvSpPr>
          <p:nvPr>
            <p:ph type="sldNum" sz="quarter" idx="12"/>
          </p:nvPr>
        </p:nvSpPr>
        <p:spPr/>
        <p:txBody>
          <a:body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194277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4087D-7BA8-72E4-B269-3AC6B249DD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209AA431-2497-112E-7094-9846D43FD4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BB87B6B4-19EB-EA5A-D4AB-68842A9E23DD}"/>
              </a:ext>
            </a:extLst>
          </p:cNvPr>
          <p:cNvSpPr>
            <a:spLocks noGrp="1"/>
          </p:cNvSpPr>
          <p:nvPr>
            <p:ph type="dt" sz="half" idx="10"/>
          </p:nvPr>
        </p:nvSpPr>
        <p:spPr/>
        <p:txBody>
          <a:bodyPr/>
          <a:lstStyle/>
          <a:p>
            <a:fld id="{E7BD0C32-B872-4E4C-9B0B-5B473EF4A399}" type="datetimeFigureOut">
              <a:rPr lang="es-ES_tradnl" smtClean="0"/>
              <a:t>11/6/23</a:t>
            </a:fld>
            <a:endParaRPr lang="es-ES_tradnl"/>
          </a:p>
        </p:txBody>
      </p:sp>
      <p:sp>
        <p:nvSpPr>
          <p:cNvPr id="5" name="Footer Placeholder 4">
            <a:extLst>
              <a:ext uri="{FF2B5EF4-FFF2-40B4-BE49-F238E27FC236}">
                <a16:creationId xmlns:a16="http://schemas.microsoft.com/office/drawing/2014/main" id="{9EC04285-707D-AE8D-71D7-C6B4276567E1}"/>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CFA1093D-D118-68ED-E9B6-BB89664D0E73}"/>
              </a:ext>
            </a:extLst>
          </p:cNvPr>
          <p:cNvSpPr>
            <a:spLocks noGrp="1"/>
          </p:cNvSpPr>
          <p:nvPr>
            <p:ph type="sldNum" sz="quarter" idx="12"/>
          </p:nvPr>
        </p:nvSpPr>
        <p:spPr/>
        <p:txBody>
          <a:body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3076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6576-3332-1B8A-AD03-E7E95A3D964D}"/>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0C976293-FB12-4A3C-97AC-1C190663A6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22CEEDB7-0647-FBED-33EF-69FAB9819272}"/>
              </a:ext>
            </a:extLst>
          </p:cNvPr>
          <p:cNvSpPr>
            <a:spLocks noGrp="1"/>
          </p:cNvSpPr>
          <p:nvPr>
            <p:ph type="dt" sz="half" idx="10"/>
          </p:nvPr>
        </p:nvSpPr>
        <p:spPr/>
        <p:txBody>
          <a:bodyPr/>
          <a:lstStyle/>
          <a:p>
            <a:fld id="{E7BD0C32-B872-4E4C-9B0B-5B473EF4A399}" type="datetimeFigureOut">
              <a:rPr lang="es-ES_tradnl" smtClean="0"/>
              <a:t>11/6/23</a:t>
            </a:fld>
            <a:endParaRPr lang="es-ES_tradnl"/>
          </a:p>
        </p:txBody>
      </p:sp>
      <p:sp>
        <p:nvSpPr>
          <p:cNvPr id="5" name="Footer Placeholder 4">
            <a:extLst>
              <a:ext uri="{FF2B5EF4-FFF2-40B4-BE49-F238E27FC236}">
                <a16:creationId xmlns:a16="http://schemas.microsoft.com/office/drawing/2014/main" id="{92DDD7B9-A415-18BB-6F42-BDCB4B8A9DF5}"/>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631872F0-47C7-CDA6-7B2E-1DBCDC3DD078}"/>
              </a:ext>
            </a:extLst>
          </p:cNvPr>
          <p:cNvSpPr>
            <a:spLocks noGrp="1"/>
          </p:cNvSpPr>
          <p:nvPr>
            <p:ph type="sldNum" sz="quarter" idx="12"/>
          </p:nvPr>
        </p:nvSpPr>
        <p:spPr/>
        <p:txBody>
          <a:body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277151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1EAC-78DC-8D27-6A8C-DB96570E90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53B936F4-2C38-2914-0E59-A4AE25363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FFFAE-22E6-8D8B-987C-9E095BEC82F2}"/>
              </a:ext>
            </a:extLst>
          </p:cNvPr>
          <p:cNvSpPr>
            <a:spLocks noGrp="1"/>
          </p:cNvSpPr>
          <p:nvPr>
            <p:ph type="dt" sz="half" idx="10"/>
          </p:nvPr>
        </p:nvSpPr>
        <p:spPr/>
        <p:txBody>
          <a:bodyPr/>
          <a:lstStyle/>
          <a:p>
            <a:fld id="{E7BD0C32-B872-4E4C-9B0B-5B473EF4A399}" type="datetimeFigureOut">
              <a:rPr lang="es-ES_tradnl" smtClean="0"/>
              <a:t>11/6/23</a:t>
            </a:fld>
            <a:endParaRPr lang="es-ES_tradnl"/>
          </a:p>
        </p:txBody>
      </p:sp>
      <p:sp>
        <p:nvSpPr>
          <p:cNvPr id="5" name="Footer Placeholder 4">
            <a:extLst>
              <a:ext uri="{FF2B5EF4-FFF2-40B4-BE49-F238E27FC236}">
                <a16:creationId xmlns:a16="http://schemas.microsoft.com/office/drawing/2014/main" id="{CC8073E9-398C-2ABA-6BF1-3DDD8E434E23}"/>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15975294-6B31-DD1E-61F0-6E22C4C20AF5}"/>
              </a:ext>
            </a:extLst>
          </p:cNvPr>
          <p:cNvSpPr>
            <a:spLocks noGrp="1"/>
          </p:cNvSpPr>
          <p:nvPr>
            <p:ph type="sldNum" sz="quarter" idx="12"/>
          </p:nvPr>
        </p:nvSpPr>
        <p:spPr/>
        <p:txBody>
          <a:body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122551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7B5E-3E8A-6A71-E189-D4FA8DC61E03}"/>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ADF963FD-A82B-B759-0B85-55589C945A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1D581309-8497-DB45-DDCF-5D2A663F52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16751887-ED5D-2669-0BDD-4433C04864C2}"/>
              </a:ext>
            </a:extLst>
          </p:cNvPr>
          <p:cNvSpPr>
            <a:spLocks noGrp="1"/>
          </p:cNvSpPr>
          <p:nvPr>
            <p:ph type="dt" sz="half" idx="10"/>
          </p:nvPr>
        </p:nvSpPr>
        <p:spPr/>
        <p:txBody>
          <a:bodyPr/>
          <a:lstStyle/>
          <a:p>
            <a:fld id="{E7BD0C32-B872-4E4C-9B0B-5B473EF4A399}" type="datetimeFigureOut">
              <a:rPr lang="es-ES_tradnl" smtClean="0"/>
              <a:t>11/6/23</a:t>
            </a:fld>
            <a:endParaRPr lang="es-ES_tradnl"/>
          </a:p>
        </p:txBody>
      </p:sp>
      <p:sp>
        <p:nvSpPr>
          <p:cNvPr id="6" name="Footer Placeholder 5">
            <a:extLst>
              <a:ext uri="{FF2B5EF4-FFF2-40B4-BE49-F238E27FC236}">
                <a16:creationId xmlns:a16="http://schemas.microsoft.com/office/drawing/2014/main" id="{1DF51EED-FA74-8F2E-5A28-67B5EC8A9846}"/>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6F4A906E-BD2A-E15B-2B21-33C220E8806A}"/>
              </a:ext>
            </a:extLst>
          </p:cNvPr>
          <p:cNvSpPr>
            <a:spLocks noGrp="1"/>
          </p:cNvSpPr>
          <p:nvPr>
            <p:ph type="sldNum" sz="quarter" idx="12"/>
          </p:nvPr>
        </p:nvSpPr>
        <p:spPr/>
        <p:txBody>
          <a:body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189281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D77F-27D1-BCEC-114F-EB7CC28FC615}"/>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0ECCBBB1-C7A9-B7C7-6F68-9268C862A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735FF-1E4F-AC47-DC17-614175A594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3385A65A-2FD2-6431-A3C1-DB79E75375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64128-8FA8-69F6-6053-FE826FBC8E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274AB0EC-01CF-1997-36D7-46F988722F5E}"/>
              </a:ext>
            </a:extLst>
          </p:cNvPr>
          <p:cNvSpPr>
            <a:spLocks noGrp="1"/>
          </p:cNvSpPr>
          <p:nvPr>
            <p:ph type="dt" sz="half" idx="10"/>
          </p:nvPr>
        </p:nvSpPr>
        <p:spPr/>
        <p:txBody>
          <a:bodyPr/>
          <a:lstStyle/>
          <a:p>
            <a:fld id="{E7BD0C32-B872-4E4C-9B0B-5B473EF4A399}" type="datetimeFigureOut">
              <a:rPr lang="es-ES_tradnl" smtClean="0"/>
              <a:t>11/6/23</a:t>
            </a:fld>
            <a:endParaRPr lang="es-ES_tradnl"/>
          </a:p>
        </p:txBody>
      </p:sp>
      <p:sp>
        <p:nvSpPr>
          <p:cNvPr id="8" name="Footer Placeholder 7">
            <a:extLst>
              <a:ext uri="{FF2B5EF4-FFF2-40B4-BE49-F238E27FC236}">
                <a16:creationId xmlns:a16="http://schemas.microsoft.com/office/drawing/2014/main" id="{14210DE2-B861-55BB-A81C-8E093F91653E}"/>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284E3E93-2E4A-B10A-E2D5-60A2FB30B52F}"/>
              </a:ext>
            </a:extLst>
          </p:cNvPr>
          <p:cNvSpPr>
            <a:spLocks noGrp="1"/>
          </p:cNvSpPr>
          <p:nvPr>
            <p:ph type="sldNum" sz="quarter" idx="12"/>
          </p:nvPr>
        </p:nvSpPr>
        <p:spPr/>
        <p:txBody>
          <a:body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159523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36C2-902A-24F2-D820-1829B25520E1}"/>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F109686B-7733-C921-4026-23ECA9899AAB}"/>
              </a:ext>
            </a:extLst>
          </p:cNvPr>
          <p:cNvSpPr>
            <a:spLocks noGrp="1"/>
          </p:cNvSpPr>
          <p:nvPr>
            <p:ph type="dt" sz="half" idx="10"/>
          </p:nvPr>
        </p:nvSpPr>
        <p:spPr/>
        <p:txBody>
          <a:bodyPr/>
          <a:lstStyle/>
          <a:p>
            <a:fld id="{E7BD0C32-B872-4E4C-9B0B-5B473EF4A399}" type="datetimeFigureOut">
              <a:rPr lang="es-ES_tradnl" smtClean="0"/>
              <a:t>11/6/23</a:t>
            </a:fld>
            <a:endParaRPr lang="es-ES_tradnl"/>
          </a:p>
        </p:txBody>
      </p:sp>
      <p:sp>
        <p:nvSpPr>
          <p:cNvPr id="4" name="Footer Placeholder 3">
            <a:extLst>
              <a:ext uri="{FF2B5EF4-FFF2-40B4-BE49-F238E27FC236}">
                <a16:creationId xmlns:a16="http://schemas.microsoft.com/office/drawing/2014/main" id="{8F1A5A00-C578-9050-BBF4-17AA41D9DCFB}"/>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D9798794-7679-884E-0BB0-761C03AA0702}"/>
              </a:ext>
            </a:extLst>
          </p:cNvPr>
          <p:cNvSpPr>
            <a:spLocks noGrp="1"/>
          </p:cNvSpPr>
          <p:nvPr>
            <p:ph type="sldNum" sz="quarter" idx="12"/>
          </p:nvPr>
        </p:nvSpPr>
        <p:spPr/>
        <p:txBody>
          <a:body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215145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5EA74E-81C8-EB67-F7C8-BC3787C3AD63}"/>
              </a:ext>
            </a:extLst>
          </p:cNvPr>
          <p:cNvSpPr>
            <a:spLocks noGrp="1"/>
          </p:cNvSpPr>
          <p:nvPr>
            <p:ph type="dt" sz="half" idx="10"/>
          </p:nvPr>
        </p:nvSpPr>
        <p:spPr/>
        <p:txBody>
          <a:bodyPr/>
          <a:lstStyle/>
          <a:p>
            <a:fld id="{E7BD0C32-B872-4E4C-9B0B-5B473EF4A399}" type="datetimeFigureOut">
              <a:rPr lang="es-ES_tradnl" smtClean="0"/>
              <a:t>11/6/23</a:t>
            </a:fld>
            <a:endParaRPr lang="es-ES_tradnl"/>
          </a:p>
        </p:txBody>
      </p:sp>
      <p:sp>
        <p:nvSpPr>
          <p:cNvPr id="3" name="Footer Placeholder 2">
            <a:extLst>
              <a:ext uri="{FF2B5EF4-FFF2-40B4-BE49-F238E27FC236}">
                <a16:creationId xmlns:a16="http://schemas.microsoft.com/office/drawing/2014/main" id="{E7E89635-C948-CE16-C7FA-33A97933BDE3}"/>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CDF9251D-E409-BEB0-83AA-D4F8858567B1}"/>
              </a:ext>
            </a:extLst>
          </p:cNvPr>
          <p:cNvSpPr>
            <a:spLocks noGrp="1"/>
          </p:cNvSpPr>
          <p:nvPr>
            <p:ph type="sldNum" sz="quarter" idx="12"/>
          </p:nvPr>
        </p:nvSpPr>
        <p:spPr/>
        <p:txBody>
          <a:body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183409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BDA5-9A54-E3B1-16E8-959EEE788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55FB6EB8-9440-665D-1D88-14053A8C1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1686A96E-23C1-EBAB-6585-1FA730ED5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F77F7-2A91-B6F6-FED5-0A31D6230DAA}"/>
              </a:ext>
            </a:extLst>
          </p:cNvPr>
          <p:cNvSpPr>
            <a:spLocks noGrp="1"/>
          </p:cNvSpPr>
          <p:nvPr>
            <p:ph type="dt" sz="half" idx="10"/>
          </p:nvPr>
        </p:nvSpPr>
        <p:spPr/>
        <p:txBody>
          <a:bodyPr/>
          <a:lstStyle/>
          <a:p>
            <a:fld id="{E7BD0C32-B872-4E4C-9B0B-5B473EF4A399}" type="datetimeFigureOut">
              <a:rPr lang="es-ES_tradnl" smtClean="0"/>
              <a:t>11/6/23</a:t>
            </a:fld>
            <a:endParaRPr lang="es-ES_tradnl"/>
          </a:p>
        </p:txBody>
      </p:sp>
      <p:sp>
        <p:nvSpPr>
          <p:cNvPr id="6" name="Footer Placeholder 5">
            <a:extLst>
              <a:ext uri="{FF2B5EF4-FFF2-40B4-BE49-F238E27FC236}">
                <a16:creationId xmlns:a16="http://schemas.microsoft.com/office/drawing/2014/main" id="{B172DE55-2F06-587B-BF9E-3F564A283E07}"/>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F0F699A4-20F4-66BD-A7B8-236DB79A8619}"/>
              </a:ext>
            </a:extLst>
          </p:cNvPr>
          <p:cNvSpPr>
            <a:spLocks noGrp="1"/>
          </p:cNvSpPr>
          <p:nvPr>
            <p:ph type="sldNum" sz="quarter" idx="12"/>
          </p:nvPr>
        </p:nvSpPr>
        <p:spPr/>
        <p:txBody>
          <a:body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262182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BD24-2B55-82BA-B595-09FF34E09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9FAF1A90-2A10-05F0-3D81-42C42FDACB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483EF7F5-5F2C-7C1B-5DF5-70EFA12D4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FEE488-29F1-569D-9FBB-91AD4F2F7E24}"/>
              </a:ext>
            </a:extLst>
          </p:cNvPr>
          <p:cNvSpPr>
            <a:spLocks noGrp="1"/>
          </p:cNvSpPr>
          <p:nvPr>
            <p:ph type="dt" sz="half" idx="10"/>
          </p:nvPr>
        </p:nvSpPr>
        <p:spPr/>
        <p:txBody>
          <a:bodyPr/>
          <a:lstStyle/>
          <a:p>
            <a:fld id="{E7BD0C32-B872-4E4C-9B0B-5B473EF4A399}" type="datetimeFigureOut">
              <a:rPr lang="es-ES_tradnl" smtClean="0"/>
              <a:t>11/6/23</a:t>
            </a:fld>
            <a:endParaRPr lang="es-ES_tradnl"/>
          </a:p>
        </p:txBody>
      </p:sp>
      <p:sp>
        <p:nvSpPr>
          <p:cNvPr id="6" name="Footer Placeholder 5">
            <a:extLst>
              <a:ext uri="{FF2B5EF4-FFF2-40B4-BE49-F238E27FC236}">
                <a16:creationId xmlns:a16="http://schemas.microsoft.com/office/drawing/2014/main" id="{4B67886F-7D19-80C0-0D81-3C0486B0C390}"/>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FB4F4AF5-A20F-59DB-FC8A-BF1CBC527E52}"/>
              </a:ext>
            </a:extLst>
          </p:cNvPr>
          <p:cNvSpPr>
            <a:spLocks noGrp="1"/>
          </p:cNvSpPr>
          <p:nvPr>
            <p:ph type="sldNum" sz="quarter" idx="12"/>
          </p:nvPr>
        </p:nvSpPr>
        <p:spPr/>
        <p:txBody>
          <a:body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73755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A3A904-60C2-CFAA-D55D-21F82568A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3853AB59-E73F-0382-F509-7AEBFB1B8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630E2141-3D4C-62FD-C37D-4386643442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D0C32-B872-4E4C-9B0B-5B473EF4A399}" type="datetimeFigureOut">
              <a:rPr lang="es-ES_tradnl" smtClean="0"/>
              <a:t>11/6/23</a:t>
            </a:fld>
            <a:endParaRPr lang="es-ES_tradnl"/>
          </a:p>
        </p:txBody>
      </p:sp>
      <p:sp>
        <p:nvSpPr>
          <p:cNvPr id="5" name="Footer Placeholder 4">
            <a:extLst>
              <a:ext uri="{FF2B5EF4-FFF2-40B4-BE49-F238E27FC236}">
                <a16:creationId xmlns:a16="http://schemas.microsoft.com/office/drawing/2014/main" id="{3A57A3FB-D481-68E7-7F49-BE7E206776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AA87856E-EB99-BE7D-9001-4067AD14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610F6-D657-C049-8947-435FF9371AAF}" type="slidenum">
              <a:rPr lang="es-ES_tradnl" smtClean="0"/>
              <a:t>‹#›</a:t>
            </a:fld>
            <a:endParaRPr lang="es-ES_tradnl"/>
          </a:p>
        </p:txBody>
      </p:sp>
    </p:spTree>
    <p:extLst>
      <p:ext uri="{BB962C8B-B14F-4D97-AF65-F5344CB8AC3E}">
        <p14:creationId xmlns:p14="http://schemas.microsoft.com/office/powerpoint/2010/main" val="109434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1286B16-5340-8FB2-D37D-7494BA5837FC}"/>
              </a:ext>
              <a:ext uri="{C183D7F6-B498-43B3-948B-1728B52AA6E4}">
                <adec:decorative xmlns:adec="http://schemas.microsoft.com/office/drawing/2017/decorative" val="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41825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istory's Most Notorious Unfinished Buildings | ArchDaily">
            <a:extLst>
              <a:ext uri="{FF2B5EF4-FFF2-40B4-BE49-F238E27FC236}">
                <a16:creationId xmlns:a16="http://schemas.microsoft.com/office/drawing/2014/main" id="{AA9593A1-415D-3D2F-9889-D014EC7FA1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81" r="10440"/>
          <a:stretch/>
        </p:blipFill>
        <p:spPr bwMode="auto">
          <a:xfrm>
            <a:off x="5658105" y="10"/>
            <a:ext cx="6533896"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57" name="Freeform: Shape 2056">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3" name="Rectangle 206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51BA888-B9E8-4522-57C1-E0242574AD9C}"/>
              </a:ext>
            </a:extLst>
          </p:cNvPr>
          <p:cNvSpPr txBox="1"/>
          <p:nvPr/>
        </p:nvSpPr>
        <p:spPr>
          <a:xfrm>
            <a:off x="448056" y="505968"/>
            <a:ext cx="5200904" cy="567537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514350" indent="-2286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No </a:t>
            </a:r>
            <a:r>
              <a:rPr lang="en-US" sz="3200" dirty="0" err="1">
                <a:latin typeface="Arial" panose="020B0604020202020204" pitchFamily="34" charset="0"/>
                <a:cs typeface="Arial" panose="020B0604020202020204" pitchFamily="34" charset="0"/>
              </a:rPr>
              <a:t>calcular</a:t>
            </a:r>
            <a:r>
              <a:rPr lang="en-US" sz="3200" dirty="0">
                <a:latin typeface="Arial" panose="020B0604020202020204" pitchFamily="34" charset="0"/>
                <a:cs typeface="Arial" panose="020B0604020202020204" pitchFamily="34" charset="0"/>
              </a:rPr>
              <a:t> lo que se </a:t>
            </a:r>
            <a:r>
              <a:rPr lang="en-US" sz="3200" dirty="0" err="1">
                <a:latin typeface="Arial" panose="020B0604020202020204" pitchFamily="34" charset="0"/>
                <a:cs typeface="Arial" panose="020B0604020202020204" pitchFamily="34" charset="0"/>
              </a:rPr>
              <a:t>requiere</a:t>
            </a:r>
            <a:r>
              <a:rPr lang="en-US" sz="3200" dirty="0">
                <a:latin typeface="Arial" panose="020B0604020202020204" pitchFamily="34" charset="0"/>
                <a:cs typeface="Arial" panose="020B0604020202020204" pitchFamily="34" charset="0"/>
              </a:rPr>
              <a:t>.</a:t>
            </a:r>
          </a:p>
          <a:p>
            <a:pPr marL="514350" indent="-228600">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Lucas 14:29 No sea que </a:t>
            </a:r>
            <a:r>
              <a:rPr lang="en-US" sz="3200" dirty="0" err="1">
                <a:latin typeface="Arial" panose="020B0604020202020204" pitchFamily="34" charset="0"/>
                <a:cs typeface="Arial" panose="020B0604020202020204" pitchFamily="34" charset="0"/>
              </a:rPr>
              <a:t>después</a:t>
            </a:r>
            <a:r>
              <a:rPr lang="en-US" sz="3200" dirty="0">
                <a:latin typeface="Arial" panose="020B0604020202020204" pitchFamily="34" charset="0"/>
                <a:cs typeface="Arial" panose="020B0604020202020204" pitchFamily="34" charset="0"/>
              </a:rPr>
              <a:t> que </a:t>
            </a:r>
            <a:r>
              <a:rPr lang="en-US" sz="3200" dirty="0" err="1">
                <a:latin typeface="Arial" panose="020B0604020202020204" pitchFamily="34" charset="0"/>
                <a:cs typeface="Arial" panose="020B0604020202020204" pitchFamily="34" charset="0"/>
              </a:rPr>
              <a:t>haya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puesto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cimiento</a:t>
            </a:r>
            <a:r>
              <a:rPr lang="en-US" sz="3200" dirty="0">
                <a:latin typeface="Arial" panose="020B0604020202020204" pitchFamily="34" charset="0"/>
                <a:cs typeface="Arial" panose="020B0604020202020204" pitchFamily="34" charset="0"/>
              </a:rPr>
              <a:t>, y no </a:t>
            </a:r>
            <a:r>
              <a:rPr lang="en-US" sz="3200" dirty="0" err="1">
                <a:latin typeface="Arial" panose="020B0604020202020204" pitchFamily="34" charset="0"/>
                <a:cs typeface="Arial" panose="020B0604020202020204" pitchFamily="34" charset="0"/>
              </a:rPr>
              <a:t>pueda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acabarla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todos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los</a:t>
            </a:r>
            <a:r>
              <a:rPr lang="en-US" sz="3200" dirty="0">
                <a:latin typeface="Arial" panose="020B0604020202020204" pitchFamily="34" charset="0"/>
                <a:cs typeface="Arial" panose="020B0604020202020204" pitchFamily="34" charset="0"/>
              </a:rPr>
              <a:t> que lo </a:t>
            </a:r>
            <a:r>
              <a:rPr lang="en-US" sz="3200" dirty="0" err="1">
                <a:latin typeface="Arial" panose="020B0604020202020204" pitchFamily="34" charset="0"/>
                <a:cs typeface="Arial" panose="020B0604020202020204" pitchFamily="34" charset="0"/>
              </a:rPr>
              <a:t>vean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comiencen</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hacer</a:t>
            </a:r>
            <a:r>
              <a:rPr lang="en-US" sz="3200" dirty="0">
                <a:latin typeface="Arial" panose="020B0604020202020204" pitchFamily="34" charset="0"/>
                <a:cs typeface="Arial" panose="020B0604020202020204" pitchFamily="34" charset="0"/>
              </a:rPr>
              <a:t> burla de </a:t>
            </a:r>
            <a:r>
              <a:rPr lang="en-US" sz="3200" dirty="0" err="1">
                <a:latin typeface="Arial" panose="020B0604020202020204" pitchFamily="34" charset="0"/>
                <a:cs typeface="Arial" panose="020B0604020202020204" pitchFamily="34" charset="0"/>
              </a:rPr>
              <a:t>él</a:t>
            </a:r>
            <a:r>
              <a:rPr lang="en-US" sz="3200" dirty="0">
                <a:latin typeface="Arial" panose="020B0604020202020204" pitchFamily="34" charset="0"/>
                <a:cs typeface="Arial" panose="020B0604020202020204" pitchFamily="34" charset="0"/>
              </a:rPr>
              <a:t>, 30 </a:t>
            </a:r>
            <a:r>
              <a:rPr lang="en-US" sz="3200" dirty="0" err="1">
                <a:latin typeface="Arial" panose="020B0604020202020204" pitchFamily="34" charset="0"/>
                <a:cs typeface="Arial" panose="020B0604020202020204" pitchFamily="34" charset="0"/>
              </a:rPr>
              <a:t>diciendo</a:t>
            </a:r>
            <a:r>
              <a:rPr lang="en-US" sz="3200" dirty="0">
                <a:latin typeface="Arial" panose="020B0604020202020204" pitchFamily="34" charset="0"/>
                <a:cs typeface="Arial" panose="020B0604020202020204" pitchFamily="34" charset="0"/>
              </a:rPr>
              <a:t>: Este hombre </a:t>
            </a:r>
            <a:r>
              <a:rPr lang="en-US" sz="3200" dirty="0" err="1">
                <a:latin typeface="Arial" panose="020B0604020202020204" pitchFamily="34" charset="0"/>
                <a:cs typeface="Arial" panose="020B0604020202020204" pitchFamily="34" charset="0"/>
              </a:rPr>
              <a:t>comenzó</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edificar</a:t>
            </a:r>
            <a:r>
              <a:rPr lang="en-US" sz="3200" dirty="0">
                <a:latin typeface="Arial" panose="020B0604020202020204" pitchFamily="34" charset="0"/>
                <a:cs typeface="Arial" panose="020B0604020202020204" pitchFamily="34" charset="0"/>
              </a:rPr>
              <a:t>, y no </a:t>
            </a:r>
            <a:r>
              <a:rPr lang="en-US" sz="3200" dirty="0" err="1">
                <a:latin typeface="Arial" panose="020B0604020202020204" pitchFamily="34" charset="0"/>
                <a:cs typeface="Arial" panose="020B0604020202020204" pitchFamily="34" charset="0"/>
              </a:rPr>
              <a:t>pudo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acabar</a:t>
            </a:r>
            <a:r>
              <a:rPr lang="en-US" sz="32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76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lanning permission and building controls overview | Business Law Donut">
            <a:extLst>
              <a:ext uri="{FF2B5EF4-FFF2-40B4-BE49-F238E27FC236}">
                <a16:creationId xmlns:a16="http://schemas.microsoft.com/office/drawing/2014/main" id="{54C8074F-EA1D-5860-EE05-890E1E7581A0}"/>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b="625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27" name="Rectangle 92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51BA888-B9E8-4522-57C1-E0242574AD9C}"/>
              </a:ext>
            </a:extLst>
          </p:cNvPr>
          <p:cNvSpPr txBox="1"/>
          <p:nvPr/>
        </p:nvSpPr>
        <p:spPr>
          <a:xfrm>
            <a:off x="426720" y="2074685"/>
            <a:ext cx="11765260" cy="409751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514350" indent="-228600">
              <a:lnSpc>
                <a:spcPct val="90000"/>
              </a:lnSpc>
              <a:spcAft>
                <a:spcPts val="600"/>
              </a:spcAft>
              <a:buFont typeface="Arial" panose="020B0604020202020204" pitchFamily="34" charset="0"/>
              <a:buChar char="•"/>
            </a:pPr>
            <a:r>
              <a:rPr lang="en-US" sz="3200" dirty="0" err="1">
                <a:latin typeface="Arial" panose="020B0604020202020204" pitchFamily="34" charset="0"/>
                <a:cs typeface="Arial" panose="020B0604020202020204" pitchFamily="34" charset="0"/>
              </a:rPr>
              <a:t>Planea</a:t>
            </a:r>
            <a:r>
              <a:rPr lang="en-US" sz="3200" dirty="0">
                <a:latin typeface="Arial" panose="020B0604020202020204" pitchFamily="34" charset="0"/>
                <a:cs typeface="Arial" panose="020B0604020202020204" pitchFamily="34" charset="0"/>
              </a:rPr>
              <a:t> y </a:t>
            </a:r>
            <a:r>
              <a:rPr lang="en-US" sz="3200" dirty="0" err="1">
                <a:latin typeface="Arial" panose="020B0604020202020204" pitchFamily="34" charset="0"/>
                <a:cs typeface="Arial" panose="020B0604020202020204" pitchFamily="34" charset="0"/>
              </a:rPr>
              <a:t>calcula</a:t>
            </a:r>
            <a:r>
              <a:rPr lang="en-US" sz="3200" dirty="0">
                <a:latin typeface="Arial" panose="020B0604020202020204" pitchFamily="34" charset="0"/>
                <a:cs typeface="Arial" panose="020B0604020202020204" pitchFamily="34" charset="0"/>
              </a:rPr>
              <a:t>.</a:t>
            </a:r>
          </a:p>
          <a:p>
            <a:pPr marL="514350" indent="-228600">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Josue 1:2 Mi </a:t>
            </a:r>
            <a:r>
              <a:rPr lang="en-US" sz="3200" dirty="0" err="1">
                <a:latin typeface="Arial" panose="020B0604020202020204" pitchFamily="34" charset="0"/>
                <a:cs typeface="Arial" panose="020B0604020202020204" pitchFamily="34" charset="0"/>
              </a:rPr>
              <a:t>siervo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Moisés</a:t>
            </a:r>
            <a:r>
              <a:rPr lang="en-US" sz="3200" dirty="0">
                <a:latin typeface="Arial" panose="020B0604020202020204" pitchFamily="34" charset="0"/>
                <a:cs typeface="Arial" panose="020B0604020202020204" pitchFamily="34" charset="0"/>
              </a:rPr>
              <a:t> ha </a:t>
            </a:r>
            <a:r>
              <a:rPr lang="en-US" sz="3200" dirty="0" err="1">
                <a:latin typeface="Arial" panose="020B0604020202020204" pitchFamily="34" charset="0"/>
                <a:cs typeface="Arial" panose="020B0604020202020204" pitchFamily="34" charset="0"/>
              </a:rPr>
              <a:t>muerto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ahora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pues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levántate</a:t>
            </a:r>
            <a:r>
              <a:rPr lang="en-US" sz="3200" dirty="0">
                <a:latin typeface="Arial" panose="020B0604020202020204" pitchFamily="34" charset="0"/>
                <a:cs typeface="Arial" panose="020B0604020202020204" pitchFamily="34" charset="0"/>
              </a:rPr>
              <a:t> y </a:t>
            </a:r>
            <a:r>
              <a:rPr lang="en-US" sz="3200" dirty="0" err="1">
                <a:latin typeface="Arial" panose="020B0604020202020204" pitchFamily="34" charset="0"/>
                <a:cs typeface="Arial" panose="020B0604020202020204" pitchFamily="34" charset="0"/>
              </a:rPr>
              <a:t>pasa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este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Jordán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tú</a:t>
            </a:r>
            <a:r>
              <a:rPr lang="en-US" sz="3200" dirty="0">
                <a:latin typeface="Arial" panose="020B0604020202020204" pitchFamily="34" charset="0"/>
                <a:cs typeface="Arial" panose="020B0604020202020204" pitchFamily="34" charset="0"/>
              </a:rPr>
              <a:t> y </a:t>
            </a:r>
            <a:r>
              <a:rPr lang="en-US" sz="3200" dirty="0" err="1">
                <a:latin typeface="Arial" panose="020B0604020202020204" pitchFamily="34" charset="0"/>
                <a:cs typeface="Arial" panose="020B0604020202020204" pitchFamily="34" charset="0"/>
              </a:rPr>
              <a:t>todo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este</a:t>
            </a:r>
            <a:r>
              <a:rPr lang="en-US" sz="3200" dirty="0">
                <a:latin typeface="Arial" panose="020B0604020202020204" pitchFamily="34" charset="0"/>
                <a:cs typeface="Arial" panose="020B0604020202020204" pitchFamily="34" charset="0"/>
              </a:rPr>
              <a:t> pueblo, a la tierra que </a:t>
            </a:r>
            <a:r>
              <a:rPr lang="en-US" sz="3200" dirty="0" err="1">
                <a:latin typeface="Arial" panose="020B0604020202020204" pitchFamily="34" charset="0"/>
                <a:cs typeface="Arial" panose="020B0604020202020204" pitchFamily="34" charset="0"/>
              </a:rPr>
              <a:t>yo</a:t>
            </a:r>
            <a:r>
              <a:rPr lang="en-US" sz="3200" dirty="0">
                <a:latin typeface="Arial" panose="020B0604020202020204" pitchFamily="34" charset="0"/>
                <a:cs typeface="Arial" panose="020B0604020202020204" pitchFamily="34" charset="0"/>
              </a:rPr>
              <a:t> les </a:t>
            </a:r>
            <a:r>
              <a:rPr lang="en-US" sz="3200" dirty="0" err="1">
                <a:latin typeface="Arial" panose="020B0604020202020204" pitchFamily="34" charset="0"/>
                <a:cs typeface="Arial" panose="020B0604020202020204" pitchFamily="34" charset="0"/>
              </a:rPr>
              <a:t>doy</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los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hijos</a:t>
            </a:r>
            <a:r>
              <a:rPr lang="en-US" sz="3200" dirty="0">
                <a:latin typeface="Arial" panose="020B0604020202020204" pitchFamily="34" charset="0"/>
                <a:cs typeface="Arial" panose="020B0604020202020204" pitchFamily="34" charset="0"/>
              </a:rPr>
              <a:t> de Israel. 3 </a:t>
            </a:r>
            <a:r>
              <a:rPr lang="en-US" sz="3200" dirty="0" err="1">
                <a:latin typeface="Arial" panose="020B0604020202020204" pitchFamily="34" charset="0"/>
                <a:cs typeface="Arial" panose="020B0604020202020204" pitchFamily="34" charset="0"/>
              </a:rPr>
              <a:t>Yo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os</a:t>
            </a:r>
            <a:r>
              <a:rPr lang="en-US" sz="3200" dirty="0">
                <a:latin typeface="Arial" panose="020B0604020202020204" pitchFamily="34" charset="0"/>
                <a:cs typeface="Arial" panose="020B0604020202020204" pitchFamily="34" charset="0"/>
              </a:rPr>
              <a:t> he </a:t>
            </a:r>
            <a:r>
              <a:rPr lang="en-US" sz="3200" dirty="0" err="1">
                <a:latin typeface="Arial" panose="020B0604020202020204" pitchFamily="34" charset="0"/>
                <a:cs typeface="Arial" panose="020B0604020202020204" pitchFamily="34" charset="0"/>
              </a:rPr>
              <a:t>entregado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como</a:t>
            </a:r>
            <a:r>
              <a:rPr lang="en-US" sz="3200" dirty="0">
                <a:latin typeface="Arial" panose="020B0604020202020204" pitchFamily="34" charset="0"/>
                <a:cs typeface="Arial" panose="020B0604020202020204" pitchFamily="34" charset="0"/>
              </a:rPr>
              <a:t> lo </a:t>
            </a:r>
            <a:r>
              <a:rPr lang="en-US" sz="3200" dirty="0" err="1">
                <a:latin typeface="Arial" panose="020B0604020202020204" pitchFamily="34" charset="0"/>
                <a:cs typeface="Arial" panose="020B0604020202020204" pitchFamily="34" charset="0"/>
              </a:rPr>
              <a:t>había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dicho</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Moisés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todo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lugar</a:t>
            </a:r>
            <a:r>
              <a:rPr lang="en-US" sz="3200" dirty="0">
                <a:latin typeface="Arial" panose="020B0604020202020204" pitchFamily="34" charset="0"/>
                <a:cs typeface="Arial" panose="020B0604020202020204" pitchFamily="34" charset="0"/>
              </a:rPr>
              <a:t> que </a:t>
            </a:r>
            <a:r>
              <a:rPr lang="en-US" sz="3200" dirty="0" err="1">
                <a:latin typeface="Arial" panose="020B0604020202020204" pitchFamily="34" charset="0"/>
                <a:cs typeface="Arial" panose="020B0604020202020204" pitchFamily="34" charset="0"/>
              </a:rPr>
              <a:t>pisare</a:t>
            </a:r>
            <a:r>
              <a:rPr lang="en-US" sz="3200" dirty="0">
                <a:latin typeface="Arial" panose="020B0604020202020204" pitchFamily="34" charset="0"/>
                <a:cs typeface="Arial" panose="020B0604020202020204" pitchFamily="34" charset="0"/>
              </a:rPr>
              <a:t> la planta de </a:t>
            </a:r>
            <a:r>
              <a:rPr lang="en-US" sz="3200" dirty="0" err="1">
                <a:latin typeface="Arial" panose="020B0604020202020204" pitchFamily="34" charset="0"/>
                <a:cs typeface="Arial" panose="020B0604020202020204" pitchFamily="34" charset="0"/>
              </a:rPr>
              <a:t>vuestro</a:t>
            </a:r>
            <a:r>
              <a:rPr lang="en-US" sz="3200" dirty="0">
                <a:latin typeface="Arial" panose="020B0604020202020204" pitchFamily="34" charset="0"/>
                <a:cs typeface="Arial" panose="020B0604020202020204" pitchFamily="34" charset="0"/>
              </a:rPr>
              <a:t> pie. </a:t>
            </a:r>
          </a:p>
        </p:txBody>
      </p:sp>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60111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leaning tower of pisa with Leaning Tower of Pisa in the background&#10;&#10;Description automatically generated with medium confidence">
            <a:extLst>
              <a:ext uri="{FF2B5EF4-FFF2-40B4-BE49-F238E27FC236}">
                <a16:creationId xmlns:a16="http://schemas.microsoft.com/office/drawing/2014/main" id="{C96287BC-6B62-43B7-9018-84692CE2E0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109" r="1" b="1690"/>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1BA888-B9E8-4522-57C1-E0242574AD9C}"/>
              </a:ext>
            </a:extLst>
          </p:cNvPr>
          <p:cNvSpPr txBox="1"/>
          <p:nvPr/>
        </p:nvSpPr>
        <p:spPr>
          <a:xfrm>
            <a:off x="7320465" y="528320"/>
            <a:ext cx="4708975" cy="589280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200" b="0" i="0" u="none" strike="noStrike" dirty="0" err="1">
                <a:effectLst/>
                <a:latin typeface="Arial" panose="020B0604020202020204" pitchFamily="34" charset="0"/>
                <a:cs typeface="Arial" panose="020B0604020202020204" pitchFamily="34" charset="0"/>
              </a:rPr>
              <a:t>Fundamento</a:t>
            </a:r>
            <a:r>
              <a:rPr lang="en-US" sz="3200" b="0" i="0" u="none" strike="noStrike" dirty="0">
                <a:effectLst/>
                <a:latin typeface="Arial" panose="020B0604020202020204" pitchFamily="34" charset="0"/>
                <a:cs typeface="Arial" panose="020B0604020202020204" pitchFamily="34" charset="0"/>
              </a:rPr>
              <a:t> </a:t>
            </a:r>
          </a:p>
          <a:p>
            <a:pPr>
              <a:lnSpc>
                <a:spcPct val="90000"/>
              </a:lnSpc>
              <a:spcAft>
                <a:spcPts val="600"/>
              </a:spcAft>
            </a:pPr>
            <a:r>
              <a:rPr lang="en-US" sz="3200" dirty="0">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Equivocado</a:t>
            </a:r>
            <a:r>
              <a:rPr lang="en-US" sz="3200" b="0" i="0" u="none" strike="noStrike" dirty="0">
                <a:effectLst/>
                <a:latin typeface="Arial" panose="020B0604020202020204" pitchFamily="34" charset="0"/>
                <a:cs typeface="Arial" panose="020B0604020202020204" pitchFamily="34" charset="0"/>
              </a:rPr>
              <a:t>.</a:t>
            </a:r>
          </a:p>
          <a:p>
            <a:pPr>
              <a:lnSpc>
                <a:spcPct val="90000"/>
              </a:lnSpc>
              <a:spcAft>
                <a:spcPts val="600"/>
              </a:spcAft>
            </a:pPr>
            <a:endParaRPr lang="en-US" sz="3200" dirty="0">
              <a:latin typeface="Arial" panose="020B0604020202020204" pitchFamily="34" charset="0"/>
              <a:cs typeface="Arial" panose="020B0604020202020204" pitchFamily="34" charset="0"/>
            </a:endParaRPr>
          </a:p>
          <a:p>
            <a:pPr>
              <a:lnSpc>
                <a:spcPct val="90000"/>
              </a:lnSpc>
              <a:spcAft>
                <a:spcPts val="600"/>
              </a:spcAft>
            </a:pPr>
            <a:r>
              <a:rPr lang="en-US" sz="3200" b="0" i="0" u="none" strike="noStrike" dirty="0" err="1">
                <a:effectLst/>
                <a:latin typeface="Arial" panose="020B0604020202020204" pitchFamily="34" charset="0"/>
                <a:cs typeface="Arial" panose="020B0604020202020204" pitchFamily="34" charset="0"/>
              </a:rPr>
              <a:t>Colosenses</a:t>
            </a:r>
            <a:r>
              <a:rPr lang="en-US" sz="3200" b="0" i="0" u="none" strike="noStrike" dirty="0">
                <a:effectLst/>
                <a:latin typeface="Arial" panose="020B0604020202020204" pitchFamily="34" charset="0"/>
                <a:cs typeface="Arial" panose="020B0604020202020204" pitchFamily="34" charset="0"/>
              </a:rPr>
              <a:t> 2:8 </a:t>
            </a:r>
          </a:p>
          <a:p>
            <a:pPr>
              <a:lnSpc>
                <a:spcPct val="90000"/>
              </a:lnSpc>
              <a:spcAft>
                <a:spcPts val="600"/>
              </a:spcAft>
            </a:pPr>
            <a:r>
              <a:rPr lang="en-US" sz="3200" b="0" i="0" u="none" strike="noStrike" dirty="0" err="1">
                <a:effectLst/>
                <a:latin typeface="Arial" panose="020B0604020202020204" pitchFamily="34" charset="0"/>
                <a:cs typeface="Arial" panose="020B0604020202020204" pitchFamily="34" charset="0"/>
              </a:rPr>
              <a:t>Mirad</a:t>
            </a:r>
            <a:r>
              <a:rPr lang="en-US" sz="3200" b="0" i="0" u="none" strike="noStrike" dirty="0">
                <a:effectLst/>
                <a:latin typeface="Arial" panose="020B0604020202020204" pitchFamily="34" charset="0"/>
                <a:cs typeface="Arial" panose="020B0604020202020204" pitchFamily="34" charset="0"/>
              </a:rPr>
              <a:t> que </a:t>
            </a:r>
            <a:r>
              <a:rPr lang="en-US" sz="3200" b="0" i="0" u="none" strike="noStrike" dirty="0" err="1">
                <a:effectLst/>
                <a:latin typeface="Arial" panose="020B0604020202020204" pitchFamily="34" charset="0"/>
                <a:cs typeface="Arial" panose="020B0604020202020204" pitchFamily="34" charset="0"/>
              </a:rPr>
              <a:t>nadie</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os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engañe</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por</a:t>
            </a:r>
            <a:r>
              <a:rPr lang="en-US" sz="3200" b="0" i="0" u="none" strike="noStrike" dirty="0">
                <a:effectLst/>
                <a:latin typeface="Arial" panose="020B0604020202020204" pitchFamily="34" charset="0"/>
                <a:cs typeface="Arial" panose="020B0604020202020204" pitchFamily="34" charset="0"/>
              </a:rPr>
              <a:t> medio de </a:t>
            </a:r>
            <a:r>
              <a:rPr lang="en-US" sz="3200" b="0" i="0" u="none" strike="noStrike" dirty="0" err="1">
                <a:effectLst/>
                <a:latin typeface="Arial" panose="020B0604020202020204" pitchFamily="34" charset="0"/>
                <a:cs typeface="Arial" panose="020B0604020202020204" pitchFamily="34" charset="0"/>
              </a:rPr>
              <a:t>filosofías</a:t>
            </a:r>
            <a:r>
              <a:rPr lang="en-US" sz="3200" b="0" i="0" u="none" strike="noStrike" dirty="0">
                <a:effectLst/>
                <a:latin typeface="Arial" panose="020B0604020202020204" pitchFamily="34" charset="0"/>
                <a:cs typeface="Arial" panose="020B0604020202020204" pitchFamily="34" charset="0"/>
              </a:rPr>
              <a:t> y </a:t>
            </a:r>
            <a:r>
              <a:rPr lang="en-US" sz="3200" b="0" i="0" u="none" strike="noStrike" dirty="0" err="1">
                <a:effectLst/>
                <a:latin typeface="Arial" panose="020B0604020202020204" pitchFamily="34" charset="0"/>
                <a:cs typeface="Arial" panose="020B0604020202020204" pitchFamily="34" charset="0"/>
              </a:rPr>
              <a:t>huecas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sutilezas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según</a:t>
            </a:r>
            <a:r>
              <a:rPr lang="en-US" sz="3200" b="0" i="0" u="none" strike="noStrike" dirty="0">
                <a:effectLst/>
                <a:latin typeface="Arial" panose="020B0604020202020204" pitchFamily="34" charset="0"/>
                <a:cs typeface="Arial" panose="020B0604020202020204" pitchFamily="34" charset="0"/>
              </a:rPr>
              <a:t> las </a:t>
            </a:r>
            <a:r>
              <a:rPr lang="en-US" sz="3200" b="0" i="0" u="none" strike="noStrike" dirty="0" err="1">
                <a:effectLst/>
                <a:latin typeface="Arial" panose="020B0604020202020204" pitchFamily="34" charset="0"/>
                <a:cs typeface="Arial" panose="020B0604020202020204" pitchFamily="34" charset="0"/>
              </a:rPr>
              <a:t>tradiciones</a:t>
            </a:r>
            <a:r>
              <a:rPr lang="en-US" sz="3200" b="0" i="0" u="none" strike="noStrike" dirty="0">
                <a:effectLst/>
                <a:latin typeface="Arial" panose="020B0604020202020204" pitchFamily="34" charset="0"/>
                <a:cs typeface="Arial" panose="020B0604020202020204" pitchFamily="34" charset="0"/>
              </a:rPr>
              <a:t> de </a:t>
            </a:r>
            <a:r>
              <a:rPr lang="en-US" sz="3200" b="0" i="0" u="none" strike="noStrike" dirty="0" err="1">
                <a:effectLst/>
                <a:latin typeface="Arial" panose="020B0604020202020204" pitchFamily="34" charset="0"/>
                <a:cs typeface="Arial" panose="020B0604020202020204" pitchFamily="34" charset="0"/>
              </a:rPr>
              <a:t>los</a:t>
            </a:r>
            <a:r>
              <a:rPr lang="en-US" sz="3200" b="0" i="0" u="none" strike="noStrike" dirty="0">
                <a:effectLst/>
                <a:latin typeface="Arial" panose="020B0604020202020204" pitchFamily="34" charset="0"/>
                <a:cs typeface="Arial" panose="020B0604020202020204" pitchFamily="34" charset="0"/>
              </a:rPr>
              <a:t> hombres, </a:t>
            </a:r>
            <a:r>
              <a:rPr lang="en-US" sz="3200" b="0" i="0" u="none" strike="noStrike" dirty="0" err="1">
                <a:effectLst/>
                <a:latin typeface="Arial" panose="020B0604020202020204" pitchFamily="34" charset="0"/>
                <a:cs typeface="Arial" panose="020B0604020202020204" pitchFamily="34" charset="0"/>
              </a:rPr>
              <a:t>conforme</a:t>
            </a:r>
            <a:r>
              <a:rPr lang="en-US" sz="3200" b="0" i="0" u="none" strike="noStrike" dirty="0">
                <a:effectLst/>
                <a:latin typeface="Arial" panose="020B0604020202020204" pitchFamily="34" charset="0"/>
                <a:cs typeface="Arial" panose="020B0604020202020204" pitchFamily="34" charset="0"/>
              </a:rPr>
              <a:t> a </a:t>
            </a:r>
            <a:r>
              <a:rPr lang="en-US" sz="3200" b="0" i="0" u="none" strike="noStrike" dirty="0" err="1">
                <a:effectLst/>
                <a:latin typeface="Arial" panose="020B0604020202020204" pitchFamily="34" charset="0"/>
                <a:cs typeface="Arial" panose="020B0604020202020204" pitchFamily="34" charset="0"/>
              </a:rPr>
              <a:t>los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rudimentos</a:t>
            </a:r>
            <a:r>
              <a:rPr lang="en-US" sz="3200" b="0" i="0" u="none" strike="noStrike" dirty="0">
                <a:effectLst/>
                <a:latin typeface="Arial" panose="020B0604020202020204" pitchFamily="34" charset="0"/>
                <a:cs typeface="Arial" panose="020B0604020202020204" pitchFamily="34" charset="0"/>
              </a:rPr>
              <a:t> del </a:t>
            </a:r>
            <a:r>
              <a:rPr lang="en-US" sz="3200" b="0" i="0" u="none" strike="noStrike" dirty="0" err="1">
                <a:effectLst/>
                <a:latin typeface="Arial" panose="020B0604020202020204" pitchFamily="34" charset="0"/>
                <a:cs typeface="Arial" panose="020B0604020202020204" pitchFamily="34" charset="0"/>
              </a:rPr>
              <a:t>mundo</a:t>
            </a:r>
            <a:r>
              <a:rPr lang="en-US" sz="3200" b="0" i="0" u="none" strike="noStrike" dirty="0">
                <a:effectLst/>
                <a:latin typeface="Arial" panose="020B0604020202020204" pitchFamily="34" charset="0"/>
                <a:cs typeface="Arial" panose="020B0604020202020204" pitchFamily="34" charset="0"/>
              </a:rPr>
              <a:t>, y no </a:t>
            </a:r>
            <a:r>
              <a:rPr lang="en-US" sz="3200" b="0" i="0" u="none" strike="noStrike" dirty="0" err="1">
                <a:effectLst/>
                <a:latin typeface="Arial" panose="020B0604020202020204" pitchFamily="34" charset="0"/>
                <a:cs typeface="Arial" panose="020B0604020202020204" pitchFamily="34" charset="0"/>
              </a:rPr>
              <a:t>según</a:t>
            </a:r>
            <a:r>
              <a:rPr lang="en-US" sz="3200" b="0" i="0" u="none" strike="noStrike" dirty="0">
                <a:effectLst/>
                <a:latin typeface="Arial" panose="020B0604020202020204" pitchFamily="34" charset="0"/>
                <a:cs typeface="Arial" panose="020B0604020202020204" pitchFamily="34" charset="0"/>
              </a:rPr>
              <a:t> Cristo. </a:t>
            </a:r>
          </a:p>
          <a:p>
            <a:pPr>
              <a:lnSpc>
                <a:spcPct val="90000"/>
              </a:lnSpc>
              <a:spcAft>
                <a:spcPts val="600"/>
              </a:spcAft>
            </a:pPr>
            <a:endParaRPr lang="en-US" sz="3200" b="0" i="0" u="none" strike="noStrike" dirty="0">
              <a:effectLst/>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70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49" name="Group 10248">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0250" name="Freeform: Shape 10249">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51" name="Freeform: Shape 10250">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851BA888-B9E8-4522-57C1-E0242574AD9C}"/>
              </a:ext>
            </a:extLst>
          </p:cNvPr>
          <p:cNvSpPr txBox="1"/>
          <p:nvPr/>
        </p:nvSpPr>
        <p:spPr>
          <a:xfrm>
            <a:off x="6372543" y="640080"/>
            <a:ext cx="5528763" cy="614680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No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cambies</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el</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p>
          <a:p>
            <a:pPr>
              <a:lnSpc>
                <a:spcPct val="90000"/>
              </a:lnSpc>
              <a:spcAft>
                <a:spcPts val="600"/>
              </a:spcAft>
            </a:pP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Fundamento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a:t>
            </a:r>
          </a:p>
          <a:p>
            <a:pPr>
              <a:lnSpc>
                <a:spcPct val="90000"/>
              </a:lnSpc>
              <a:spcAft>
                <a:spcPts val="600"/>
              </a:spcAft>
            </a:pPr>
            <a:endParaRPr lang="en-US" sz="3200" b="0" i="0" u="none" strike="noStrike" dirty="0">
              <a:solidFill>
                <a:schemeClr val="bg1">
                  <a:alpha val="80000"/>
                </a:schemeClr>
              </a:solidFill>
              <a:effectLst/>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Efesios</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2:20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edificados</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sobre</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el</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fundamento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de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los</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apóstoles</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y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profetas</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siendo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la principal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piedra</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del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ángulo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Jesucristo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mismo,21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en</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quien</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todo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el</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edificio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bien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coordinado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va</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creciendo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para ser un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templo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santo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en</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el</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Señor</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pic>
        <p:nvPicPr>
          <p:cNvPr id="10246" name="Picture 6" descr="Building a strong foundation - Lambardu">
            <a:extLst>
              <a:ext uri="{FF2B5EF4-FFF2-40B4-BE49-F238E27FC236}">
                <a16:creationId xmlns:a16="http://schemas.microsoft.com/office/drawing/2014/main" id="{CAE58C0E-5776-4049-B4E8-DC5E2C7C3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 y="651807"/>
            <a:ext cx="5803583" cy="585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9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1BA888-B9E8-4522-57C1-E0242574AD9C}"/>
              </a:ext>
            </a:extLst>
          </p:cNvPr>
          <p:cNvSpPr txBox="1"/>
          <p:nvPr/>
        </p:nvSpPr>
        <p:spPr>
          <a:xfrm>
            <a:off x="487680" y="406400"/>
            <a:ext cx="5323840" cy="627888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200" b="0" i="0" u="none" strike="noStrike" dirty="0" err="1">
                <a:effectLst/>
                <a:latin typeface="Arial" panose="020B0604020202020204" pitchFamily="34" charset="0"/>
                <a:cs typeface="Arial" panose="020B0604020202020204" pitchFamily="34" charset="0"/>
              </a:rPr>
              <a:t>Materiales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pobres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en</a:t>
            </a:r>
            <a:r>
              <a:rPr lang="en-US" sz="3200" b="0" i="0" u="none" strike="noStrike" dirty="0">
                <a:effectLst/>
                <a:latin typeface="Arial" panose="020B0604020202020204" pitchFamily="34" charset="0"/>
                <a:cs typeface="Arial" panose="020B0604020202020204" pitchFamily="34" charset="0"/>
              </a:rPr>
              <a:t> </a:t>
            </a:r>
          </a:p>
          <a:p>
            <a:pPr>
              <a:lnSpc>
                <a:spcPct val="90000"/>
              </a:lnSpc>
              <a:spcAft>
                <a:spcPts val="600"/>
              </a:spcAft>
            </a:pP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calidad</a:t>
            </a:r>
            <a:r>
              <a:rPr lang="en-US" sz="3200" b="0" i="0" u="none" strike="noStrike" dirty="0">
                <a:effectLst/>
                <a:latin typeface="Arial" panose="020B0604020202020204" pitchFamily="34" charset="0"/>
                <a:cs typeface="Arial" panose="020B0604020202020204" pitchFamily="34" charset="0"/>
              </a:rPr>
              <a:t>.</a:t>
            </a:r>
          </a:p>
          <a:p>
            <a:pPr indent="-228600">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3200" b="0" i="0" u="none" strike="noStrike" dirty="0" err="1">
                <a:effectLst/>
                <a:latin typeface="Arial" panose="020B0604020202020204" pitchFamily="34" charset="0"/>
                <a:cs typeface="Arial" panose="020B0604020202020204" pitchFamily="34" charset="0"/>
              </a:rPr>
              <a:t>Colosenses</a:t>
            </a:r>
            <a:r>
              <a:rPr lang="en-US" sz="3200" b="0" i="0" u="none" strike="noStrike" dirty="0">
                <a:effectLst/>
                <a:latin typeface="Arial" panose="020B0604020202020204" pitchFamily="34" charset="0"/>
                <a:cs typeface="Arial" panose="020B0604020202020204" pitchFamily="34" charset="0"/>
              </a:rPr>
              <a:t> 2:8 </a:t>
            </a:r>
          </a:p>
          <a:p>
            <a:pPr indent="-228600">
              <a:lnSpc>
                <a:spcPct val="90000"/>
              </a:lnSpc>
              <a:spcAft>
                <a:spcPts val="600"/>
              </a:spcAft>
              <a:buFont typeface="Arial" panose="020B0604020202020204" pitchFamily="34" charset="0"/>
              <a:buChar char="•"/>
            </a:pPr>
            <a:r>
              <a:rPr lang="en-US" sz="3200" b="0" i="0" u="none" strike="noStrike" dirty="0" err="1">
                <a:effectLst/>
                <a:latin typeface="Arial" panose="020B0604020202020204" pitchFamily="34" charset="0"/>
                <a:cs typeface="Arial" panose="020B0604020202020204" pitchFamily="34" charset="0"/>
              </a:rPr>
              <a:t>Mirad</a:t>
            </a:r>
            <a:r>
              <a:rPr lang="en-US" sz="3200" b="0" i="0" u="none" strike="noStrike" dirty="0">
                <a:effectLst/>
                <a:latin typeface="Arial" panose="020B0604020202020204" pitchFamily="34" charset="0"/>
                <a:cs typeface="Arial" panose="020B0604020202020204" pitchFamily="34" charset="0"/>
              </a:rPr>
              <a:t> que </a:t>
            </a:r>
            <a:r>
              <a:rPr lang="en-US" sz="3200" b="0" i="0" u="none" strike="noStrike" dirty="0" err="1">
                <a:effectLst/>
                <a:latin typeface="Arial" panose="020B0604020202020204" pitchFamily="34" charset="0"/>
                <a:cs typeface="Arial" panose="020B0604020202020204" pitchFamily="34" charset="0"/>
              </a:rPr>
              <a:t>nadie</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os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engañe</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por</a:t>
            </a:r>
            <a:r>
              <a:rPr lang="en-US" sz="3200" b="0" i="0" u="none" strike="noStrike" dirty="0">
                <a:effectLst/>
                <a:latin typeface="Arial" panose="020B0604020202020204" pitchFamily="34" charset="0"/>
                <a:cs typeface="Arial" panose="020B0604020202020204" pitchFamily="34" charset="0"/>
              </a:rPr>
              <a:t> medio de </a:t>
            </a:r>
            <a:r>
              <a:rPr lang="en-US" sz="3200" b="0" i="0" u="none" strike="noStrike" dirty="0" err="1">
                <a:effectLst/>
                <a:latin typeface="Arial" panose="020B0604020202020204" pitchFamily="34" charset="0"/>
                <a:cs typeface="Arial" panose="020B0604020202020204" pitchFamily="34" charset="0"/>
              </a:rPr>
              <a:t>filosofías</a:t>
            </a:r>
            <a:r>
              <a:rPr lang="en-US" sz="3200" b="0" i="0" u="none" strike="noStrike" dirty="0">
                <a:effectLst/>
                <a:latin typeface="Arial" panose="020B0604020202020204" pitchFamily="34" charset="0"/>
                <a:cs typeface="Arial" panose="020B0604020202020204" pitchFamily="34" charset="0"/>
              </a:rPr>
              <a:t> y </a:t>
            </a:r>
            <a:r>
              <a:rPr lang="en-US" sz="3200" b="0" i="0" u="none" strike="noStrike" dirty="0" err="1">
                <a:effectLst/>
                <a:latin typeface="Arial" panose="020B0604020202020204" pitchFamily="34" charset="0"/>
                <a:cs typeface="Arial" panose="020B0604020202020204" pitchFamily="34" charset="0"/>
              </a:rPr>
              <a:t>huecas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sutilezas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según</a:t>
            </a:r>
            <a:r>
              <a:rPr lang="en-US" sz="3200" b="0" i="0" u="none" strike="noStrike" dirty="0">
                <a:effectLst/>
                <a:latin typeface="Arial" panose="020B0604020202020204" pitchFamily="34" charset="0"/>
                <a:cs typeface="Arial" panose="020B0604020202020204" pitchFamily="34" charset="0"/>
              </a:rPr>
              <a:t> las </a:t>
            </a:r>
            <a:r>
              <a:rPr lang="en-US" sz="3200" b="0" i="0" u="none" strike="noStrike" dirty="0" err="1">
                <a:effectLst/>
                <a:latin typeface="Arial" panose="020B0604020202020204" pitchFamily="34" charset="0"/>
                <a:cs typeface="Arial" panose="020B0604020202020204" pitchFamily="34" charset="0"/>
              </a:rPr>
              <a:t>tradiciones</a:t>
            </a:r>
            <a:r>
              <a:rPr lang="en-US" sz="3200" b="0" i="0" u="none" strike="noStrike" dirty="0">
                <a:effectLst/>
                <a:latin typeface="Arial" panose="020B0604020202020204" pitchFamily="34" charset="0"/>
                <a:cs typeface="Arial" panose="020B0604020202020204" pitchFamily="34" charset="0"/>
              </a:rPr>
              <a:t> de </a:t>
            </a:r>
            <a:r>
              <a:rPr lang="en-US" sz="3200" b="0" i="0" u="none" strike="noStrike" dirty="0" err="1">
                <a:effectLst/>
                <a:latin typeface="Arial" panose="020B0604020202020204" pitchFamily="34" charset="0"/>
                <a:cs typeface="Arial" panose="020B0604020202020204" pitchFamily="34" charset="0"/>
              </a:rPr>
              <a:t>los</a:t>
            </a:r>
            <a:r>
              <a:rPr lang="en-US" sz="3200" b="0" i="0" u="none" strike="noStrike" dirty="0">
                <a:effectLst/>
                <a:latin typeface="Arial" panose="020B0604020202020204" pitchFamily="34" charset="0"/>
                <a:cs typeface="Arial" panose="020B0604020202020204" pitchFamily="34" charset="0"/>
              </a:rPr>
              <a:t> hombres, </a:t>
            </a:r>
            <a:r>
              <a:rPr lang="en-US" sz="3200" b="0" i="0" u="none" strike="noStrike" dirty="0" err="1">
                <a:effectLst/>
                <a:latin typeface="Arial" panose="020B0604020202020204" pitchFamily="34" charset="0"/>
                <a:cs typeface="Arial" panose="020B0604020202020204" pitchFamily="34" charset="0"/>
              </a:rPr>
              <a:t>conforme</a:t>
            </a:r>
            <a:r>
              <a:rPr lang="en-US" sz="3200" b="0" i="0" u="none" strike="noStrike" dirty="0">
                <a:effectLst/>
                <a:latin typeface="Arial" panose="020B0604020202020204" pitchFamily="34" charset="0"/>
                <a:cs typeface="Arial" panose="020B0604020202020204" pitchFamily="34" charset="0"/>
              </a:rPr>
              <a:t> a </a:t>
            </a:r>
            <a:r>
              <a:rPr lang="en-US" sz="3200" b="0" i="0" u="none" strike="noStrike" dirty="0" err="1">
                <a:effectLst/>
                <a:latin typeface="Arial" panose="020B0604020202020204" pitchFamily="34" charset="0"/>
                <a:cs typeface="Arial" panose="020B0604020202020204" pitchFamily="34" charset="0"/>
              </a:rPr>
              <a:t>los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rudimentos</a:t>
            </a:r>
            <a:r>
              <a:rPr lang="en-US" sz="3200" b="0" i="0" u="none" strike="noStrike" dirty="0">
                <a:effectLst/>
                <a:latin typeface="Arial" panose="020B0604020202020204" pitchFamily="34" charset="0"/>
                <a:cs typeface="Arial" panose="020B0604020202020204" pitchFamily="34" charset="0"/>
              </a:rPr>
              <a:t> del </a:t>
            </a:r>
            <a:r>
              <a:rPr lang="en-US" sz="3200" b="0" i="0" u="none" strike="noStrike" dirty="0" err="1">
                <a:effectLst/>
                <a:latin typeface="Arial" panose="020B0604020202020204" pitchFamily="34" charset="0"/>
                <a:cs typeface="Arial" panose="020B0604020202020204" pitchFamily="34" charset="0"/>
              </a:rPr>
              <a:t>mundo</a:t>
            </a:r>
            <a:r>
              <a:rPr lang="en-US" sz="3200" b="0" i="0" u="none" strike="noStrike" dirty="0">
                <a:effectLst/>
                <a:latin typeface="Arial" panose="020B0604020202020204" pitchFamily="34" charset="0"/>
                <a:cs typeface="Arial" panose="020B0604020202020204" pitchFamily="34" charset="0"/>
              </a:rPr>
              <a:t>, y no </a:t>
            </a:r>
            <a:r>
              <a:rPr lang="en-US" sz="3200" b="0" i="0" u="none" strike="noStrike" dirty="0" err="1">
                <a:effectLst/>
                <a:latin typeface="Arial" panose="020B0604020202020204" pitchFamily="34" charset="0"/>
                <a:cs typeface="Arial" panose="020B0604020202020204" pitchFamily="34" charset="0"/>
              </a:rPr>
              <a:t>según</a:t>
            </a:r>
            <a:r>
              <a:rPr lang="en-US" sz="3200" b="0" i="0" u="none" strike="noStrike" dirty="0">
                <a:effectLst/>
                <a:latin typeface="Arial" panose="020B0604020202020204" pitchFamily="34" charset="0"/>
                <a:cs typeface="Arial" panose="020B0604020202020204" pitchFamily="34" charset="0"/>
              </a:rPr>
              <a:t> Cristo. </a:t>
            </a:r>
          </a:p>
        </p:txBody>
      </p:sp>
      <p:pic>
        <p:nvPicPr>
          <p:cNvPr id="3076" name="Picture 4" descr="33 ideas de Patologías | detalles constructivos, ingenieria civil  construccion, patologia">
            <a:extLst>
              <a:ext uri="{FF2B5EF4-FFF2-40B4-BE49-F238E27FC236}">
                <a16:creationId xmlns:a16="http://schemas.microsoft.com/office/drawing/2014/main" id="{B885F8FF-9656-FCD4-3E56-570C60DAC6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79" b="2854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7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1BA888-B9E8-4522-57C1-E0242574AD9C}"/>
              </a:ext>
            </a:extLst>
          </p:cNvPr>
          <p:cNvSpPr txBox="1"/>
          <p:nvPr/>
        </p:nvSpPr>
        <p:spPr>
          <a:xfrm>
            <a:off x="838200" y="733292"/>
            <a:ext cx="4619621" cy="544367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200" b="0" i="0" u="none" strike="noStrike" dirty="0" err="1">
                <a:effectLst/>
                <a:latin typeface="Arial" panose="020B0604020202020204" pitchFamily="34" charset="0"/>
                <a:cs typeface="Arial" panose="020B0604020202020204" pitchFamily="34" charset="0"/>
              </a:rPr>
              <a:t>Erradica</a:t>
            </a:r>
            <a:r>
              <a:rPr lang="en-US" sz="3200" b="0" i="0" u="none" strike="noStrike" dirty="0">
                <a:effectLst/>
                <a:latin typeface="Arial" panose="020B0604020202020204" pitchFamily="34" charset="0"/>
                <a:cs typeface="Arial" panose="020B0604020202020204" pitchFamily="34" charset="0"/>
              </a:rPr>
              <a:t> la </a:t>
            </a:r>
            <a:r>
              <a:rPr lang="en-US" sz="3200" b="0" i="0" u="none" strike="noStrike" dirty="0" err="1">
                <a:effectLst/>
                <a:latin typeface="Arial" panose="020B0604020202020204" pitchFamily="34" charset="0"/>
                <a:cs typeface="Arial" panose="020B0604020202020204" pitchFamily="34" charset="0"/>
              </a:rPr>
              <a:t>mediocridad</a:t>
            </a:r>
            <a:endParaRPr lang="en-US" sz="3200" b="0" i="0" u="none" strike="noStrike" dirty="0">
              <a:effectLst/>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3200" b="0" i="0" u="none" strike="noStrike" dirty="0">
                <a:effectLst/>
                <a:latin typeface="Arial" panose="020B0604020202020204" pitchFamily="34" charset="0"/>
                <a:cs typeface="Arial" panose="020B0604020202020204" pitchFamily="34" charset="0"/>
              </a:rPr>
              <a:t>1 </a:t>
            </a:r>
            <a:r>
              <a:rPr lang="en-US" sz="3200" b="0" i="0" u="none" strike="noStrike" dirty="0" err="1">
                <a:effectLst/>
                <a:latin typeface="Arial" panose="020B0604020202020204" pitchFamily="34" charset="0"/>
                <a:cs typeface="Arial" panose="020B0604020202020204" pitchFamily="34" charset="0"/>
              </a:rPr>
              <a:t>Corintios</a:t>
            </a:r>
            <a:r>
              <a:rPr lang="en-US" sz="3200" b="0" i="0" u="none" strike="noStrike" dirty="0">
                <a:effectLst/>
                <a:latin typeface="Arial" panose="020B0604020202020204" pitchFamily="34" charset="0"/>
                <a:cs typeface="Arial" panose="020B0604020202020204" pitchFamily="34" charset="0"/>
              </a:rPr>
              <a:t> 9:24 </a:t>
            </a:r>
          </a:p>
          <a:p>
            <a:pPr>
              <a:lnSpc>
                <a:spcPct val="90000"/>
              </a:lnSpc>
              <a:spcAft>
                <a:spcPts val="600"/>
              </a:spcAft>
            </a:pPr>
            <a:r>
              <a:rPr lang="en-US" sz="3200" b="0" i="0" u="none" strike="noStrike" dirty="0">
                <a:effectLst/>
                <a:latin typeface="Arial" panose="020B0604020202020204" pitchFamily="34" charset="0"/>
                <a:cs typeface="Arial" panose="020B0604020202020204" pitchFamily="34" charset="0"/>
              </a:rPr>
              <a:t>¿No </a:t>
            </a:r>
            <a:r>
              <a:rPr lang="en-US" sz="3200" b="0" i="0" u="none" strike="noStrike" dirty="0" err="1">
                <a:effectLst/>
                <a:latin typeface="Arial" panose="020B0604020202020204" pitchFamily="34" charset="0"/>
                <a:cs typeface="Arial" panose="020B0604020202020204" pitchFamily="34" charset="0"/>
              </a:rPr>
              <a:t>sabéis</a:t>
            </a:r>
            <a:r>
              <a:rPr lang="en-US" sz="3200" b="0" i="0" u="none" strike="noStrike" dirty="0">
                <a:effectLst/>
                <a:latin typeface="Arial" panose="020B0604020202020204" pitchFamily="34" charset="0"/>
                <a:cs typeface="Arial" panose="020B0604020202020204" pitchFamily="34" charset="0"/>
              </a:rPr>
              <a:t> que </a:t>
            </a:r>
            <a:r>
              <a:rPr lang="en-US" sz="3200" b="0" i="0" u="none" strike="noStrike" dirty="0" err="1">
                <a:effectLst/>
                <a:latin typeface="Arial" panose="020B0604020202020204" pitchFamily="34" charset="0"/>
                <a:cs typeface="Arial" panose="020B0604020202020204" pitchFamily="34" charset="0"/>
              </a:rPr>
              <a:t>los</a:t>
            </a:r>
            <a:r>
              <a:rPr lang="en-US" sz="3200" b="0" i="0" u="none" strike="noStrike" dirty="0">
                <a:effectLst/>
                <a:latin typeface="Arial" panose="020B0604020202020204" pitchFamily="34" charset="0"/>
                <a:cs typeface="Arial" panose="020B0604020202020204" pitchFamily="34" charset="0"/>
              </a:rPr>
              <a:t> que </a:t>
            </a:r>
            <a:r>
              <a:rPr lang="en-US" sz="3200" b="0" i="0" u="none" strike="noStrike" dirty="0" err="1">
                <a:effectLst/>
                <a:latin typeface="Arial" panose="020B0604020202020204" pitchFamily="34" charset="0"/>
                <a:cs typeface="Arial" panose="020B0604020202020204" pitchFamily="34" charset="0"/>
              </a:rPr>
              <a:t>corren</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en</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el</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estadio</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todos</a:t>
            </a:r>
            <a:r>
              <a:rPr lang="en-US" sz="3200" b="0" i="0" u="none" strike="noStrike" dirty="0">
                <a:effectLst/>
                <a:latin typeface="Arial" panose="020B0604020202020204" pitchFamily="34" charset="0"/>
                <a:cs typeface="Arial" panose="020B0604020202020204" pitchFamily="34" charset="0"/>
              </a:rPr>
              <a:t> a la </a:t>
            </a:r>
            <a:r>
              <a:rPr lang="en-US" sz="3200" b="0" i="0" u="none" strike="noStrike" dirty="0" err="1">
                <a:effectLst/>
                <a:latin typeface="Arial" panose="020B0604020202020204" pitchFamily="34" charset="0"/>
                <a:cs typeface="Arial" panose="020B0604020202020204" pitchFamily="34" charset="0"/>
              </a:rPr>
              <a:t>verdad</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corren</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pero</a:t>
            </a:r>
            <a:r>
              <a:rPr lang="en-US" sz="3200" b="0" i="0" u="none" strike="noStrike" dirty="0">
                <a:effectLst/>
                <a:latin typeface="Arial" panose="020B0604020202020204" pitchFamily="34" charset="0"/>
                <a:cs typeface="Arial" panose="020B0604020202020204" pitchFamily="34" charset="0"/>
              </a:rPr>
              <a:t> uno solo se </a:t>
            </a:r>
            <a:r>
              <a:rPr lang="en-US" sz="3200" b="0" i="0" u="none" strike="noStrike" dirty="0" err="1">
                <a:effectLst/>
                <a:latin typeface="Arial" panose="020B0604020202020204" pitchFamily="34" charset="0"/>
                <a:cs typeface="Arial" panose="020B0604020202020204" pitchFamily="34" charset="0"/>
              </a:rPr>
              <a:t>lleva</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el</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premio</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Corred</a:t>
            </a:r>
            <a:r>
              <a:rPr lang="en-US" sz="3200" b="0" i="0" u="none" strike="noStrike" dirty="0">
                <a:effectLst/>
                <a:latin typeface="Arial" panose="020B0604020202020204" pitchFamily="34" charset="0"/>
                <a:cs typeface="Arial" panose="020B0604020202020204" pitchFamily="34" charset="0"/>
              </a:rPr>
              <a:t> de </a:t>
            </a:r>
            <a:r>
              <a:rPr lang="en-US" sz="3200" b="0" i="0" u="none" strike="noStrike" dirty="0" err="1">
                <a:effectLst/>
                <a:latin typeface="Arial" panose="020B0604020202020204" pitchFamily="34" charset="0"/>
                <a:cs typeface="Arial" panose="020B0604020202020204" pitchFamily="34" charset="0"/>
              </a:rPr>
              <a:t>tal</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manera</a:t>
            </a:r>
            <a:r>
              <a:rPr lang="en-US" sz="3200" b="0" i="0" u="none" strike="noStrike" dirty="0">
                <a:effectLst/>
                <a:latin typeface="Arial" panose="020B0604020202020204" pitchFamily="34" charset="0"/>
                <a:cs typeface="Arial" panose="020B0604020202020204" pitchFamily="34" charset="0"/>
              </a:rPr>
              <a:t> que lo </a:t>
            </a:r>
            <a:r>
              <a:rPr lang="en-US" sz="3200" b="0" i="0" u="none" strike="noStrike" dirty="0" err="1">
                <a:effectLst/>
                <a:latin typeface="Arial" panose="020B0604020202020204" pitchFamily="34" charset="0"/>
                <a:cs typeface="Arial" panose="020B0604020202020204" pitchFamily="34" charset="0"/>
              </a:rPr>
              <a:t>obtengáis</a:t>
            </a:r>
            <a:r>
              <a:rPr lang="en-US" sz="3200" b="0" i="0" u="none" strike="noStrike" dirty="0">
                <a:effectLst/>
                <a:latin typeface="Arial" panose="020B0604020202020204" pitchFamily="34" charset="0"/>
                <a:cs typeface="Arial" panose="020B0604020202020204" pitchFamily="34" charset="0"/>
              </a:rPr>
              <a:t>.</a:t>
            </a:r>
          </a:p>
        </p:txBody>
      </p:sp>
      <p:pic>
        <p:nvPicPr>
          <p:cNvPr id="13314" name="Picture 2" descr="Athletes get creative with home workouts during COVID-19 quarantine">
            <a:extLst>
              <a:ext uri="{FF2B5EF4-FFF2-40B4-BE49-F238E27FC236}">
                <a16:creationId xmlns:a16="http://schemas.microsoft.com/office/drawing/2014/main" id="{392B8E8F-55FE-0BF5-48F9-1B32F1B237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46" r="3604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541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1BA888-B9E8-4522-57C1-E0242574AD9C}"/>
              </a:ext>
            </a:extLst>
          </p:cNvPr>
          <p:cNvSpPr txBox="1"/>
          <p:nvPr/>
        </p:nvSpPr>
        <p:spPr>
          <a:xfrm>
            <a:off x="264160" y="589280"/>
            <a:ext cx="5831840" cy="558768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200" b="0" i="0" u="none" strike="noStrike" dirty="0" err="1">
                <a:effectLst/>
                <a:latin typeface="Arial" panose="020B0604020202020204" pitchFamily="34" charset="0"/>
                <a:cs typeface="Arial" panose="020B0604020202020204" pitchFamily="34" charset="0"/>
              </a:rPr>
              <a:t>Desastres</a:t>
            </a:r>
            <a:r>
              <a:rPr lang="en-US" sz="3200" b="0" i="0" u="none" strike="noStrike" dirty="0">
                <a:effectLst/>
                <a:latin typeface="Arial" panose="020B0604020202020204" pitchFamily="34" charset="0"/>
                <a:cs typeface="Arial" panose="020B0604020202020204" pitchFamily="34" charset="0"/>
              </a:rPr>
              <a:t> naturales</a:t>
            </a:r>
          </a:p>
          <a:p>
            <a:pPr indent="-228600">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3200" b="0" i="0" u="none" strike="noStrike" dirty="0">
                <a:effectLst/>
                <a:latin typeface="Arial" panose="020B0604020202020204" pitchFamily="34" charset="0"/>
                <a:cs typeface="Arial" panose="020B0604020202020204" pitchFamily="34" charset="0"/>
              </a:rPr>
              <a:t>Mateo 7:26 Pero </a:t>
            </a:r>
            <a:r>
              <a:rPr lang="en-US" sz="3200" b="0" i="0" u="none" strike="noStrike" dirty="0" err="1">
                <a:effectLst/>
                <a:latin typeface="Arial" panose="020B0604020202020204" pitchFamily="34" charset="0"/>
                <a:cs typeface="Arial" panose="020B0604020202020204" pitchFamily="34" charset="0"/>
              </a:rPr>
              <a:t>cualquiera</a:t>
            </a:r>
            <a:r>
              <a:rPr lang="en-US" sz="3200" b="0" i="0" u="none" strike="noStrike" dirty="0">
                <a:effectLst/>
                <a:latin typeface="Arial" panose="020B0604020202020204" pitchFamily="34" charset="0"/>
                <a:cs typeface="Arial" panose="020B0604020202020204" pitchFamily="34" charset="0"/>
              </a:rPr>
              <a:t> que me </a:t>
            </a:r>
            <a:r>
              <a:rPr lang="en-US" sz="3200" b="0" i="0" u="none" strike="noStrike" dirty="0" err="1">
                <a:effectLst/>
                <a:latin typeface="Arial" panose="020B0604020202020204" pitchFamily="34" charset="0"/>
                <a:cs typeface="Arial" panose="020B0604020202020204" pitchFamily="34" charset="0"/>
              </a:rPr>
              <a:t>oye</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estas</a:t>
            </a:r>
            <a:r>
              <a:rPr lang="en-US" sz="3200" b="0" i="0" u="none" strike="noStrike" dirty="0">
                <a:effectLst/>
                <a:latin typeface="Arial" panose="020B0604020202020204" pitchFamily="34" charset="0"/>
                <a:cs typeface="Arial" panose="020B0604020202020204" pitchFamily="34" charset="0"/>
              </a:rPr>
              <a:t> palabras y no las </a:t>
            </a:r>
            <a:r>
              <a:rPr lang="en-US" sz="3200" b="0" i="0" u="none" strike="noStrike" dirty="0" err="1">
                <a:effectLst/>
                <a:latin typeface="Arial" panose="020B0604020202020204" pitchFamily="34" charset="0"/>
                <a:cs typeface="Arial" panose="020B0604020202020204" pitchFamily="34" charset="0"/>
              </a:rPr>
              <a:t>hace</a:t>
            </a:r>
            <a:r>
              <a:rPr lang="en-US" sz="3200" b="0" i="0" u="none" strike="noStrike" dirty="0">
                <a:effectLst/>
                <a:latin typeface="Arial" panose="020B0604020202020204" pitchFamily="34" charset="0"/>
                <a:cs typeface="Arial" panose="020B0604020202020204" pitchFamily="34" charset="0"/>
              </a:rPr>
              <a:t>, le </a:t>
            </a:r>
            <a:r>
              <a:rPr lang="en-US" sz="3200" b="0" i="0" u="none" strike="noStrike" dirty="0" err="1">
                <a:effectLst/>
                <a:latin typeface="Arial" panose="020B0604020202020204" pitchFamily="34" charset="0"/>
                <a:cs typeface="Arial" panose="020B0604020202020204" pitchFamily="34" charset="0"/>
              </a:rPr>
              <a:t>compararé</a:t>
            </a:r>
            <a:r>
              <a:rPr lang="en-US" sz="3200" b="0" i="0" u="none" strike="noStrike" dirty="0">
                <a:effectLst/>
                <a:latin typeface="Arial" panose="020B0604020202020204" pitchFamily="34" charset="0"/>
                <a:cs typeface="Arial" panose="020B0604020202020204" pitchFamily="34" charset="0"/>
              </a:rPr>
              <a:t> a un hombre </a:t>
            </a:r>
            <a:r>
              <a:rPr lang="en-US" sz="3200" b="0" i="0" u="none" strike="noStrike" dirty="0" err="1">
                <a:effectLst/>
                <a:latin typeface="Arial" panose="020B0604020202020204" pitchFamily="34" charset="0"/>
                <a:cs typeface="Arial" panose="020B0604020202020204" pitchFamily="34" charset="0"/>
              </a:rPr>
              <a:t>insensato</a:t>
            </a:r>
            <a:r>
              <a:rPr lang="en-US" sz="3200" b="0" i="0" u="none" strike="noStrike" dirty="0">
                <a:effectLst/>
                <a:latin typeface="Arial" panose="020B0604020202020204" pitchFamily="34" charset="0"/>
                <a:cs typeface="Arial" panose="020B0604020202020204" pitchFamily="34" charset="0"/>
              </a:rPr>
              <a:t>, que </a:t>
            </a:r>
            <a:r>
              <a:rPr lang="en-US" sz="3200" b="0" i="0" u="none" strike="noStrike" dirty="0" err="1">
                <a:effectLst/>
                <a:latin typeface="Arial" panose="020B0604020202020204" pitchFamily="34" charset="0"/>
                <a:cs typeface="Arial" panose="020B0604020202020204" pitchFamily="34" charset="0"/>
              </a:rPr>
              <a:t>edificó</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su</a:t>
            </a:r>
            <a:r>
              <a:rPr lang="en-US" sz="3200" b="0" i="0" u="none" strike="noStrike" dirty="0">
                <a:effectLst/>
                <a:latin typeface="Arial" panose="020B0604020202020204" pitchFamily="34" charset="0"/>
                <a:cs typeface="Arial" panose="020B0604020202020204" pitchFamily="34" charset="0"/>
              </a:rPr>
              <a:t> casa </a:t>
            </a:r>
            <a:r>
              <a:rPr lang="en-US" sz="3200" b="0" i="0" u="none" strike="noStrike" dirty="0" err="1">
                <a:effectLst/>
                <a:latin typeface="Arial" panose="020B0604020202020204" pitchFamily="34" charset="0"/>
                <a:cs typeface="Arial" panose="020B0604020202020204" pitchFamily="34" charset="0"/>
              </a:rPr>
              <a:t>sobre</a:t>
            </a:r>
            <a:r>
              <a:rPr lang="en-US" sz="3200" b="0" i="0" u="none" strike="noStrike" dirty="0">
                <a:effectLst/>
                <a:latin typeface="Arial" panose="020B0604020202020204" pitchFamily="34" charset="0"/>
                <a:cs typeface="Arial" panose="020B0604020202020204" pitchFamily="34" charset="0"/>
              </a:rPr>
              <a:t> la arena; 27 y </a:t>
            </a:r>
            <a:r>
              <a:rPr lang="en-US" sz="3200" b="0" i="0" u="none" strike="noStrike" dirty="0" err="1">
                <a:effectLst/>
                <a:latin typeface="Arial" panose="020B0604020202020204" pitchFamily="34" charset="0"/>
                <a:cs typeface="Arial" panose="020B0604020202020204" pitchFamily="34" charset="0"/>
              </a:rPr>
              <a:t>descendió</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lluvia</a:t>
            </a:r>
            <a:r>
              <a:rPr lang="en-US" sz="3200" b="0" i="0" u="none" strike="noStrike" dirty="0">
                <a:effectLst/>
                <a:latin typeface="Arial" panose="020B0604020202020204" pitchFamily="34" charset="0"/>
                <a:cs typeface="Arial" panose="020B0604020202020204" pitchFamily="34" charset="0"/>
              </a:rPr>
              <a:t>, y </a:t>
            </a:r>
            <a:r>
              <a:rPr lang="en-US" sz="3200" b="0" i="0" u="none" strike="noStrike" dirty="0" err="1">
                <a:effectLst/>
                <a:latin typeface="Arial" panose="020B0604020202020204" pitchFamily="34" charset="0"/>
                <a:cs typeface="Arial" panose="020B0604020202020204" pitchFamily="34" charset="0"/>
              </a:rPr>
              <a:t>vinieron</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ríos</a:t>
            </a:r>
            <a:r>
              <a:rPr lang="en-US" sz="3200" b="0" i="0" u="none" strike="noStrike" dirty="0">
                <a:effectLst/>
                <a:latin typeface="Arial" panose="020B0604020202020204" pitchFamily="34" charset="0"/>
                <a:cs typeface="Arial" panose="020B0604020202020204" pitchFamily="34" charset="0"/>
              </a:rPr>
              <a:t>, y </a:t>
            </a:r>
            <a:r>
              <a:rPr lang="en-US" sz="3200" b="0" i="0" u="none" strike="noStrike" dirty="0" err="1">
                <a:effectLst/>
                <a:latin typeface="Arial" panose="020B0604020202020204" pitchFamily="34" charset="0"/>
                <a:cs typeface="Arial" panose="020B0604020202020204" pitchFamily="34" charset="0"/>
              </a:rPr>
              <a:t>soplaron</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vientos</a:t>
            </a:r>
            <a:r>
              <a:rPr lang="en-US" sz="3200" b="0" i="0" u="none" strike="noStrike" dirty="0">
                <a:effectLst/>
                <a:latin typeface="Arial" panose="020B0604020202020204" pitchFamily="34" charset="0"/>
                <a:cs typeface="Arial" panose="020B0604020202020204" pitchFamily="34" charset="0"/>
              </a:rPr>
              <a:t>, y </a:t>
            </a:r>
            <a:r>
              <a:rPr lang="en-US" sz="3200" b="0" i="0" u="none" strike="noStrike" dirty="0" err="1">
                <a:effectLst/>
                <a:latin typeface="Arial" panose="020B0604020202020204" pitchFamily="34" charset="0"/>
                <a:cs typeface="Arial" panose="020B0604020202020204" pitchFamily="34" charset="0"/>
              </a:rPr>
              <a:t>dieron</a:t>
            </a:r>
            <a:r>
              <a:rPr lang="en-US" sz="3200" b="0" i="0" u="none" strike="noStrike" dirty="0">
                <a:effectLst/>
                <a:latin typeface="Arial" panose="020B0604020202020204" pitchFamily="34" charset="0"/>
                <a:cs typeface="Arial" panose="020B0604020202020204" pitchFamily="34" charset="0"/>
              </a:rPr>
              <a:t> con </a:t>
            </a:r>
            <a:r>
              <a:rPr lang="en-US" sz="3200" b="0" i="0" u="none" strike="noStrike" dirty="0" err="1">
                <a:effectLst/>
                <a:latin typeface="Arial" panose="020B0604020202020204" pitchFamily="34" charset="0"/>
                <a:cs typeface="Arial" panose="020B0604020202020204" pitchFamily="34" charset="0"/>
              </a:rPr>
              <a:t>ímpetu</a:t>
            </a:r>
            <a:r>
              <a:rPr lang="en-US" sz="3200" b="0" i="0" u="none" strike="noStrike" dirty="0">
                <a:effectLst/>
                <a:latin typeface="Arial" panose="020B0604020202020204" pitchFamily="34" charset="0"/>
                <a:cs typeface="Arial" panose="020B0604020202020204" pitchFamily="34" charset="0"/>
              </a:rPr>
              <a:t> contra </a:t>
            </a:r>
            <a:r>
              <a:rPr lang="en-US" sz="3200" b="0" i="0" u="none" strike="noStrike" dirty="0" err="1">
                <a:effectLst/>
                <a:latin typeface="Arial" panose="020B0604020202020204" pitchFamily="34" charset="0"/>
                <a:cs typeface="Arial" panose="020B0604020202020204" pitchFamily="34" charset="0"/>
              </a:rPr>
              <a:t>aquella</a:t>
            </a:r>
            <a:r>
              <a:rPr lang="en-US" sz="3200" b="0" i="0" u="none" strike="noStrike" dirty="0">
                <a:effectLst/>
                <a:latin typeface="Arial" panose="020B0604020202020204" pitchFamily="34" charset="0"/>
                <a:cs typeface="Arial" panose="020B0604020202020204" pitchFamily="34" charset="0"/>
              </a:rPr>
              <a:t> casa; y </a:t>
            </a:r>
            <a:r>
              <a:rPr lang="en-US" sz="3200" b="0" i="0" u="none" strike="noStrike" dirty="0" err="1">
                <a:effectLst/>
                <a:latin typeface="Arial" panose="020B0604020202020204" pitchFamily="34" charset="0"/>
                <a:cs typeface="Arial" panose="020B0604020202020204" pitchFamily="34" charset="0"/>
              </a:rPr>
              <a:t>cayó</a:t>
            </a:r>
            <a:r>
              <a:rPr lang="en-US" sz="3200" b="0" i="0" u="none" strike="noStrike" dirty="0">
                <a:effectLst/>
                <a:latin typeface="Arial" panose="020B0604020202020204" pitchFamily="34" charset="0"/>
                <a:cs typeface="Arial" panose="020B0604020202020204" pitchFamily="34" charset="0"/>
              </a:rPr>
              <a:t>, y </a:t>
            </a:r>
            <a:r>
              <a:rPr lang="en-US" sz="3200" b="0" i="0" u="none" strike="noStrike" dirty="0" err="1">
                <a:effectLst/>
                <a:latin typeface="Arial" panose="020B0604020202020204" pitchFamily="34" charset="0"/>
                <a:cs typeface="Arial" panose="020B0604020202020204" pitchFamily="34" charset="0"/>
              </a:rPr>
              <a:t>fue</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grande</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su</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ruina</a:t>
            </a:r>
            <a:r>
              <a:rPr lang="en-US" sz="3200" b="0" i="0" u="none" strike="noStrike" dirty="0">
                <a:effectLst/>
                <a:latin typeface="Arial" panose="020B0604020202020204" pitchFamily="34" charset="0"/>
                <a:cs typeface="Arial" panose="020B0604020202020204" pitchFamily="34" charset="0"/>
              </a:rPr>
              <a:t>.</a:t>
            </a:r>
          </a:p>
        </p:txBody>
      </p:sp>
      <p:pic>
        <p:nvPicPr>
          <p:cNvPr id="5122" name="Picture 2" descr="Financial Preparation for Natural Disasters | Military.com">
            <a:extLst>
              <a:ext uri="{FF2B5EF4-FFF2-40B4-BE49-F238E27FC236}">
                <a16:creationId xmlns:a16="http://schemas.microsoft.com/office/drawing/2014/main" id="{22489CBC-94C3-5DB6-E224-C42F74BE5A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78" r="22885" b="-1"/>
          <a:stretch/>
        </p:blipFill>
        <p:spPr bwMode="auto">
          <a:xfrm>
            <a:off x="5730240" y="40640"/>
            <a:ext cx="646176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908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urricane Preparedness | Department of Insurance, SC - Official Website">
            <a:extLst>
              <a:ext uri="{FF2B5EF4-FFF2-40B4-BE49-F238E27FC236}">
                <a16:creationId xmlns:a16="http://schemas.microsoft.com/office/drawing/2014/main" id="{31A351C2-1043-8EF9-2BF8-0D18CC3B2C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2" r="-2" b="22744"/>
          <a:stretch/>
        </p:blipFill>
        <p:spPr bwMode="auto">
          <a:xfrm>
            <a:off x="1"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1BA888-B9E8-4522-57C1-E0242574AD9C}"/>
              </a:ext>
            </a:extLst>
          </p:cNvPr>
          <p:cNvSpPr txBox="1"/>
          <p:nvPr/>
        </p:nvSpPr>
        <p:spPr>
          <a:xfrm>
            <a:off x="7172960" y="955040"/>
            <a:ext cx="4734560" cy="522192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b="0" i="0" u="none" strike="noStrike" dirty="0" err="1">
                <a:effectLst/>
                <a:latin typeface="Arial" panose="020B0604020202020204" pitchFamily="34" charset="0"/>
                <a:cs typeface="Arial" panose="020B0604020202020204" pitchFamily="34" charset="0"/>
              </a:rPr>
              <a:t>Preparación</a:t>
            </a:r>
            <a:r>
              <a:rPr lang="en-US" sz="3200" b="0" i="0" u="none" strike="noStrike" dirty="0">
                <a:effectLst/>
                <a:latin typeface="Arial" panose="020B0604020202020204" pitchFamily="34" charset="0"/>
                <a:cs typeface="Arial" panose="020B0604020202020204" pitchFamily="34" charset="0"/>
              </a:rPr>
              <a:t>. </a:t>
            </a:r>
          </a:p>
          <a:p>
            <a:pPr indent="-228600">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lnSpc>
                <a:spcPct val="90000"/>
              </a:lnSpc>
              <a:spcAft>
                <a:spcPts val="600"/>
              </a:spcAft>
            </a:pPr>
            <a:r>
              <a:rPr lang="en-US" sz="3200" b="0" i="0" u="none" strike="noStrike" dirty="0">
                <a:effectLst/>
                <a:latin typeface="Arial" panose="020B0604020202020204" pitchFamily="34" charset="0"/>
                <a:cs typeface="Arial" panose="020B0604020202020204" pitchFamily="34" charset="0"/>
              </a:rPr>
              <a:t>1 Pedro 5:9 AL CUAL RESISTID FIRMES EN LA FE, SABIENDO QUE LOS MISMOS PADECIMIENTOS SE VAN CUMPLIENDO EN VUESTROS HERMANOS EN TODO EL MUNDO. </a:t>
            </a:r>
          </a:p>
          <a:p>
            <a:pPr indent="-228600">
              <a:lnSpc>
                <a:spcPct val="90000"/>
              </a:lnSpc>
              <a:spcAft>
                <a:spcPts val="600"/>
              </a:spcAft>
              <a:buFont typeface="Arial" panose="020B0604020202020204" pitchFamily="34" charset="0"/>
              <a:buChar char="•"/>
            </a:pPr>
            <a:endParaRPr lang="en-US" sz="2000" b="0" i="0" u="none" strike="noStrike" dirty="0">
              <a:effectLst/>
            </a:endParaRPr>
          </a:p>
        </p:txBody>
      </p:sp>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687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8" name="Rectangle 718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Avoiding Condemnation of Rental Housing: Alternative Strategies to Prevent  Displacement of Tenants While Protecting Health - Network for Public Health  Law">
            <a:extLst>
              <a:ext uri="{FF2B5EF4-FFF2-40B4-BE49-F238E27FC236}">
                <a16:creationId xmlns:a16="http://schemas.microsoft.com/office/drawing/2014/main" id="{7524B888-33A8-2E33-33F2-BE6E2A7C0B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38" r="-2" b="25388"/>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170" name="Picture 2" descr="What Is Building that's been Condemned? | Cutting Technologies">
            <a:extLst>
              <a:ext uri="{FF2B5EF4-FFF2-40B4-BE49-F238E27FC236}">
                <a16:creationId xmlns:a16="http://schemas.microsoft.com/office/drawing/2014/main" id="{04D72854-6744-A0BD-DD64-6B6357B59D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05" r="1" b="23424"/>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190" name="Freeform: Shape 718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92" name="Freeform: Shape 719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94" name="Rectangle 719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196" name="Rectangle 719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8" name="Rectangle 719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851BA888-B9E8-4522-57C1-E0242574AD9C}"/>
              </a:ext>
            </a:extLst>
          </p:cNvPr>
          <p:cNvSpPr txBox="1"/>
          <p:nvPr/>
        </p:nvSpPr>
        <p:spPr>
          <a:xfrm>
            <a:off x="366776" y="786384"/>
            <a:ext cx="4832803" cy="567505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200" b="0" i="0" u="none" strike="noStrike" dirty="0">
                <a:effectLst/>
                <a:latin typeface="Arial" panose="020B0604020202020204" pitchFamily="34" charset="0"/>
                <a:cs typeface="Arial" panose="020B0604020202020204" pitchFamily="34" charset="0"/>
              </a:rPr>
              <a:t>Falta de </a:t>
            </a:r>
            <a:r>
              <a:rPr lang="en-US" sz="3200" b="0" i="0" u="none" strike="noStrike" dirty="0" err="1">
                <a:effectLst/>
                <a:latin typeface="Arial" panose="020B0604020202020204" pitchFamily="34" charset="0"/>
                <a:cs typeface="Arial" panose="020B0604020202020204" pitchFamily="34" charset="0"/>
              </a:rPr>
              <a:t>mantenimiento</a:t>
            </a:r>
            <a:r>
              <a:rPr lang="en-US" sz="3200" dirty="0">
                <a:latin typeface="Arial" panose="020B0604020202020204" pitchFamily="34" charset="0"/>
                <a:cs typeface="Arial" panose="020B0604020202020204" pitchFamily="34" charset="0"/>
              </a:rPr>
              <a:t>.</a:t>
            </a:r>
            <a:endParaRPr lang="en-US" sz="3200" b="0" i="0" u="none" strike="noStrike" dirty="0">
              <a:effectLst/>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3200" b="0" i="0" u="none" strike="noStrike" dirty="0" err="1">
                <a:effectLst/>
                <a:latin typeface="Arial" panose="020B0604020202020204" pitchFamily="34" charset="0"/>
                <a:cs typeface="Arial" panose="020B0604020202020204" pitchFamily="34" charset="0"/>
              </a:rPr>
              <a:t>Hebreos</a:t>
            </a:r>
            <a:r>
              <a:rPr lang="en-US" sz="3200" b="0" i="0" u="none" strike="noStrike" dirty="0">
                <a:effectLst/>
                <a:latin typeface="Arial" panose="020B0604020202020204" pitchFamily="34" charset="0"/>
                <a:cs typeface="Arial" panose="020B0604020202020204" pitchFamily="34" charset="0"/>
              </a:rPr>
              <a:t> 5:12 </a:t>
            </a:r>
            <a:r>
              <a:rPr lang="en-US" sz="3200" b="0" i="0" u="none" strike="noStrike" dirty="0" err="1">
                <a:effectLst/>
                <a:latin typeface="Arial" panose="020B0604020202020204" pitchFamily="34" charset="0"/>
                <a:cs typeface="Arial" panose="020B0604020202020204" pitchFamily="34" charset="0"/>
              </a:rPr>
              <a:t>Porque</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debiendo</a:t>
            </a:r>
            <a:r>
              <a:rPr lang="en-US" sz="3200" b="0" i="0" u="none" strike="noStrike" dirty="0">
                <a:effectLst/>
                <a:latin typeface="Arial" panose="020B0604020202020204" pitchFamily="34" charset="0"/>
                <a:cs typeface="Arial" panose="020B0604020202020204" pitchFamily="34" charset="0"/>
              </a:rPr>
              <a:t> ser </a:t>
            </a:r>
            <a:r>
              <a:rPr lang="en-US" sz="3200" b="0" i="0" u="none" strike="noStrike" dirty="0" err="1">
                <a:effectLst/>
                <a:latin typeface="Arial" panose="020B0604020202020204" pitchFamily="34" charset="0"/>
                <a:cs typeface="Arial" panose="020B0604020202020204" pitchFamily="34" charset="0"/>
              </a:rPr>
              <a:t>ya</a:t>
            </a:r>
            <a:r>
              <a:rPr lang="en-US" sz="3200" b="0" i="0" u="none" strike="noStrike" dirty="0">
                <a:effectLst/>
                <a:latin typeface="Arial" panose="020B0604020202020204" pitchFamily="34" charset="0"/>
                <a:cs typeface="Arial" panose="020B0604020202020204" pitchFamily="34" charset="0"/>
              </a:rPr>
              <a:t> maestros, </a:t>
            </a:r>
            <a:r>
              <a:rPr lang="en-US" sz="3200" b="0" i="0" u="none" strike="noStrike" dirty="0" err="1">
                <a:effectLst/>
                <a:latin typeface="Arial" panose="020B0604020202020204" pitchFamily="34" charset="0"/>
                <a:cs typeface="Arial" panose="020B0604020202020204" pitchFamily="34" charset="0"/>
              </a:rPr>
              <a:t>después</a:t>
            </a:r>
            <a:r>
              <a:rPr lang="en-US" sz="3200" b="0" i="0" u="none" strike="noStrike" dirty="0">
                <a:effectLst/>
                <a:latin typeface="Arial" panose="020B0604020202020204" pitchFamily="34" charset="0"/>
                <a:cs typeface="Arial" panose="020B0604020202020204" pitchFamily="34" charset="0"/>
              </a:rPr>
              <a:t> de tanto </a:t>
            </a:r>
            <a:r>
              <a:rPr lang="en-US" sz="3200" b="0" i="0" u="none" strike="noStrike" dirty="0" err="1">
                <a:effectLst/>
                <a:latin typeface="Arial" panose="020B0604020202020204" pitchFamily="34" charset="0"/>
                <a:cs typeface="Arial" panose="020B0604020202020204" pitchFamily="34" charset="0"/>
              </a:rPr>
              <a:t>tiempo</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tenéis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necesidad</a:t>
            </a:r>
            <a:r>
              <a:rPr lang="en-US" sz="3200" b="0" i="0" u="none" strike="noStrike" dirty="0">
                <a:effectLst/>
                <a:latin typeface="Arial" panose="020B0604020202020204" pitchFamily="34" charset="0"/>
                <a:cs typeface="Arial" panose="020B0604020202020204" pitchFamily="34" charset="0"/>
              </a:rPr>
              <a:t> de que se </a:t>
            </a:r>
            <a:r>
              <a:rPr lang="en-US" sz="3200" b="0" i="0" u="none" strike="noStrike" dirty="0" err="1">
                <a:effectLst/>
                <a:latin typeface="Arial" panose="020B0604020202020204" pitchFamily="34" charset="0"/>
                <a:cs typeface="Arial" panose="020B0604020202020204" pitchFamily="34" charset="0"/>
              </a:rPr>
              <a:t>os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vuelva</a:t>
            </a:r>
            <a:r>
              <a:rPr lang="en-US" sz="3200" b="0" i="0" u="none" strike="noStrike" dirty="0">
                <a:effectLst/>
                <a:latin typeface="Arial" panose="020B0604020202020204" pitchFamily="34" charset="0"/>
                <a:cs typeface="Arial" panose="020B0604020202020204" pitchFamily="34" charset="0"/>
              </a:rPr>
              <a:t> a </a:t>
            </a:r>
            <a:r>
              <a:rPr lang="en-US" sz="3200" b="0" i="0" u="none" strike="noStrike" dirty="0" err="1">
                <a:effectLst/>
                <a:latin typeface="Arial" panose="020B0604020202020204" pitchFamily="34" charset="0"/>
                <a:cs typeface="Arial" panose="020B0604020202020204" pitchFamily="34" charset="0"/>
              </a:rPr>
              <a:t>enseñar</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cuáles</a:t>
            </a:r>
            <a:r>
              <a:rPr lang="en-US" sz="3200" b="0" i="0" u="none" strike="noStrike" dirty="0">
                <a:effectLst/>
                <a:latin typeface="Arial" panose="020B0604020202020204" pitchFamily="34" charset="0"/>
                <a:cs typeface="Arial" panose="020B0604020202020204" pitchFamily="34" charset="0"/>
              </a:rPr>
              <a:t> son </a:t>
            </a:r>
            <a:r>
              <a:rPr lang="en-US" sz="3200" b="0" i="0" u="none" strike="noStrike" dirty="0" err="1">
                <a:effectLst/>
                <a:latin typeface="Arial" panose="020B0604020202020204" pitchFamily="34" charset="0"/>
                <a:cs typeface="Arial" panose="020B0604020202020204" pitchFamily="34" charset="0"/>
              </a:rPr>
              <a:t>los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primeros</a:t>
            </a:r>
            <a:r>
              <a:rPr lang="en-US" sz="3200" b="0" i="0" u="none" strike="noStrike" dirty="0">
                <a:effectLst/>
                <a:latin typeface="Arial" panose="020B0604020202020204" pitchFamily="34" charset="0"/>
                <a:cs typeface="Arial" panose="020B0604020202020204" pitchFamily="34" charset="0"/>
              </a:rPr>
              <a:t> </a:t>
            </a:r>
            <a:r>
              <a:rPr lang="en-US" sz="3200" b="0" i="0" u="none" strike="noStrike" dirty="0" err="1">
                <a:effectLst/>
                <a:latin typeface="Arial" panose="020B0604020202020204" pitchFamily="34" charset="0"/>
                <a:cs typeface="Arial" panose="020B0604020202020204" pitchFamily="34" charset="0"/>
              </a:rPr>
              <a:t>rudimentos</a:t>
            </a:r>
            <a:r>
              <a:rPr lang="en-US" sz="3200" b="0" i="0" u="none" strike="noStrike" dirty="0">
                <a:effectLst/>
                <a:latin typeface="Arial" panose="020B0604020202020204" pitchFamily="34" charset="0"/>
                <a:cs typeface="Arial" panose="020B0604020202020204" pitchFamily="34" charset="0"/>
              </a:rPr>
              <a:t> de las palabras de Dios;…</a:t>
            </a:r>
          </a:p>
        </p:txBody>
      </p:sp>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43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17" name="Group 17416">
            <a:extLst>
              <a:ext uri="{FF2B5EF4-FFF2-40B4-BE49-F238E27FC236}">
                <a16:creationId xmlns:a16="http://schemas.microsoft.com/office/drawing/2014/main" id="{CC09AFE8-9934-40C0-A058-4008A3B197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160" y="1498600"/>
            <a:ext cx="5260976" cy="4707593"/>
            <a:chOff x="6096000" y="841376"/>
            <a:chExt cx="5260976" cy="4707593"/>
          </a:xfrm>
          <a:effectLst>
            <a:outerShdw blurRad="381000" dist="152400" dir="5400000" algn="ctr" rotWithShape="0">
              <a:srgbClr val="000000">
                <a:alpha val="10000"/>
              </a:srgbClr>
            </a:outerShdw>
          </a:effectLst>
        </p:grpSpPr>
        <p:grpSp>
          <p:nvGrpSpPr>
            <p:cNvPr id="17418" name="Group 17417">
              <a:extLst>
                <a:ext uri="{FF2B5EF4-FFF2-40B4-BE49-F238E27FC236}">
                  <a16:creationId xmlns:a16="http://schemas.microsoft.com/office/drawing/2014/main" id="{23588ED6-49C5-4EAF-BBCE-DB6B4184D3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7422" name="Freeform: Shape 17421">
                <a:extLst>
                  <a:ext uri="{FF2B5EF4-FFF2-40B4-BE49-F238E27FC236}">
                    <a16:creationId xmlns:a16="http://schemas.microsoft.com/office/drawing/2014/main" id="{0149B80A-4A62-4495-AE87-F32755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23" name="Freeform: Shape 17422">
                <a:extLst>
                  <a:ext uri="{FF2B5EF4-FFF2-40B4-BE49-F238E27FC236}">
                    <a16:creationId xmlns:a16="http://schemas.microsoft.com/office/drawing/2014/main" id="{438C3DC5-5887-49A9-AABB-A9772488F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419" name="Group 17418">
              <a:extLst>
                <a:ext uri="{FF2B5EF4-FFF2-40B4-BE49-F238E27FC236}">
                  <a16:creationId xmlns:a16="http://schemas.microsoft.com/office/drawing/2014/main" id="{5BD695E1-00AC-49AE-93BF-22000734A8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7420" name="Freeform: Shape 17419">
                <a:extLst>
                  <a:ext uri="{FF2B5EF4-FFF2-40B4-BE49-F238E27FC236}">
                    <a16:creationId xmlns:a16="http://schemas.microsoft.com/office/drawing/2014/main" id="{F721D808-B8BC-4568-A927-12BC276F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21" name="Freeform: Shape 17420">
                <a:extLst>
                  <a:ext uri="{FF2B5EF4-FFF2-40B4-BE49-F238E27FC236}">
                    <a16:creationId xmlns:a16="http://schemas.microsoft.com/office/drawing/2014/main" id="{7B2886F6-DE07-47C7-840F-22CD86C0D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17410" name="Picture 2" descr="What Happens When You Update Your Android Phone or iPhone">
            <a:extLst>
              <a:ext uri="{FF2B5EF4-FFF2-40B4-BE49-F238E27FC236}">
                <a16:creationId xmlns:a16="http://schemas.microsoft.com/office/drawing/2014/main" id="{70ACFD43-8501-2458-9AE9-CC13B4DB756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8113" y="2235201"/>
            <a:ext cx="4998250" cy="23173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1BA888-B9E8-4522-57C1-E0242574AD9C}"/>
              </a:ext>
            </a:extLst>
          </p:cNvPr>
          <p:cNvSpPr txBox="1"/>
          <p:nvPr/>
        </p:nvSpPr>
        <p:spPr>
          <a:xfrm>
            <a:off x="6981826" y="893107"/>
            <a:ext cx="4681854" cy="548737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No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te</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conformes</a:t>
            </a:r>
            <a:r>
              <a:rPr lang="en-US" sz="3200" dirty="0">
                <a:solidFill>
                  <a:schemeClr val="bg1">
                    <a:alpha val="80000"/>
                  </a:schemeClr>
                </a:solidFill>
                <a:latin typeface="Arial" panose="020B0604020202020204" pitchFamily="34" charset="0"/>
                <a:cs typeface="Arial" panose="020B0604020202020204" pitchFamily="34" charset="0"/>
              </a:rPr>
              <a:t>.</a:t>
            </a:r>
            <a:endParaRPr lang="en-US" sz="3200" b="0" i="0" u="none" strike="noStrike" dirty="0">
              <a:solidFill>
                <a:schemeClr val="bg1">
                  <a:alpha val="80000"/>
                </a:schemeClr>
              </a:solidFill>
              <a:effectLst/>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3200" dirty="0">
              <a:solidFill>
                <a:schemeClr val="bg1">
                  <a:alpha val="80000"/>
                </a:schemeClr>
              </a:solidFill>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Filipenses</a:t>
            </a:r>
            <a:r>
              <a:rPr lang="en-US" sz="3200" dirty="0">
                <a:solidFill>
                  <a:schemeClr val="bg1">
                    <a:alpha val="80000"/>
                  </a:schemeClr>
                </a:solidFill>
                <a:latin typeface="Arial" panose="020B0604020202020204" pitchFamily="34" charset="0"/>
                <a:cs typeface="Arial" panose="020B0604020202020204" pitchFamily="34" charset="0"/>
              </a:rPr>
              <a:t> </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3:13 </a:t>
            </a:r>
          </a:p>
          <a:p>
            <a:pPr>
              <a:lnSpc>
                <a:spcPct val="90000"/>
              </a:lnSpc>
              <a:spcAft>
                <a:spcPts val="600"/>
              </a:spcAft>
            </a:pP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Hermanos,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yo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mismo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no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pretendo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haberlo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ya</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alcanzado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pero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una</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cosa</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hago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olvidando</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ciertamente</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lo que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queda</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atrás</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y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extendiéndome</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 lo que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está</a:t>
            </a:r>
            <a:r>
              <a:rPr lang="en-US" sz="3200" b="0" i="0" u="none" strike="noStrike" dirty="0">
                <a:solidFill>
                  <a:schemeClr val="bg1">
                    <a:alpha val="80000"/>
                  </a:schemeClr>
                </a:solidFill>
                <a:effectLst/>
                <a:latin typeface="Arial" panose="020B0604020202020204" pitchFamily="34" charset="0"/>
                <a:cs typeface="Arial" panose="020B0604020202020204" pitchFamily="34" charset="0"/>
              </a:rPr>
              <a:t> </a:t>
            </a:r>
            <a:r>
              <a:rPr lang="en-US" sz="3200" b="0" i="0" u="none" strike="noStrike" dirty="0" err="1">
                <a:solidFill>
                  <a:schemeClr val="bg1">
                    <a:alpha val="80000"/>
                  </a:schemeClr>
                </a:solidFill>
                <a:effectLst/>
                <a:latin typeface="Arial" panose="020B0604020202020204" pitchFamily="34" charset="0"/>
                <a:cs typeface="Arial" panose="020B0604020202020204" pitchFamily="34" charset="0"/>
              </a:rPr>
              <a:t>delante</a:t>
            </a:r>
            <a:r>
              <a:rPr lang="en-US" sz="3200" dirty="0">
                <a:solidFill>
                  <a:schemeClr val="bg1">
                    <a:alpha val="80000"/>
                  </a:schemeClr>
                </a:solidFill>
                <a:latin typeface="Arial" panose="020B0604020202020204" pitchFamily="34" charset="0"/>
                <a:cs typeface="Arial" panose="020B0604020202020204" pitchFamily="34" charset="0"/>
              </a:rPr>
              <a:t>.</a:t>
            </a:r>
            <a:endParaRPr lang="en-US" sz="3200" b="0" i="0" u="none" strike="noStrike" dirty="0">
              <a:solidFill>
                <a:schemeClr val="bg1">
                  <a:alpha val="80000"/>
                </a:schemeClr>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94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hands making a clay pot&#10;&#10;Description automatically generated with low confidence">
            <a:extLst>
              <a:ext uri="{FF2B5EF4-FFF2-40B4-BE49-F238E27FC236}">
                <a16:creationId xmlns:a16="http://schemas.microsoft.com/office/drawing/2014/main" id="{0744AC88-9647-E217-CF66-FDF5D3E82361}"/>
              </a:ext>
            </a:extLst>
          </p:cNvPr>
          <p:cNvPicPr>
            <a:picLocks noChangeAspect="1"/>
          </p:cNvPicPr>
          <p:nvPr/>
        </p:nvPicPr>
        <p:blipFill rotWithShape="1">
          <a:blip r:embed="rId3">
            <a:alphaModFix amt="50000"/>
          </a:blip>
          <a:srcRect l="25"/>
          <a:stretch/>
        </p:blipFill>
        <p:spPr>
          <a:xfrm>
            <a:off x="20" y="10"/>
            <a:ext cx="12188930" cy="6857990"/>
          </a:xfrm>
          <a:prstGeom prst="rect">
            <a:avLst/>
          </a:prstGeom>
        </p:spPr>
      </p:pic>
      <p:sp>
        <p:nvSpPr>
          <p:cNvPr id="4" name="TextBox 3">
            <a:extLst>
              <a:ext uri="{FF2B5EF4-FFF2-40B4-BE49-F238E27FC236}">
                <a16:creationId xmlns:a16="http://schemas.microsoft.com/office/drawing/2014/main" id="{DC125B44-408A-1154-B88A-7F9705248CE7}"/>
              </a:ext>
            </a:extLst>
          </p:cNvPr>
          <p:cNvSpPr txBox="1"/>
          <p:nvPr/>
        </p:nvSpPr>
        <p:spPr>
          <a:xfrm>
            <a:off x="1524000" y="1122363"/>
            <a:ext cx="9144000" cy="306324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dirty="0" err="1">
                <a:solidFill>
                  <a:srgbClr val="FFFFFF"/>
                </a:solidFill>
                <a:latin typeface="+mj-lt"/>
                <a:ea typeface="+mj-ea"/>
                <a:cs typeface="+mj-cs"/>
              </a:rPr>
              <a:t>Columnas</a:t>
            </a:r>
            <a:r>
              <a:rPr lang="en-US" sz="6600" dirty="0">
                <a:solidFill>
                  <a:srgbClr val="FFFFFF"/>
                </a:solidFill>
                <a:latin typeface="+mj-lt"/>
                <a:ea typeface="+mj-ea"/>
                <a:cs typeface="+mj-cs"/>
              </a:rPr>
              <a:t> que </a:t>
            </a:r>
            <a:r>
              <a:rPr lang="en-US" sz="6600" dirty="0" err="1">
                <a:solidFill>
                  <a:srgbClr val="FFFFFF"/>
                </a:solidFill>
                <a:latin typeface="+mj-lt"/>
                <a:ea typeface="+mj-ea"/>
                <a:cs typeface="+mj-cs"/>
              </a:rPr>
              <a:t>sostendrán</a:t>
            </a:r>
            <a:r>
              <a:rPr lang="en-US" sz="6600" dirty="0">
                <a:solidFill>
                  <a:srgbClr val="FFFFFF"/>
                </a:solidFill>
                <a:latin typeface="+mj-lt"/>
                <a:ea typeface="+mj-ea"/>
                <a:cs typeface="+mj-cs"/>
              </a:rPr>
              <a:t> mi </a:t>
            </a:r>
            <a:r>
              <a:rPr lang="en-US" sz="6600" dirty="0" err="1">
                <a:solidFill>
                  <a:srgbClr val="FFFFFF"/>
                </a:solidFill>
                <a:latin typeface="+mj-lt"/>
                <a:ea typeface="+mj-ea"/>
                <a:cs typeface="+mj-cs"/>
              </a:rPr>
              <a:t>ministerio</a:t>
            </a:r>
            <a:endParaRPr lang="en-US" sz="6600" dirty="0">
              <a:solidFill>
                <a:srgbClr val="FFFFFF"/>
              </a:solidFill>
              <a:latin typeface="+mj-lt"/>
              <a:ea typeface="+mj-ea"/>
              <a:cs typeface="+mj-cs"/>
            </a:endParaRPr>
          </a:p>
        </p:txBody>
      </p:sp>
      <p:sp>
        <p:nvSpPr>
          <p:cNvPr id="1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07492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5" name="Picture 34">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3" name="Picture 2" descr="A close-up of hands making a clay pot&#10;&#10;Description automatically generated with low confidence">
            <a:extLst>
              <a:ext uri="{FF2B5EF4-FFF2-40B4-BE49-F238E27FC236}">
                <a16:creationId xmlns:a16="http://schemas.microsoft.com/office/drawing/2014/main" id="{0744AC88-9647-E217-CF66-FDF5D3E82361}"/>
              </a:ext>
            </a:extLst>
          </p:cNvPr>
          <p:cNvPicPr>
            <a:picLocks noChangeAspect="1"/>
          </p:cNvPicPr>
          <p:nvPr/>
        </p:nvPicPr>
        <p:blipFill rotWithShape="1">
          <a:blip r:embed="rId4">
            <a:alphaModFix amt="60000"/>
          </a:blip>
          <a:srcRect l="25"/>
          <a:stretch/>
        </p:blipFill>
        <p:spPr>
          <a:xfrm>
            <a:off x="20" y="10"/>
            <a:ext cx="12188932" cy="6857990"/>
          </a:xfrm>
          <a:prstGeom prst="rect">
            <a:avLst/>
          </a:prstGeom>
        </p:spPr>
      </p:pic>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pic>
        <p:nvPicPr>
          <p:cNvPr id="2" name="Picture 1" descr="A close-up of hands making a clay pot&#10;&#10;Description automatically generated with low confidence">
            <a:extLst>
              <a:ext uri="{FF2B5EF4-FFF2-40B4-BE49-F238E27FC236}">
                <a16:creationId xmlns:a16="http://schemas.microsoft.com/office/drawing/2014/main" id="{74412B4A-51B7-5FED-45B1-1E6E5ADB47A0}"/>
              </a:ext>
            </a:extLst>
          </p:cNvPr>
          <p:cNvPicPr>
            <a:picLocks noChangeAspect="1"/>
          </p:cNvPicPr>
          <p:nvPr/>
        </p:nvPicPr>
        <p:blipFill rotWithShape="1">
          <a:blip r:embed="rId4">
            <a:alphaModFix amt="60000"/>
          </a:blip>
          <a:srcRect l="25"/>
          <a:stretch/>
        </p:blipFill>
        <p:spPr>
          <a:xfrm>
            <a:off x="0" y="10"/>
            <a:ext cx="12188950" cy="6858000"/>
          </a:xfrm>
          <a:prstGeom prst="rect">
            <a:avLst/>
          </a:prstGeom>
        </p:spPr>
      </p:pic>
      <p:sp>
        <p:nvSpPr>
          <p:cNvPr id="6" name="TextBox 5">
            <a:extLst>
              <a:ext uri="{FF2B5EF4-FFF2-40B4-BE49-F238E27FC236}">
                <a16:creationId xmlns:a16="http://schemas.microsoft.com/office/drawing/2014/main" id="{851BA888-B9E8-4522-57C1-E0242574AD9C}"/>
              </a:ext>
            </a:extLst>
          </p:cNvPr>
          <p:cNvSpPr txBox="1"/>
          <p:nvPr/>
        </p:nvSpPr>
        <p:spPr>
          <a:xfrm>
            <a:off x="849089" y="1099052"/>
            <a:ext cx="10487608" cy="4524315"/>
          </a:xfrm>
          <a:prstGeom prst="rect">
            <a:avLst/>
          </a:prstGeom>
          <a:noFill/>
        </p:spPr>
        <p:txBody>
          <a:bodyPr wrap="square">
            <a:spAutoFit/>
          </a:bodyPr>
          <a:lstStyle/>
          <a:p>
            <a:pPr algn="ctr"/>
            <a:r>
              <a:rPr lang="en-US" sz="3200" b="0" i="0" u="none" strike="noStrike" dirty="0">
                <a:solidFill>
                  <a:schemeClr val="bg1"/>
                </a:solidFill>
                <a:effectLst/>
                <a:latin typeface="Arial" panose="020B0604020202020204" pitchFamily="34" charset="0"/>
                <a:cs typeface="Arial" panose="020B0604020202020204" pitchFamily="34" charset="0"/>
              </a:rPr>
              <a:t>1 Pedro 2:4 </a:t>
            </a:r>
            <a:r>
              <a:rPr lang="en-US" sz="3200" b="0" i="0" u="none" strike="noStrike" dirty="0" err="1">
                <a:solidFill>
                  <a:schemeClr val="bg1"/>
                </a:solidFill>
                <a:effectLst/>
                <a:latin typeface="Arial" panose="020B0604020202020204" pitchFamily="34" charset="0"/>
                <a:cs typeface="Arial" panose="020B0604020202020204" pitchFamily="34" charset="0"/>
              </a:rPr>
              <a:t>Acercándoos</a:t>
            </a:r>
            <a:r>
              <a:rPr lang="en-US" sz="3200" b="0" i="0" u="none" strike="noStrike" dirty="0">
                <a:solidFill>
                  <a:schemeClr val="bg1"/>
                </a:solidFill>
                <a:effectLst/>
                <a:latin typeface="Arial" panose="020B0604020202020204" pitchFamily="34" charset="0"/>
                <a:cs typeface="Arial" panose="020B0604020202020204" pitchFamily="34" charset="0"/>
              </a:rPr>
              <a:t> a </a:t>
            </a:r>
            <a:r>
              <a:rPr lang="en-US" sz="3200" b="0" i="0" u="none" strike="noStrike" dirty="0" err="1">
                <a:solidFill>
                  <a:schemeClr val="bg1"/>
                </a:solidFill>
                <a:effectLst/>
                <a:latin typeface="Arial" panose="020B0604020202020204" pitchFamily="34" charset="0"/>
                <a:cs typeface="Arial" panose="020B0604020202020204" pitchFamily="34" charset="0"/>
              </a:rPr>
              <a:t>él</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piedra</a:t>
            </a:r>
            <a:r>
              <a:rPr lang="en-US" sz="3200" b="0" i="0" u="none" strike="noStrike" dirty="0">
                <a:solidFill>
                  <a:schemeClr val="bg1"/>
                </a:solidFill>
                <a:effectLst/>
                <a:latin typeface="Arial" panose="020B0604020202020204" pitchFamily="34" charset="0"/>
                <a:cs typeface="Arial" panose="020B0604020202020204" pitchFamily="34" charset="0"/>
              </a:rPr>
              <a:t> viva, </a:t>
            </a:r>
            <a:r>
              <a:rPr lang="en-US" sz="3200" b="0" i="0" u="none" strike="noStrike" dirty="0" err="1">
                <a:solidFill>
                  <a:schemeClr val="bg1"/>
                </a:solidFill>
                <a:effectLst/>
                <a:latin typeface="Arial" panose="020B0604020202020204" pitchFamily="34" charset="0"/>
                <a:cs typeface="Arial" panose="020B0604020202020204" pitchFamily="34" charset="0"/>
              </a:rPr>
              <a:t>desechada</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ciertamente</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por</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los</a:t>
            </a:r>
            <a:r>
              <a:rPr lang="en-US" sz="3200" b="0" i="0" u="none" strike="noStrike" dirty="0">
                <a:solidFill>
                  <a:schemeClr val="bg1"/>
                </a:solidFill>
                <a:effectLst/>
                <a:latin typeface="Arial" panose="020B0604020202020204" pitchFamily="34" charset="0"/>
                <a:cs typeface="Arial" panose="020B0604020202020204" pitchFamily="34" charset="0"/>
              </a:rPr>
              <a:t> hombres, mas para Dios </a:t>
            </a:r>
            <a:r>
              <a:rPr lang="en-US" sz="3200" b="0" i="0" u="none" strike="noStrike" dirty="0" err="1">
                <a:solidFill>
                  <a:schemeClr val="bg1"/>
                </a:solidFill>
                <a:effectLst/>
                <a:latin typeface="Arial" panose="020B0604020202020204" pitchFamily="34" charset="0"/>
                <a:cs typeface="Arial" panose="020B0604020202020204" pitchFamily="34" charset="0"/>
              </a:rPr>
              <a:t>escogida</a:t>
            </a:r>
            <a:r>
              <a:rPr lang="en-US" sz="3200" b="0" i="0" u="none" strike="noStrike" dirty="0">
                <a:solidFill>
                  <a:schemeClr val="bg1"/>
                </a:solidFill>
                <a:effectLst/>
                <a:latin typeface="Arial" panose="020B0604020202020204" pitchFamily="34" charset="0"/>
                <a:cs typeface="Arial" panose="020B0604020202020204" pitchFamily="34" charset="0"/>
              </a:rPr>
              <a:t> y preciosa,5 </a:t>
            </a:r>
            <a:r>
              <a:rPr lang="en-US" sz="3200" b="0" i="0" u="none" strike="noStrike" dirty="0" err="1">
                <a:solidFill>
                  <a:schemeClr val="bg1"/>
                </a:solidFill>
                <a:effectLst/>
                <a:latin typeface="Arial" panose="020B0604020202020204" pitchFamily="34" charset="0"/>
                <a:cs typeface="Arial" panose="020B0604020202020204" pitchFamily="34" charset="0"/>
              </a:rPr>
              <a:t>vosotros</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también</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como</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piedras</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vivas</a:t>
            </a:r>
            <a:r>
              <a:rPr lang="en-US" sz="3200" b="0" i="0" u="none" strike="noStrike" dirty="0">
                <a:solidFill>
                  <a:schemeClr val="bg1"/>
                </a:solidFill>
                <a:effectLst/>
                <a:latin typeface="Arial" panose="020B0604020202020204" pitchFamily="34" charset="0"/>
                <a:cs typeface="Arial" panose="020B0604020202020204" pitchFamily="34" charset="0"/>
              </a:rPr>
              <a:t>, sed </a:t>
            </a:r>
            <a:r>
              <a:rPr lang="en-US" sz="3200" b="0" i="0" u="none" strike="noStrike" dirty="0" err="1">
                <a:solidFill>
                  <a:schemeClr val="bg1"/>
                </a:solidFill>
                <a:effectLst/>
                <a:latin typeface="Arial" panose="020B0604020202020204" pitchFamily="34" charset="0"/>
                <a:cs typeface="Arial" panose="020B0604020202020204" pitchFamily="34" charset="0"/>
              </a:rPr>
              <a:t>edificados</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como</a:t>
            </a:r>
            <a:r>
              <a:rPr lang="en-US" sz="3200" b="0" i="0" u="none" strike="noStrike" dirty="0">
                <a:solidFill>
                  <a:schemeClr val="bg1"/>
                </a:solidFill>
                <a:effectLst/>
                <a:latin typeface="Arial" panose="020B0604020202020204" pitchFamily="34" charset="0"/>
                <a:cs typeface="Arial" panose="020B0604020202020204" pitchFamily="34" charset="0"/>
              </a:rPr>
              <a:t> casa </a:t>
            </a:r>
            <a:r>
              <a:rPr lang="en-US" sz="3200" b="0" i="0" u="none" strike="noStrike" dirty="0" err="1">
                <a:solidFill>
                  <a:schemeClr val="bg1"/>
                </a:solidFill>
                <a:effectLst/>
                <a:latin typeface="Arial" panose="020B0604020202020204" pitchFamily="34" charset="0"/>
                <a:cs typeface="Arial" panose="020B0604020202020204" pitchFamily="34" charset="0"/>
              </a:rPr>
              <a:t>espiritual</a:t>
            </a:r>
            <a:r>
              <a:rPr lang="en-US" sz="3200" b="0" i="0" u="none" strike="noStrike" dirty="0">
                <a:solidFill>
                  <a:schemeClr val="bg1"/>
                </a:solidFill>
                <a:effectLst/>
                <a:latin typeface="Arial" panose="020B0604020202020204" pitchFamily="34" charset="0"/>
                <a:cs typeface="Arial" panose="020B0604020202020204" pitchFamily="34" charset="0"/>
              </a:rPr>
              <a:t> y </a:t>
            </a:r>
            <a:r>
              <a:rPr lang="en-US" sz="3200" b="0" i="0" u="none" strike="noStrike" dirty="0" err="1">
                <a:solidFill>
                  <a:schemeClr val="bg1"/>
                </a:solidFill>
                <a:effectLst/>
                <a:latin typeface="Arial" panose="020B0604020202020204" pitchFamily="34" charset="0"/>
                <a:cs typeface="Arial" panose="020B0604020202020204" pitchFamily="34" charset="0"/>
              </a:rPr>
              <a:t>sacerdocio</a:t>
            </a:r>
            <a:r>
              <a:rPr lang="en-US" sz="3200" b="0" i="0" u="none" strike="noStrike" dirty="0">
                <a:solidFill>
                  <a:schemeClr val="bg1"/>
                </a:solidFill>
                <a:effectLst/>
                <a:latin typeface="Arial" panose="020B0604020202020204" pitchFamily="34" charset="0"/>
                <a:cs typeface="Arial" panose="020B0604020202020204" pitchFamily="34" charset="0"/>
              </a:rPr>
              <a:t> santo, para </a:t>
            </a:r>
            <a:r>
              <a:rPr lang="en-US" sz="3200" b="0" i="0" u="none" strike="noStrike" dirty="0" err="1">
                <a:solidFill>
                  <a:schemeClr val="bg1"/>
                </a:solidFill>
                <a:effectLst/>
                <a:latin typeface="Arial" panose="020B0604020202020204" pitchFamily="34" charset="0"/>
                <a:cs typeface="Arial" panose="020B0604020202020204" pitchFamily="34" charset="0"/>
              </a:rPr>
              <a:t>ofrecer</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sacrificios</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espirituales</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aceptables</a:t>
            </a:r>
            <a:r>
              <a:rPr lang="en-US" sz="3200" b="0" i="0" u="none" strike="noStrike" dirty="0">
                <a:solidFill>
                  <a:schemeClr val="bg1"/>
                </a:solidFill>
                <a:effectLst/>
                <a:latin typeface="Arial" panose="020B0604020202020204" pitchFamily="34" charset="0"/>
                <a:cs typeface="Arial" panose="020B0604020202020204" pitchFamily="34" charset="0"/>
              </a:rPr>
              <a:t> a Dios </a:t>
            </a:r>
            <a:r>
              <a:rPr lang="en-US" sz="3200" b="0" i="0" u="none" strike="noStrike" dirty="0" err="1">
                <a:solidFill>
                  <a:schemeClr val="bg1"/>
                </a:solidFill>
                <a:effectLst/>
                <a:latin typeface="Arial" panose="020B0604020202020204" pitchFamily="34" charset="0"/>
                <a:cs typeface="Arial" panose="020B0604020202020204" pitchFamily="34" charset="0"/>
              </a:rPr>
              <a:t>por</a:t>
            </a:r>
            <a:r>
              <a:rPr lang="en-US" sz="3200" b="0" i="0" u="none" strike="noStrike" dirty="0">
                <a:solidFill>
                  <a:schemeClr val="bg1"/>
                </a:solidFill>
                <a:effectLst/>
                <a:latin typeface="Arial" panose="020B0604020202020204" pitchFamily="34" charset="0"/>
                <a:cs typeface="Arial" panose="020B0604020202020204" pitchFamily="34" charset="0"/>
              </a:rPr>
              <a:t> medio de </a:t>
            </a:r>
            <a:r>
              <a:rPr lang="en-US" sz="3200" b="0" i="0" u="none" strike="noStrike" dirty="0" err="1">
                <a:solidFill>
                  <a:schemeClr val="bg1"/>
                </a:solidFill>
                <a:effectLst/>
                <a:latin typeface="Arial" panose="020B0604020202020204" pitchFamily="34" charset="0"/>
                <a:cs typeface="Arial" panose="020B0604020202020204" pitchFamily="34" charset="0"/>
              </a:rPr>
              <a:t>Jesucristo</a:t>
            </a:r>
            <a:r>
              <a:rPr lang="en-US" sz="3200" b="0" i="0" u="none" strike="noStrike" dirty="0">
                <a:solidFill>
                  <a:schemeClr val="bg1"/>
                </a:solidFill>
                <a:effectLst/>
                <a:latin typeface="Arial" panose="020B0604020202020204" pitchFamily="34" charset="0"/>
                <a:cs typeface="Arial" panose="020B0604020202020204" pitchFamily="34" charset="0"/>
              </a:rPr>
              <a:t>. 6 Por lo </a:t>
            </a:r>
            <a:r>
              <a:rPr lang="en-US" sz="3200" b="0" i="0" u="none" strike="noStrike" dirty="0" err="1">
                <a:solidFill>
                  <a:schemeClr val="bg1"/>
                </a:solidFill>
                <a:effectLst/>
                <a:latin typeface="Arial" panose="020B0604020202020204" pitchFamily="34" charset="0"/>
                <a:cs typeface="Arial" panose="020B0604020202020204" pitchFamily="34" charset="0"/>
              </a:rPr>
              <a:t>cual</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también</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contiene</a:t>
            </a:r>
            <a:r>
              <a:rPr lang="en-US" sz="3200" b="0" i="0" u="none" strike="noStrike" dirty="0">
                <a:solidFill>
                  <a:schemeClr val="bg1"/>
                </a:solidFill>
                <a:effectLst/>
                <a:latin typeface="Arial" panose="020B0604020202020204" pitchFamily="34" charset="0"/>
                <a:cs typeface="Arial" panose="020B0604020202020204" pitchFamily="34" charset="0"/>
              </a:rPr>
              <a:t> la </a:t>
            </a:r>
            <a:r>
              <a:rPr lang="en-US" sz="3200" b="0" i="0" u="none" strike="noStrike" dirty="0" err="1">
                <a:solidFill>
                  <a:schemeClr val="bg1"/>
                </a:solidFill>
                <a:effectLst/>
                <a:latin typeface="Arial" panose="020B0604020202020204" pitchFamily="34" charset="0"/>
                <a:cs typeface="Arial" panose="020B0604020202020204" pitchFamily="34" charset="0"/>
              </a:rPr>
              <a:t>Escritura</a:t>
            </a:r>
            <a:r>
              <a:rPr lang="en-US" sz="3200" b="0" i="0" u="none" strike="noStrike" dirty="0">
                <a:solidFill>
                  <a:schemeClr val="bg1"/>
                </a:solidFill>
                <a:effectLst/>
                <a:latin typeface="Arial" panose="020B0604020202020204" pitchFamily="34" charset="0"/>
                <a:cs typeface="Arial" panose="020B0604020202020204" pitchFamily="34" charset="0"/>
              </a:rPr>
              <a:t>: He </a:t>
            </a:r>
            <a:r>
              <a:rPr lang="en-US" sz="3200" b="0" i="0" u="none" strike="noStrike" dirty="0" err="1">
                <a:solidFill>
                  <a:schemeClr val="bg1"/>
                </a:solidFill>
                <a:effectLst/>
                <a:latin typeface="Arial" panose="020B0604020202020204" pitchFamily="34" charset="0"/>
                <a:cs typeface="Arial" panose="020B0604020202020204" pitchFamily="34" charset="0"/>
              </a:rPr>
              <a:t>aquí</a:t>
            </a:r>
            <a:r>
              <a:rPr lang="en-US" sz="3200" b="0" i="0" u="none" strike="noStrike" dirty="0">
                <a:solidFill>
                  <a:schemeClr val="bg1"/>
                </a:solidFill>
                <a:effectLst/>
                <a:latin typeface="Arial" panose="020B0604020202020204" pitchFamily="34" charset="0"/>
                <a:cs typeface="Arial" panose="020B0604020202020204" pitchFamily="34" charset="0"/>
              </a:rPr>
              <a:t>, pongo </a:t>
            </a:r>
            <a:r>
              <a:rPr lang="en-US" sz="3200" b="0" i="0" u="none" strike="noStrike" dirty="0" err="1">
                <a:solidFill>
                  <a:schemeClr val="bg1"/>
                </a:solidFill>
                <a:effectLst/>
                <a:latin typeface="Arial" panose="020B0604020202020204" pitchFamily="34" charset="0"/>
                <a:cs typeface="Arial" panose="020B0604020202020204" pitchFamily="34" charset="0"/>
              </a:rPr>
              <a:t>en</a:t>
            </a:r>
            <a:r>
              <a:rPr lang="en-US" sz="3200" b="0" i="0" u="none" strike="noStrike" dirty="0">
                <a:solidFill>
                  <a:schemeClr val="bg1"/>
                </a:solidFill>
                <a:effectLst/>
                <a:latin typeface="Arial" panose="020B0604020202020204" pitchFamily="34" charset="0"/>
                <a:cs typeface="Arial" panose="020B0604020202020204" pitchFamily="34" charset="0"/>
              </a:rPr>
              <a:t> Sion la principal </a:t>
            </a:r>
            <a:r>
              <a:rPr lang="en-US" sz="3200" b="0" i="0" u="none" strike="noStrike" dirty="0" err="1">
                <a:solidFill>
                  <a:schemeClr val="bg1"/>
                </a:solidFill>
                <a:effectLst/>
                <a:latin typeface="Arial" panose="020B0604020202020204" pitchFamily="34" charset="0"/>
                <a:cs typeface="Arial" panose="020B0604020202020204" pitchFamily="34" charset="0"/>
              </a:rPr>
              <a:t>piedra</a:t>
            </a:r>
            <a:r>
              <a:rPr lang="en-US" sz="3200" b="0" i="0" u="none" strike="noStrike" dirty="0">
                <a:solidFill>
                  <a:schemeClr val="bg1"/>
                </a:solidFill>
                <a:effectLst/>
                <a:latin typeface="Arial" panose="020B0604020202020204" pitchFamily="34" charset="0"/>
                <a:cs typeface="Arial" panose="020B0604020202020204" pitchFamily="34" charset="0"/>
              </a:rPr>
              <a:t> del </a:t>
            </a:r>
            <a:r>
              <a:rPr lang="en-US" sz="3200" b="0" i="0" u="none" strike="noStrike" dirty="0" err="1">
                <a:solidFill>
                  <a:schemeClr val="bg1"/>
                </a:solidFill>
                <a:effectLst/>
                <a:latin typeface="Arial" panose="020B0604020202020204" pitchFamily="34" charset="0"/>
                <a:cs typeface="Arial" panose="020B0604020202020204" pitchFamily="34" charset="0"/>
              </a:rPr>
              <a:t>ángulo</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escogida</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preciosa</a:t>
            </a:r>
            <a:r>
              <a:rPr lang="en-US" sz="3200" b="0" i="0" u="none" strike="noStrike" dirty="0">
                <a:solidFill>
                  <a:schemeClr val="bg1"/>
                </a:solidFill>
                <a:effectLst/>
                <a:latin typeface="Arial" panose="020B0604020202020204" pitchFamily="34" charset="0"/>
                <a:cs typeface="Arial" panose="020B0604020202020204" pitchFamily="34" charset="0"/>
              </a:rPr>
              <a:t>; Y </a:t>
            </a:r>
            <a:r>
              <a:rPr lang="en-US" sz="3200" b="0" i="0" u="none" strike="noStrike" dirty="0" err="1">
                <a:solidFill>
                  <a:schemeClr val="bg1"/>
                </a:solidFill>
                <a:effectLst/>
                <a:latin typeface="Arial" panose="020B0604020202020204" pitchFamily="34" charset="0"/>
                <a:cs typeface="Arial" panose="020B0604020202020204" pitchFamily="34" charset="0"/>
              </a:rPr>
              <a:t>el</a:t>
            </a:r>
            <a:r>
              <a:rPr lang="en-US" sz="3200" b="0" i="0" u="none" strike="noStrike" dirty="0">
                <a:solidFill>
                  <a:schemeClr val="bg1"/>
                </a:solidFill>
                <a:effectLst/>
                <a:latin typeface="Arial" panose="020B0604020202020204" pitchFamily="34" charset="0"/>
                <a:cs typeface="Arial" panose="020B0604020202020204" pitchFamily="34" charset="0"/>
              </a:rPr>
              <a:t> que </a:t>
            </a:r>
            <a:r>
              <a:rPr lang="en-US" sz="3200" b="0" i="0" u="none" strike="noStrike" dirty="0" err="1">
                <a:solidFill>
                  <a:schemeClr val="bg1"/>
                </a:solidFill>
                <a:effectLst/>
                <a:latin typeface="Arial" panose="020B0604020202020204" pitchFamily="34" charset="0"/>
                <a:cs typeface="Arial" panose="020B0604020202020204" pitchFamily="34" charset="0"/>
              </a:rPr>
              <a:t>creyere</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en</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él</a:t>
            </a:r>
            <a:r>
              <a:rPr lang="en-US" sz="3200" b="0" i="0" u="none" strike="noStrike" dirty="0">
                <a:solidFill>
                  <a:schemeClr val="bg1"/>
                </a:solidFill>
                <a:effectLst/>
                <a:latin typeface="Arial" panose="020B0604020202020204" pitchFamily="34" charset="0"/>
                <a:cs typeface="Arial" panose="020B0604020202020204" pitchFamily="34" charset="0"/>
              </a:rPr>
              <a:t>, no </a:t>
            </a:r>
            <a:r>
              <a:rPr lang="en-US" sz="3200" b="0" i="0" u="none" strike="noStrike" dirty="0" err="1">
                <a:solidFill>
                  <a:schemeClr val="bg1"/>
                </a:solidFill>
                <a:effectLst/>
                <a:latin typeface="Arial" panose="020B0604020202020204" pitchFamily="34" charset="0"/>
                <a:cs typeface="Arial" panose="020B0604020202020204" pitchFamily="34" charset="0"/>
              </a:rPr>
              <a:t>será</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avergonzado</a:t>
            </a:r>
            <a:r>
              <a:rPr lang="en-US" sz="3200" b="0" i="0" u="none" strike="noStrike" dirty="0">
                <a:solidFill>
                  <a:schemeClr val="bg1"/>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7354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5" name="Picture 34">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3" name="Picture 2" descr="A close-up of hands making a clay pot&#10;&#10;Description automatically generated with low confidence">
            <a:extLst>
              <a:ext uri="{FF2B5EF4-FFF2-40B4-BE49-F238E27FC236}">
                <a16:creationId xmlns:a16="http://schemas.microsoft.com/office/drawing/2014/main" id="{0744AC88-9647-E217-CF66-FDF5D3E82361}"/>
              </a:ext>
            </a:extLst>
          </p:cNvPr>
          <p:cNvPicPr>
            <a:picLocks noChangeAspect="1"/>
          </p:cNvPicPr>
          <p:nvPr/>
        </p:nvPicPr>
        <p:blipFill rotWithShape="1">
          <a:blip r:embed="rId4">
            <a:alphaModFix amt="60000"/>
          </a:blip>
          <a:srcRect l="25"/>
          <a:stretch/>
        </p:blipFill>
        <p:spPr>
          <a:xfrm>
            <a:off x="20" y="10"/>
            <a:ext cx="12188932" cy="6857990"/>
          </a:xfrm>
          <a:prstGeom prst="rect">
            <a:avLst/>
          </a:prstGeom>
        </p:spPr>
      </p:pic>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pic>
        <p:nvPicPr>
          <p:cNvPr id="2" name="Picture 1" descr="A close-up of hands making a clay pot&#10;&#10;Description automatically generated with low confidence">
            <a:extLst>
              <a:ext uri="{FF2B5EF4-FFF2-40B4-BE49-F238E27FC236}">
                <a16:creationId xmlns:a16="http://schemas.microsoft.com/office/drawing/2014/main" id="{74412B4A-51B7-5FED-45B1-1E6E5ADB47A0}"/>
              </a:ext>
            </a:extLst>
          </p:cNvPr>
          <p:cNvPicPr>
            <a:picLocks noChangeAspect="1"/>
          </p:cNvPicPr>
          <p:nvPr/>
        </p:nvPicPr>
        <p:blipFill rotWithShape="1">
          <a:blip r:embed="rId4">
            <a:alphaModFix amt="60000"/>
          </a:blip>
          <a:srcRect l="25"/>
          <a:stretch/>
        </p:blipFill>
        <p:spPr>
          <a:xfrm>
            <a:off x="0" y="10"/>
            <a:ext cx="12188950" cy="6858000"/>
          </a:xfrm>
          <a:prstGeom prst="rect">
            <a:avLst/>
          </a:prstGeom>
        </p:spPr>
      </p:pic>
      <p:sp>
        <p:nvSpPr>
          <p:cNvPr id="6" name="TextBox 5">
            <a:extLst>
              <a:ext uri="{FF2B5EF4-FFF2-40B4-BE49-F238E27FC236}">
                <a16:creationId xmlns:a16="http://schemas.microsoft.com/office/drawing/2014/main" id="{851BA888-B9E8-4522-57C1-E0242574AD9C}"/>
              </a:ext>
            </a:extLst>
          </p:cNvPr>
          <p:cNvSpPr txBox="1"/>
          <p:nvPr/>
        </p:nvSpPr>
        <p:spPr>
          <a:xfrm>
            <a:off x="849089" y="1523419"/>
            <a:ext cx="10487608" cy="4031873"/>
          </a:xfrm>
          <a:prstGeom prst="rect">
            <a:avLst/>
          </a:prstGeom>
          <a:noFill/>
        </p:spPr>
        <p:txBody>
          <a:bodyPr wrap="square">
            <a:spAutoFit/>
          </a:bodyPr>
          <a:lstStyle/>
          <a:p>
            <a:pPr algn="ctr"/>
            <a:r>
              <a:rPr lang="en-US" sz="3200" b="0" i="0" u="none" strike="noStrike" dirty="0">
                <a:solidFill>
                  <a:schemeClr val="bg1"/>
                </a:solidFill>
                <a:effectLst/>
                <a:latin typeface="Arial" panose="020B0604020202020204" pitchFamily="34" charset="0"/>
                <a:cs typeface="Arial" panose="020B0604020202020204" pitchFamily="34" charset="0"/>
              </a:rPr>
              <a:t>7 Para </a:t>
            </a:r>
            <a:r>
              <a:rPr lang="en-US" sz="3200" b="0" i="0" u="none" strike="noStrike" dirty="0" err="1">
                <a:solidFill>
                  <a:schemeClr val="bg1"/>
                </a:solidFill>
                <a:effectLst/>
                <a:latin typeface="Arial" panose="020B0604020202020204" pitchFamily="34" charset="0"/>
                <a:cs typeface="Arial" panose="020B0604020202020204" pitchFamily="34" charset="0"/>
              </a:rPr>
              <a:t>vosotros</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pues</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los</a:t>
            </a:r>
            <a:r>
              <a:rPr lang="en-US" sz="3200" b="0" i="0" u="none" strike="noStrike" dirty="0">
                <a:solidFill>
                  <a:schemeClr val="bg1"/>
                </a:solidFill>
                <a:effectLst/>
                <a:latin typeface="Arial" panose="020B0604020202020204" pitchFamily="34" charset="0"/>
                <a:cs typeface="Arial" panose="020B0604020202020204" pitchFamily="34" charset="0"/>
              </a:rPr>
              <a:t> que </a:t>
            </a:r>
            <a:r>
              <a:rPr lang="en-US" sz="3200" b="0" i="0" u="none" strike="noStrike" dirty="0" err="1">
                <a:solidFill>
                  <a:schemeClr val="bg1"/>
                </a:solidFill>
                <a:effectLst/>
                <a:latin typeface="Arial" panose="020B0604020202020204" pitchFamily="34" charset="0"/>
                <a:cs typeface="Arial" panose="020B0604020202020204" pitchFamily="34" charset="0"/>
              </a:rPr>
              <a:t>creéis</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él</a:t>
            </a:r>
            <a:r>
              <a:rPr lang="en-US" sz="3200" b="0" i="0" u="none" strike="noStrike" dirty="0">
                <a:solidFill>
                  <a:schemeClr val="bg1"/>
                </a:solidFill>
                <a:effectLst/>
                <a:latin typeface="Arial" panose="020B0604020202020204" pitchFamily="34" charset="0"/>
                <a:cs typeface="Arial" panose="020B0604020202020204" pitchFamily="34" charset="0"/>
              </a:rPr>
              <a:t> es </a:t>
            </a:r>
            <a:r>
              <a:rPr lang="en-US" sz="3200" b="0" i="0" u="none" strike="noStrike" dirty="0" err="1">
                <a:solidFill>
                  <a:schemeClr val="bg1"/>
                </a:solidFill>
                <a:effectLst/>
                <a:latin typeface="Arial" panose="020B0604020202020204" pitchFamily="34" charset="0"/>
                <a:cs typeface="Arial" panose="020B0604020202020204" pitchFamily="34" charset="0"/>
              </a:rPr>
              <a:t>precioso</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pero</a:t>
            </a:r>
            <a:r>
              <a:rPr lang="en-US" sz="3200" b="0" i="0" u="none" strike="noStrike" dirty="0">
                <a:solidFill>
                  <a:schemeClr val="bg1"/>
                </a:solidFill>
                <a:effectLst/>
                <a:latin typeface="Arial" panose="020B0604020202020204" pitchFamily="34" charset="0"/>
                <a:cs typeface="Arial" panose="020B0604020202020204" pitchFamily="34" charset="0"/>
              </a:rPr>
              <a:t> para </a:t>
            </a:r>
            <a:r>
              <a:rPr lang="en-US" sz="3200" b="0" i="0" u="none" strike="noStrike" dirty="0" err="1">
                <a:solidFill>
                  <a:schemeClr val="bg1"/>
                </a:solidFill>
                <a:effectLst/>
                <a:latin typeface="Arial" panose="020B0604020202020204" pitchFamily="34" charset="0"/>
                <a:cs typeface="Arial" panose="020B0604020202020204" pitchFamily="34" charset="0"/>
              </a:rPr>
              <a:t>los</a:t>
            </a:r>
            <a:r>
              <a:rPr lang="en-US" sz="3200" b="0" i="0" u="none" strike="noStrike" dirty="0">
                <a:solidFill>
                  <a:schemeClr val="bg1"/>
                </a:solidFill>
                <a:effectLst/>
                <a:latin typeface="Arial" panose="020B0604020202020204" pitchFamily="34" charset="0"/>
                <a:cs typeface="Arial" panose="020B0604020202020204" pitchFamily="34" charset="0"/>
              </a:rPr>
              <a:t> que no </a:t>
            </a:r>
            <a:r>
              <a:rPr lang="en-US" sz="3200" b="0" i="0" u="none" strike="noStrike" dirty="0" err="1">
                <a:solidFill>
                  <a:schemeClr val="bg1"/>
                </a:solidFill>
                <a:effectLst/>
                <a:latin typeface="Arial" panose="020B0604020202020204" pitchFamily="34" charset="0"/>
                <a:cs typeface="Arial" panose="020B0604020202020204" pitchFamily="34" charset="0"/>
              </a:rPr>
              <a:t>creen</a:t>
            </a:r>
            <a:r>
              <a:rPr lang="en-US" sz="3200" b="0" i="0" u="none" strike="noStrike" dirty="0">
                <a:solidFill>
                  <a:schemeClr val="bg1"/>
                </a:solidFill>
                <a:effectLst/>
                <a:latin typeface="Arial" panose="020B0604020202020204" pitchFamily="34" charset="0"/>
                <a:cs typeface="Arial" panose="020B0604020202020204" pitchFamily="34" charset="0"/>
              </a:rPr>
              <a:t>,</a:t>
            </a:r>
          </a:p>
          <a:p>
            <a:pPr algn="ctr"/>
            <a:r>
              <a:rPr lang="en-US" sz="3200" b="0" i="0" u="none" strike="noStrike" dirty="0">
                <a:solidFill>
                  <a:schemeClr val="bg1"/>
                </a:solidFill>
                <a:effectLst/>
                <a:latin typeface="Arial" panose="020B0604020202020204" pitchFamily="34" charset="0"/>
                <a:cs typeface="Arial" panose="020B0604020202020204" pitchFamily="34" charset="0"/>
              </a:rPr>
              <a:t>La </a:t>
            </a:r>
            <a:r>
              <a:rPr lang="en-US" sz="3200" b="0" i="0" u="none" strike="noStrike" dirty="0" err="1">
                <a:solidFill>
                  <a:schemeClr val="bg1"/>
                </a:solidFill>
                <a:effectLst/>
                <a:latin typeface="Arial" panose="020B0604020202020204" pitchFamily="34" charset="0"/>
                <a:cs typeface="Arial" panose="020B0604020202020204" pitchFamily="34" charset="0"/>
              </a:rPr>
              <a:t>piedra</a:t>
            </a:r>
            <a:r>
              <a:rPr lang="en-US" sz="3200" b="0" i="0" u="none" strike="noStrike" dirty="0">
                <a:solidFill>
                  <a:schemeClr val="bg1"/>
                </a:solidFill>
                <a:effectLst/>
                <a:latin typeface="Arial" panose="020B0604020202020204" pitchFamily="34" charset="0"/>
                <a:cs typeface="Arial" panose="020B0604020202020204" pitchFamily="34" charset="0"/>
              </a:rPr>
              <a:t> que </a:t>
            </a:r>
            <a:r>
              <a:rPr lang="en-US" sz="3200" b="0" i="0" u="none" strike="noStrike" dirty="0" err="1">
                <a:solidFill>
                  <a:schemeClr val="bg1"/>
                </a:solidFill>
                <a:effectLst/>
                <a:latin typeface="Arial" panose="020B0604020202020204" pitchFamily="34" charset="0"/>
                <a:cs typeface="Arial" panose="020B0604020202020204" pitchFamily="34" charset="0"/>
              </a:rPr>
              <a:t>los</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edificadores</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desecharon</a:t>
            </a:r>
            <a:r>
              <a:rPr lang="en-US" sz="3200" b="0" i="0" u="none" strike="noStrike" dirty="0">
                <a:solidFill>
                  <a:schemeClr val="bg1"/>
                </a:solidFill>
                <a:effectLst/>
                <a:latin typeface="Arial" panose="020B0604020202020204" pitchFamily="34" charset="0"/>
                <a:cs typeface="Arial" panose="020B0604020202020204" pitchFamily="34" charset="0"/>
              </a:rPr>
              <a:t>,</a:t>
            </a:r>
          </a:p>
          <a:p>
            <a:pPr algn="ctr"/>
            <a:r>
              <a:rPr lang="en-US" sz="3200" b="0" i="0" u="none" strike="noStrike" dirty="0">
                <a:solidFill>
                  <a:schemeClr val="bg1"/>
                </a:solidFill>
                <a:effectLst/>
                <a:latin typeface="Arial" panose="020B0604020202020204" pitchFamily="34" charset="0"/>
                <a:cs typeface="Arial" panose="020B0604020202020204" pitchFamily="34" charset="0"/>
              </a:rPr>
              <a:t>Ha </a:t>
            </a:r>
            <a:r>
              <a:rPr lang="en-US" sz="3200" b="0" i="0" u="none" strike="noStrike" dirty="0" err="1">
                <a:solidFill>
                  <a:schemeClr val="bg1"/>
                </a:solidFill>
                <a:effectLst/>
                <a:latin typeface="Arial" panose="020B0604020202020204" pitchFamily="34" charset="0"/>
                <a:cs typeface="Arial" panose="020B0604020202020204" pitchFamily="34" charset="0"/>
              </a:rPr>
              <a:t>venido</a:t>
            </a:r>
            <a:r>
              <a:rPr lang="en-US" sz="3200" b="0" i="0" u="none" strike="noStrike" dirty="0">
                <a:solidFill>
                  <a:schemeClr val="bg1"/>
                </a:solidFill>
                <a:effectLst/>
                <a:latin typeface="Arial" panose="020B0604020202020204" pitchFamily="34" charset="0"/>
                <a:cs typeface="Arial" panose="020B0604020202020204" pitchFamily="34" charset="0"/>
              </a:rPr>
              <a:t> a ser la cabeza del </a:t>
            </a:r>
            <a:r>
              <a:rPr lang="en-US" sz="3200" b="0" i="0" u="none" strike="noStrike" dirty="0" err="1">
                <a:solidFill>
                  <a:schemeClr val="bg1"/>
                </a:solidFill>
                <a:effectLst/>
                <a:latin typeface="Arial" panose="020B0604020202020204" pitchFamily="34" charset="0"/>
                <a:cs typeface="Arial" panose="020B0604020202020204" pitchFamily="34" charset="0"/>
              </a:rPr>
              <a:t>ángulo</a:t>
            </a:r>
            <a:r>
              <a:rPr lang="en-US" sz="3200" b="0" i="0" u="none" strike="noStrike" dirty="0">
                <a:solidFill>
                  <a:schemeClr val="bg1"/>
                </a:solidFill>
                <a:effectLst/>
                <a:latin typeface="Arial" panose="020B0604020202020204" pitchFamily="34" charset="0"/>
                <a:cs typeface="Arial" panose="020B0604020202020204" pitchFamily="34" charset="0"/>
              </a:rPr>
              <a:t>;</a:t>
            </a:r>
          </a:p>
          <a:p>
            <a:pPr algn="ctr"/>
            <a:endParaRPr lang="en-US" sz="3200" b="0" i="0" u="none" strike="noStrike" dirty="0">
              <a:solidFill>
                <a:schemeClr val="bg1"/>
              </a:solidFill>
              <a:effectLst/>
              <a:latin typeface="Arial" panose="020B0604020202020204" pitchFamily="34" charset="0"/>
              <a:cs typeface="Arial" panose="020B0604020202020204" pitchFamily="34" charset="0"/>
            </a:endParaRPr>
          </a:p>
          <a:p>
            <a:pPr algn="ctr"/>
            <a:r>
              <a:rPr lang="en-US" sz="3200" b="0" i="0" u="none" strike="noStrike" dirty="0">
                <a:solidFill>
                  <a:schemeClr val="bg1"/>
                </a:solidFill>
                <a:effectLst/>
                <a:latin typeface="Arial" panose="020B0604020202020204" pitchFamily="34" charset="0"/>
                <a:cs typeface="Arial" panose="020B0604020202020204" pitchFamily="34" charset="0"/>
              </a:rPr>
              <a:t>8 y: Piedra de </a:t>
            </a:r>
            <a:r>
              <a:rPr lang="en-US" sz="3200" b="0" i="0" u="none" strike="noStrike" dirty="0" err="1">
                <a:solidFill>
                  <a:schemeClr val="bg1"/>
                </a:solidFill>
                <a:effectLst/>
                <a:latin typeface="Arial" panose="020B0604020202020204" pitchFamily="34" charset="0"/>
                <a:cs typeface="Arial" panose="020B0604020202020204" pitchFamily="34" charset="0"/>
              </a:rPr>
              <a:t>tropiezo</a:t>
            </a:r>
            <a:r>
              <a:rPr lang="en-US" sz="3200" b="0" i="0" u="none" strike="noStrike" dirty="0">
                <a:solidFill>
                  <a:schemeClr val="bg1"/>
                </a:solidFill>
                <a:effectLst/>
                <a:latin typeface="Arial" panose="020B0604020202020204" pitchFamily="34" charset="0"/>
                <a:cs typeface="Arial" panose="020B0604020202020204" pitchFamily="34" charset="0"/>
              </a:rPr>
              <a:t>, y </a:t>
            </a:r>
            <a:r>
              <a:rPr lang="en-US" sz="3200" b="0" i="0" u="none" strike="noStrike" dirty="0" err="1">
                <a:solidFill>
                  <a:schemeClr val="bg1"/>
                </a:solidFill>
                <a:effectLst/>
                <a:latin typeface="Arial" panose="020B0604020202020204" pitchFamily="34" charset="0"/>
                <a:cs typeface="Arial" panose="020B0604020202020204" pitchFamily="34" charset="0"/>
              </a:rPr>
              <a:t>roca</a:t>
            </a:r>
            <a:r>
              <a:rPr lang="en-US" sz="3200" b="0" i="0" u="none" strike="noStrike" dirty="0">
                <a:solidFill>
                  <a:schemeClr val="bg1"/>
                </a:solidFill>
                <a:effectLst/>
                <a:latin typeface="Arial" panose="020B0604020202020204" pitchFamily="34" charset="0"/>
                <a:cs typeface="Arial" panose="020B0604020202020204" pitchFamily="34" charset="0"/>
              </a:rPr>
              <a:t> que </a:t>
            </a:r>
            <a:r>
              <a:rPr lang="en-US" sz="3200" b="0" i="0" u="none" strike="noStrike" dirty="0" err="1">
                <a:solidFill>
                  <a:schemeClr val="bg1"/>
                </a:solidFill>
                <a:effectLst/>
                <a:latin typeface="Arial" panose="020B0604020202020204" pitchFamily="34" charset="0"/>
                <a:cs typeface="Arial" panose="020B0604020202020204" pitchFamily="34" charset="0"/>
              </a:rPr>
              <a:t>hace</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caer</a:t>
            </a:r>
            <a:r>
              <a:rPr lang="en-US" sz="3200" b="0" i="0" u="none" strike="noStrike" dirty="0">
                <a:solidFill>
                  <a:schemeClr val="bg1"/>
                </a:solidFill>
                <a:effectLst/>
                <a:latin typeface="Arial" panose="020B0604020202020204" pitchFamily="34" charset="0"/>
                <a:cs typeface="Arial" panose="020B0604020202020204" pitchFamily="34" charset="0"/>
              </a:rPr>
              <a:t>,</a:t>
            </a:r>
          </a:p>
          <a:p>
            <a:pPr algn="ctr"/>
            <a:r>
              <a:rPr lang="en-US" sz="3200" b="0" i="0" u="none" strike="noStrike" dirty="0" err="1">
                <a:solidFill>
                  <a:schemeClr val="bg1"/>
                </a:solidFill>
                <a:effectLst/>
                <a:latin typeface="Arial" panose="020B0604020202020204" pitchFamily="34" charset="0"/>
                <a:cs typeface="Arial" panose="020B0604020202020204" pitchFamily="34" charset="0"/>
              </a:rPr>
              <a:t>porque</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tropiezan</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en</a:t>
            </a:r>
            <a:r>
              <a:rPr lang="en-US" sz="3200" b="0" i="0" u="none" strike="noStrike" dirty="0">
                <a:solidFill>
                  <a:schemeClr val="bg1"/>
                </a:solidFill>
                <a:effectLst/>
                <a:latin typeface="Arial" panose="020B0604020202020204" pitchFamily="34" charset="0"/>
                <a:cs typeface="Arial" panose="020B0604020202020204" pitchFamily="34" charset="0"/>
              </a:rPr>
              <a:t> la palabra, </a:t>
            </a:r>
            <a:r>
              <a:rPr lang="en-US" sz="3200" b="0" i="0" u="none" strike="noStrike" dirty="0" err="1">
                <a:solidFill>
                  <a:schemeClr val="bg1"/>
                </a:solidFill>
                <a:effectLst/>
                <a:latin typeface="Arial" panose="020B0604020202020204" pitchFamily="34" charset="0"/>
                <a:cs typeface="Arial" panose="020B0604020202020204" pitchFamily="34" charset="0"/>
              </a:rPr>
              <a:t>siendo</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desobedientes</a:t>
            </a:r>
            <a:r>
              <a:rPr lang="en-US" sz="3200" b="0" i="0" u="none" strike="noStrike" dirty="0">
                <a:solidFill>
                  <a:schemeClr val="bg1"/>
                </a:solidFill>
                <a:effectLst/>
                <a:latin typeface="Arial" panose="020B0604020202020204" pitchFamily="34" charset="0"/>
                <a:cs typeface="Arial" panose="020B0604020202020204" pitchFamily="34" charset="0"/>
              </a:rPr>
              <a:t>; a lo </a:t>
            </a:r>
            <a:r>
              <a:rPr lang="en-US" sz="3200" b="0" i="0" u="none" strike="noStrike" dirty="0" err="1">
                <a:solidFill>
                  <a:schemeClr val="bg1"/>
                </a:solidFill>
                <a:effectLst/>
                <a:latin typeface="Arial" panose="020B0604020202020204" pitchFamily="34" charset="0"/>
                <a:cs typeface="Arial" panose="020B0604020202020204" pitchFamily="34" charset="0"/>
              </a:rPr>
              <a:t>cual</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fueron</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también</a:t>
            </a:r>
            <a:r>
              <a:rPr lang="en-US" sz="3200" b="0" i="0" u="none" strike="noStrike" dirty="0">
                <a:solidFill>
                  <a:schemeClr val="bg1"/>
                </a:solidFill>
                <a:effectLst/>
                <a:latin typeface="Arial" panose="020B0604020202020204" pitchFamily="34" charset="0"/>
                <a:cs typeface="Arial" panose="020B0604020202020204" pitchFamily="34" charset="0"/>
              </a:rPr>
              <a:t> </a:t>
            </a:r>
            <a:r>
              <a:rPr lang="en-US" sz="3200" b="0" i="0" u="none" strike="noStrike" dirty="0" err="1">
                <a:solidFill>
                  <a:schemeClr val="bg1"/>
                </a:solidFill>
                <a:effectLst/>
                <a:latin typeface="Arial" panose="020B0604020202020204" pitchFamily="34" charset="0"/>
                <a:cs typeface="Arial" panose="020B0604020202020204" pitchFamily="34" charset="0"/>
              </a:rPr>
              <a:t>destinados</a:t>
            </a:r>
            <a:r>
              <a:rPr lang="en-US" sz="3200" b="0" i="0" u="none" strike="noStrike" dirty="0">
                <a:solidFill>
                  <a:schemeClr val="bg1"/>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43057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A close-up of hands making a clay pot&#10;&#10;Description automatically generated with low confidence">
            <a:extLst>
              <a:ext uri="{FF2B5EF4-FFF2-40B4-BE49-F238E27FC236}">
                <a16:creationId xmlns:a16="http://schemas.microsoft.com/office/drawing/2014/main" id="{74412B4A-51B7-5FED-45B1-1E6E5ADB47A0}"/>
              </a:ext>
            </a:extLst>
          </p:cNvPr>
          <p:cNvPicPr>
            <a:picLocks noChangeAspect="1"/>
          </p:cNvPicPr>
          <p:nvPr/>
        </p:nvPicPr>
        <p:blipFill rotWithShape="1">
          <a:blip r:embed="rId3"/>
          <a:srcRect l="31574" r="6601"/>
          <a:stretch/>
        </p:blipFill>
        <p:spPr>
          <a:xfrm>
            <a:off x="4654296" y="10"/>
            <a:ext cx="7537707" cy="6857990"/>
          </a:xfrm>
          <a:prstGeom prst="rect">
            <a:avLst/>
          </a:prstGeom>
        </p:spPr>
      </p:pic>
      <p:sp>
        <p:nvSpPr>
          <p:cNvPr id="18439" name="Rectangle 18438">
            <a:extLst>
              <a:ext uri="{FF2B5EF4-FFF2-40B4-BE49-F238E27FC236}">
                <a16:creationId xmlns:a16="http://schemas.microsoft.com/office/drawing/2014/main" id="{E9DCA5EA-C9F1-43F7-8CD9-E7D77919E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099" y="806357"/>
            <a:ext cx="6734553"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Matthew 25:21 His master said to him, 'Well done, good and faithful slave.  You were faithful with a few things, I will put you in charge of many  things; enter into the">
            <a:extLst>
              <a:ext uri="{FF2B5EF4-FFF2-40B4-BE49-F238E27FC236}">
                <a16:creationId xmlns:a16="http://schemas.microsoft.com/office/drawing/2014/main" id="{4AF48F05-009B-920D-5836-A8922F4BC5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4543"/>
          <a:stretch/>
        </p:blipFill>
        <p:spPr bwMode="auto">
          <a:xfrm>
            <a:off x="962403" y="979071"/>
            <a:ext cx="6409944" cy="4583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64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6DD1D4-CE15-2DE7-64B2-B2E8FBD03D68}"/>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dirty="0" err="1">
                <a:latin typeface="Arial" panose="020B0604020202020204" pitchFamily="34" charset="0"/>
                <a:cs typeface="Arial" panose="020B0604020202020204" pitchFamily="34" charset="0"/>
              </a:rPr>
              <a:t>Proverbios</a:t>
            </a:r>
            <a:r>
              <a:rPr lang="en-US" sz="3200" dirty="0">
                <a:latin typeface="Arial" panose="020B0604020202020204" pitchFamily="34" charset="0"/>
                <a:cs typeface="Arial" panose="020B0604020202020204" pitchFamily="34" charset="0"/>
              </a:rPr>
              <a:t> 9:1 </a:t>
            </a:r>
          </a:p>
          <a:p>
            <a:pPr indent="-228600">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lnSpc>
                <a:spcPct val="90000"/>
              </a:lnSpc>
              <a:spcAft>
                <a:spcPts val="600"/>
              </a:spcAft>
            </a:pPr>
            <a:r>
              <a:rPr lang="en-US" sz="3200" dirty="0">
                <a:latin typeface="Arial" panose="020B0604020202020204" pitchFamily="34" charset="0"/>
                <a:cs typeface="Arial" panose="020B0604020202020204" pitchFamily="34" charset="0"/>
              </a:rPr>
              <a:t>La </a:t>
            </a:r>
            <a:r>
              <a:rPr lang="en-US" sz="3200" dirty="0" err="1">
                <a:latin typeface="Arial" panose="020B0604020202020204" pitchFamily="34" charset="0"/>
                <a:cs typeface="Arial" panose="020B0604020202020204" pitchFamily="34" charset="0"/>
              </a:rPr>
              <a:t>sabiduría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edificó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su</a:t>
            </a:r>
            <a:r>
              <a:rPr lang="en-US" sz="3200" dirty="0">
                <a:latin typeface="Arial" panose="020B0604020202020204" pitchFamily="34" charset="0"/>
                <a:cs typeface="Arial" panose="020B0604020202020204" pitchFamily="34" charset="0"/>
              </a:rPr>
              <a:t> casa, </a:t>
            </a:r>
            <a:r>
              <a:rPr lang="en-US" sz="3200" dirty="0" err="1">
                <a:latin typeface="Arial" panose="020B0604020202020204" pitchFamily="34" charset="0"/>
                <a:cs typeface="Arial" panose="020B0604020202020204" pitchFamily="34" charset="0"/>
              </a:rPr>
              <a:t>Labró</a:t>
            </a:r>
            <a:r>
              <a:rPr lang="en-US" sz="3200" dirty="0">
                <a:latin typeface="Arial" panose="020B0604020202020204" pitchFamily="34" charset="0"/>
                <a:cs typeface="Arial" panose="020B0604020202020204" pitchFamily="34" charset="0"/>
              </a:rPr>
              <a:t> sus </a:t>
            </a:r>
            <a:r>
              <a:rPr lang="en-US" sz="3200" dirty="0" err="1">
                <a:latin typeface="Arial" panose="020B0604020202020204" pitchFamily="34" charset="0"/>
                <a:cs typeface="Arial" panose="020B0604020202020204" pitchFamily="34" charset="0"/>
              </a:rPr>
              <a:t>siete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columnas</a:t>
            </a:r>
            <a:r>
              <a:rPr lang="en-US" sz="3200" dirty="0">
                <a:latin typeface="Arial" panose="020B0604020202020204" pitchFamily="34" charset="0"/>
                <a:cs typeface="Arial" panose="020B0604020202020204" pitchFamily="34" charset="0"/>
              </a:rPr>
              <a:t>.</a:t>
            </a:r>
          </a:p>
        </p:txBody>
      </p:sp>
      <p:pic>
        <p:nvPicPr>
          <p:cNvPr id="1026" name="Picture 2" descr="Las siete columnas de la sabiduría – Con Espíritu y Propósito">
            <a:extLst>
              <a:ext uri="{FF2B5EF4-FFF2-40B4-BE49-F238E27FC236}">
                <a16:creationId xmlns:a16="http://schemas.microsoft.com/office/drawing/2014/main" id="{2D97BB54-9883-4E53-E42B-905B199FFA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86" r="12386"/>
          <a:stretch/>
        </p:blipFill>
        <p:spPr bwMode="auto">
          <a:xfrm>
            <a:off x="5039360" y="10"/>
            <a:ext cx="715111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5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hands making a clay pot&#10;&#10;Description automatically generated with low confidence">
            <a:extLst>
              <a:ext uri="{FF2B5EF4-FFF2-40B4-BE49-F238E27FC236}">
                <a16:creationId xmlns:a16="http://schemas.microsoft.com/office/drawing/2014/main" id="{0744AC88-9647-E217-CF66-FDF5D3E82361}"/>
              </a:ext>
            </a:extLst>
          </p:cNvPr>
          <p:cNvPicPr>
            <a:picLocks noChangeAspect="1"/>
          </p:cNvPicPr>
          <p:nvPr/>
        </p:nvPicPr>
        <p:blipFill rotWithShape="1">
          <a:blip r:embed="rId3">
            <a:alphaModFix amt="50000"/>
          </a:blip>
          <a:srcRect/>
          <a:stretch/>
        </p:blipFill>
        <p:spPr>
          <a:xfrm>
            <a:off x="20" y="1"/>
            <a:ext cx="12191980" cy="6857999"/>
          </a:xfrm>
          <a:prstGeom prst="rect">
            <a:avLst/>
          </a:prstGeom>
        </p:spPr>
      </p:pic>
      <p:sp>
        <p:nvSpPr>
          <p:cNvPr id="4" name="TextBox 3">
            <a:extLst>
              <a:ext uri="{FF2B5EF4-FFF2-40B4-BE49-F238E27FC236}">
                <a16:creationId xmlns:a16="http://schemas.microsoft.com/office/drawing/2014/main" id="{DC125B44-408A-1154-B88A-7F9705248CE7}"/>
              </a:ext>
            </a:extLst>
          </p:cNvPr>
          <p:cNvSpPr txBox="1"/>
          <p:nvPr/>
        </p:nvSpPr>
        <p:spPr>
          <a:xfrm>
            <a:off x="2164702" y="1754155"/>
            <a:ext cx="8192278" cy="3564294"/>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dirty="0">
                <a:solidFill>
                  <a:srgbClr val="FFFFFF"/>
                </a:solidFill>
                <a:latin typeface="Arial" panose="020B0604020202020204" pitchFamily="34" charset="0"/>
                <a:ea typeface="+mj-ea"/>
                <a:cs typeface="Arial" panose="020B0604020202020204" pitchFamily="34" charset="0"/>
              </a:rPr>
              <a:t>1 </a:t>
            </a:r>
            <a:r>
              <a:rPr lang="en-US" sz="3200" dirty="0" err="1">
                <a:solidFill>
                  <a:srgbClr val="FFFFFF"/>
                </a:solidFill>
                <a:latin typeface="Arial" panose="020B0604020202020204" pitchFamily="34" charset="0"/>
                <a:ea typeface="+mj-ea"/>
                <a:cs typeface="Arial" panose="020B0604020202020204" pitchFamily="34" charset="0"/>
              </a:rPr>
              <a:t>Corintios</a:t>
            </a:r>
            <a:r>
              <a:rPr lang="en-US" sz="3200" dirty="0">
                <a:solidFill>
                  <a:srgbClr val="FFFFFF"/>
                </a:solidFill>
                <a:latin typeface="Arial" panose="020B0604020202020204" pitchFamily="34" charset="0"/>
                <a:ea typeface="+mj-ea"/>
                <a:cs typeface="Arial" panose="020B0604020202020204" pitchFamily="34" charset="0"/>
              </a:rPr>
              <a:t> 3:10 Por la </a:t>
            </a:r>
            <a:r>
              <a:rPr lang="en-US" sz="3200" dirty="0" err="1">
                <a:solidFill>
                  <a:srgbClr val="FFFFFF"/>
                </a:solidFill>
                <a:latin typeface="Arial" panose="020B0604020202020204" pitchFamily="34" charset="0"/>
                <a:ea typeface="+mj-ea"/>
                <a:cs typeface="Arial" panose="020B0604020202020204" pitchFamily="34" charset="0"/>
              </a:rPr>
              <a:t>gracia</a:t>
            </a:r>
            <a:r>
              <a:rPr lang="en-US" sz="3200" dirty="0">
                <a:solidFill>
                  <a:srgbClr val="FFFFFF"/>
                </a:solidFill>
                <a:latin typeface="Arial" panose="020B0604020202020204" pitchFamily="34" charset="0"/>
                <a:ea typeface="+mj-ea"/>
                <a:cs typeface="Arial" panose="020B0604020202020204" pitchFamily="34" charset="0"/>
              </a:rPr>
              <a:t> que Dios me </a:t>
            </a:r>
            <a:r>
              <a:rPr lang="en-US" sz="3200" dirty="0" err="1">
                <a:solidFill>
                  <a:srgbClr val="FFFFFF"/>
                </a:solidFill>
                <a:latin typeface="Arial" panose="020B0604020202020204" pitchFamily="34" charset="0"/>
                <a:ea typeface="+mj-ea"/>
                <a:cs typeface="Arial" panose="020B0604020202020204" pitchFamily="34" charset="0"/>
              </a:rPr>
              <a:t>dio</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yo</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eché</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los</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cimientos</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como</a:t>
            </a:r>
            <a:r>
              <a:rPr lang="en-US" sz="3200" dirty="0">
                <a:solidFill>
                  <a:srgbClr val="FFFFFF"/>
                </a:solidFill>
                <a:latin typeface="Arial" panose="020B0604020202020204" pitchFamily="34" charset="0"/>
                <a:ea typeface="+mj-ea"/>
                <a:cs typeface="Arial" panose="020B0604020202020204" pitchFamily="34" charset="0"/>
              </a:rPr>
              <a:t> un </a:t>
            </a:r>
            <a:r>
              <a:rPr lang="en-US" sz="3200" dirty="0" err="1">
                <a:solidFill>
                  <a:srgbClr val="FFFFFF"/>
                </a:solidFill>
                <a:latin typeface="Arial" panose="020B0604020202020204" pitchFamily="34" charset="0"/>
                <a:ea typeface="+mj-ea"/>
                <a:cs typeface="Arial" panose="020B0604020202020204" pitchFamily="34" charset="0"/>
              </a:rPr>
              <a:t>experto</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en</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construcción</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Ahora</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otros</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edifican</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encima</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pero</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cualquiera</a:t>
            </a:r>
            <a:r>
              <a:rPr lang="en-US" sz="3200" dirty="0">
                <a:solidFill>
                  <a:srgbClr val="FFFFFF"/>
                </a:solidFill>
                <a:latin typeface="Arial" panose="020B0604020202020204" pitchFamily="34" charset="0"/>
                <a:ea typeface="+mj-ea"/>
                <a:cs typeface="Arial" panose="020B0604020202020204" pitchFamily="34" charset="0"/>
              </a:rPr>
              <a:t> que </a:t>
            </a:r>
            <a:r>
              <a:rPr lang="en-US" sz="3200" dirty="0" err="1">
                <a:solidFill>
                  <a:srgbClr val="FFFFFF"/>
                </a:solidFill>
                <a:latin typeface="Arial" panose="020B0604020202020204" pitchFamily="34" charset="0"/>
                <a:ea typeface="+mj-ea"/>
                <a:cs typeface="Arial" panose="020B0604020202020204" pitchFamily="34" charset="0"/>
              </a:rPr>
              <a:t>edifique</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sobre</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este</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fundamento</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tiene</a:t>
            </a:r>
            <a:r>
              <a:rPr lang="en-US" sz="3200" dirty="0">
                <a:solidFill>
                  <a:srgbClr val="FFFFFF"/>
                </a:solidFill>
                <a:latin typeface="Arial" panose="020B0604020202020204" pitchFamily="34" charset="0"/>
                <a:ea typeface="+mj-ea"/>
                <a:cs typeface="Arial" panose="020B0604020202020204" pitchFamily="34" charset="0"/>
              </a:rPr>
              <a:t> que </a:t>
            </a:r>
            <a:r>
              <a:rPr lang="en-US" sz="3200" dirty="0" err="1">
                <a:solidFill>
                  <a:srgbClr val="FFFFFF"/>
                </a:solidFill>
                <a:latin typeface="Arial" panose="020B0604020202020204" pitchFamily="34" charset="0"/>
                <a:ea typeface="+mj-ea"/>
                <a:cs typeface="Arial" panose="020B0604020202020204" pitchFamily="34" charset="0"/>
              </a:rPr>
              <a:t>tener</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mucho</a:t>
            </a:r>
            <a:r>
              <a:rPr lang="en-US" sz="3200" dirty="0">
                <a:solidFill>
                  <a:srgbClr val="FFFFFF"/>
                </a:solidFill>
                <a:latin typeface="Arial" panose="020B0604020202020204" pitchFamily="34" charset="0"/>
                <a:ea typeface="+mj-ea"/>
                <a:cs typeface="Arial" panose="020B0604020202020204" pitchFamily="34" charset="0"/>
              </a:rPr>
              <a:t> </a:t>
            </a:r>
            <a:r>
              <a:rPr lang="en-US" sz="3200" dirty="0" err="1">
                <a:solidFill>
                  <a:srgbClr val="FFFFFF"/>
                </a:solidFill>
                <a:latin typeface="Arial" panose="020B0604020202020204" pitchFamily="34" charset="0"/>
                <a:ea typeface="+mj-ea"/>
                <a:cs typeface="Arial" panose="020B0604020202020204" pitchFamily="34" charset="0"/>
              </a:rPr>
              <a:t>cuidado</a:t>
            </a:r>
            <a:r>
              <a:rPr lang="en-US" sz="3200" dirty="0">
                <a:solidFill>
                  <a:srgbClr val="FFFFFF"/>
                </a:solidFill>
                <a:latin typeface="Arial" panose="020B0604020202020204" pitchFamily="34" charset="0"/>
                <a:ea typeface="+mj-ea"/>
                <a:cs typeface="Arial" panose="020B0604020202020204" pitchFamily="34" charset="0"/>
              </a:rPr>
              <a:t>.  (NTV)</a:t>
            </a:r>
          </a:p>
          <a:p>
            <a:pPr algn="ctr">
              <a:lnSpc>
                <a:spcPct val="90000"/>
              </a:lnSpc>
              <a:spcBef>
                <a:spcPct val="0"/>
              </a:spcBef>
              <a:spcAft>
                <a:spcPts val="600"/>
              </a:spcAft>
            </a:pPr>
            <a:endParaRPr lang="en-US" sz="3200" dirty="0">
              <a:solidFill>
                <a:srgbClr val="FFFFFF"/>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4286473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97BC2-996A-B911-6A03-A4DC0D143C60}"/>
              </a:ext>
            </a:extLst>
          </p:cNvPr>
          <p:cNvPicPr>
            <a:picLocks noChangeAspect="1"/>
          </p:cNvPicPr>
          <p:nvPr/>
        </p:nvPicPr>
        <p:blipFill rotWithShape="1">
          <a:blip r:embed="rId2"/>
          <a:srcRect b="110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06E56BB-C8E6-4F70-B8BF-921C4912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97716"/>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3" name="Rectangle 10">
            <a:extLst>
              <a:ext uri="{FF2B5EF4-FFF2-40B4-BE49-F238E27FC236}">
                <a16:creationId xmlns:a16="http://schemas.microsoft.com/office/drawing/2014/main" id="{99643316-AB20-4DD1-8578-B5D7F033C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61952"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D205D93-19D7-6B72-ABF0-90444EEAEF0A}"/>
              </a:ext>
            </a:extLst>
          </p:cNvPr>
          <p:cNvSpPr txBox="1"/>
          <p:nvPr/>
        </p:nvSpPr>
        <p:spPr>
          <a:xfrm>
            <a:off x="1612890" y="236672"/>
            <a:ext cx="8818734" cy="1569660"/>
          </a:xfrm>
          <a:prstGeom prst="rect">
            <a:avLst/>
          </a:prstGeom>
          <a:noFill/>
        </p:spPr>
        <p:txBody>
          <a:bodyPr wrap="square">
            <a:spAutoFit/>
          </a:bodyPr>
          <a:lstStyle/>
          <a:p>
            <a:pPr algn="ctr"/>
            <a:r>
              <a:rPr lang="es-ES_tradnl" sz="3200" dirty="0">
                <a:solidFill>
                  <a:schemeClr val="bg1"/>
                </a:solidFill>
                <a:highlight>
                  <a:srgbClr val="FF0000"/>
                </a:highlight>
              </a:rPr>
              <a:t>1 Corintios 3:10a Por la gracia que Dios me dio, yo eché los cimientos como un experto en construcción. </a:t>
            </a:r>
          </a:p>
        </p:txBody>
      </p:sp>
    </p:spTree>
    <p:extLst>
      <p:ext uri="{BB962C8B-B14F-4D97-AF65-F5344CB8AC3E}">
        <p14:creationId xmlns:p14="http://schemas.microsoft.com/office/powerpoint/2010/main" val="397682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4926D4-BE7D-C815-5C4B-2E01184E53FF}"/>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7" name="Rectangle 6">
            <a:extLst>
              <a:ext uri="{FF2B5EF4-FFF2-40B4-BE49-F238E27FC236}">
                <a16:creationId xmlns:a16="http://schemas.microsoft.com/office/drawing/2014/main" id="{206E56BB-C8E6-4F70-B8BF-921C4912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97716"/>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 name="Rectangle 8">
            <a:extLst>
              <a:ext uri="{FF2B5EF4-FFF2-40B4-BE49-F238E27FC236}">
                <a16:creationId xmlns:a16="http://schemas.microsoft.com/office/drawing/2014/main" id="{99643316-AB20-4DD1-8578-B5D7F033C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61952"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29DD86F-7BC9-B7B5-6EED-200872F2AC0D}"/>
              </a:ext>
            </a:extLst>
          </p:cNvPr>
          <p:cNvSpPr txBox="1"/>
          <p:nvPr/>
        </p:nvSpPr>
        <p:spPr>
          <a:xfrm>
            <a:off x="1978215" y="4808673"/>
            <a:ext cx="8235570" cy="1569660"/>
          </a:xfrm>
          <a:prstGeom prst="rect">
            <a:avLst/>
          </a:prstGeom>
          <a:noFill/>
        </p:spPr>
        <p:txBody>
          <a:bodyPr wrap="square">
            <a:spAutoFit/>
          </a:bodyPr>
          <a:lstStyle/>
          <a:p>
            <a:pPr algn="ctr"/>
            <a:r>
              <a:rPr lang="es-ES_tradnl" sz="3200" dirty="0">
                <a:solidFill>
                  <a:schemeClr val="bg1"/>
                </a:solidFill>
                <a:highlight>
                  <a:srgbClr val="FF0000"/>
                </a:highlight>
              </a:rPr>
              <a:t>1 Corintios 3:10b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Ahora</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otros</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edifican</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encima</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pero</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cualquiera</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que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edifique</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sobre</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este</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fundamento</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tiene</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que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tener</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mucho</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r>
              <a:rPr lang="en-US" sz="3200" dirty="0" err="1">
                <a:solidFill>
                  <a:srgbClr val="FFFFFF"/>
                </a:solidFill>
                <a:highlight>
                  <a:srgbClr val="FF0000"/>
                </a:highlight>
                <a:latin typeface="Arial" panose="020B0604020202020204" pitchFamily="34" charset="0"/>
                <a:ea typeface="+mj-ea"/>
                <a:cs typeface="Arial" panose="020B0604020202020204" pitchFamily="34" charset="0"/>
              </a:rPr>
              <a:t>cuidado</a:t>
            </a:r>
            <a:r>
              <a:rPr lang="en-US" sz="3200" dirty="0">
                <a:solidFill>
                  <a:srgbClr val="FFFFFF"/>
                </a:solidFill>
                <a:highlight>
                  <a:srgbClr val="FF0000"/>
                </a:highlight>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254545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5" name="Picture 34">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3" name="Picture 2" descr="A close-up of hands making a clay pot&#10;&#10;Description automatically generated with low confidence">
            <a:extLst>
              <a:ext uri="{FF2B5EF4-FFF2-40B4-BE49-F238E27FC236}">
                <a16:creationId xmlns:a16="http://schemas.microsoft.com/office/drawing/2014/main" id="{0744AC88-9647-E217-CF66-FDF5D3E82361}"/>
              </a:ext>
            </a:extLst>
          </p:cNvPr>
          <p:cNvPicPr>
            <a:picLocks noChangeAspect="1"/>
          </p:cNvPicPr>
          <p:nvPr/>
        </p:nvPicPr>
        <p:blipFill rotWithShape="1">
          <a:blip r:embed="rId4">
            <a:alphaModFix amt="60000"/>
          </a:blip>
          <a:srcRect l="25"/>
          <a:stretch/>
        </p:blipFill>
        <p:spPr>
          <a:xfrm>
            <a:off x="20" y="10"/>
            <a:ext cx="12188932" cy="6857990"/>
          </a:xfrm>
          <a:prstGeom prst="rect">
            <a:avLst/>
          </a:prstGeom>
        </p:spPr>
      </p:pic>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pic>
        <p:nvPicPr>
          <p:cNvPr id="2" name="Picture 1" descr="A close-up of hands making a clay pot&#10;&#10;Description automatically generated with low confidence">
            <a:extLst>
              <a:ext uri="{FF2B5EF4-FFF2-40B4-BE49-F238E27FC236}">
                <a16:creationId xmlns:a16="http://schemas.microsoft.com/office/drawing/2014/main" id="{74412B4A-51B7-5FED-45B1-1E6E5ADB47A0}"/>
              </a:ext>
            </a:extLst>
          </p:cNvPr>
          <p:cNvPicPr>
            <a:picLocks noChangeAspect="1"/>
          </p:cNvPicPr>
          <p:nvPr/>
        </p:nvPicPr>
        <p:blipFill rotWithShape="1">
          <a:blip r:embed="rId4">
            <a:alphaModFix amt="60000"/>
          </a:blip>
          <a:srcRect l="25"/>
          <a:stretch/>
        </p:blipFill>
        <p:spPr>
          <a:xfrm>
            <a:off x="0" y="10"/>
            <a:ext cx="12188950" cy="6858000"/>
          </a:xfrm>
          <a:prstGeom prst="rect">
            <a:avLst/>
          </a:prstGeom>
        </p:spPr>
      </p:pic>
      <p:sp>
        <p:nvSpPr>
          <p:cNvPr id="6" name="TextBox 5">
            <a:extLst>
              <a:ext uri="{FF2B5EF4-FFF2-40B4-BE49-F238E27FC236}">
                <a16:creationId xmlns:a16="http://schemas.microsoft.com/office/drawing/2014/main" id="{851BA888-B9E8-4522-57C1-E0242574AD9C}"/>
              </a:ext>
            </a:extLst>
          </p:cNvPr>
          <p:cNvSpPr txBox="1"/>
          <p:nvPr/>
        </p:nvSpPr>
        <p:spPr>
          <a:xfrm>
            <a:off x="849089" y="1265525"/>
            <a:ext cx="10487608" cy="4031873"/>
          </a:xfrm>
          <a:prstGeom prst="rect">
            <a:avLst/>
          </a:prstGeom>
          <a:noFill/>
        </p:spPr>
        <p:txBody>
          <a:bodyPr wrap="square">
            <a:spAutoFit/>
          </a:bodyPr>
          <a:lstStyle/>
          <a:p>
            <a:pPr algn="ctr"/>
            <a:endParaRPr lang="es-ES_tradnl" sz="3200" dirty="0">
              <a:solidFill>
                <a:schemeClr val="bg1"/>
              </a:solidFill>
            </a:endParaRPr>
          </a:p>
          <a:p>
            <a:pPr algn="ctr"/>
            <a:r>
              <a:rPr lang="es-ES_tradnl" sz="3200" dirty="0">
                <a:solidFill>
                  <a:schemeClr val="bg1"/>
                </a:solidFill>
              </a:rPr>
              <a:t>LA EXPLICACIÓN ES:</a:t>
            </a:r>
          </a:p>
          <a:p>
            <a:pPr algn="ctr"/>
            <a:endParaRPr lang="es-ES_tradnl" sz="3200" dirty="0">
              <a:solidFill>
                <a:schemeClr val="bg1"/>
              </a:solidFill>
            </a:endParaRPr>
          </a:p>
          <a:p>
            <a:pPr algn="ctr"/>
            <a:r>
              <a:rPr lang="es-ES_tradnl" sz="3200" dirty="0">
                <a:solidFill>
                  <a:schemeClr val="bg1"/>
                </a:solidFill>
              </a:rPr>
              <a:t>1º. CADA QUIEN DEBE EDIFICAR.</a:t>
            </a:r>
          </a:p>
          <a:p>
            <a:pPr algn="ctr"/>
            <a:endParaRPr lang="es-ES_tradnl" sz="3200" dirty="0">
              <a:solidFill>
                <a:schemeClr val="bg1"/>
              </a:solidFill>
            </a:endParaRPr>
          </a:p>
          <a:p>
            <a:pPr algn="ctr"/>
            <a:r>
              <a:rPr lang="es-ES_tradnl" sz="3200" dirty="0">
                <a:solidFill>
                  <a:schemeClr val="bg1"/>
                </a:solidFill>
              </a:rPr>
              <a:t>Y LA ADVERTENCIA DEL APOSTÓL ES:</a:t>
            </a:r>
          </a:p>
          <a:p>
            <a:pPr algn="ctr"/>
            <a:endParaRPr lang="es-ES_tradnl" sz="3200" dirty="0">
              <a:solidFill>
                <a:schemeClr val="bg1"/>
              </a:solidFill>
            </a:endParaRPr>
          </a:p>
          <a:p>
            <a:pPr algn="ctr"/>
            <a:r>
              <a:rPr lang="es-ES_tradnl" sz="3200" dirty="0">
                <a:solidFill>
                  <a:schemeClr val="bg1"/>
                </a:solidFill>
              </a:rPr>
              <a:t>2º. ¡TIENES QUE TENER MUCHO CUIDADO! COMO EDIFICAS.</a:t>
            </a:r>
          </a:p>
        </p:txBody>
      </p:sp>
    </p:spTree>
    <p:extLst>
      <p:ext uri="{BB962C8B-B14F-4D97-AF65-F5344CB8AC3E}">
        <p14:creationId xmlns:p14="http://schemas.microsoft.com/office/powerpoint/2010/main" val="12773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5" name="Picture 34">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3" name="Picture 2" descr="A close-up of hands making a clay pot&#10;&#10;Description automatically generated with low confidence">
            <a:extLst>
              <a:ext uri="{FF2B5EF4-FFF2-40B4-BE49-F238E27FC236}">
                <a16:creationId xmlns:a16="http://schemas.microsoft.com/office/drawing/2014/main" id="{0744AC88-9647-E217-CF66-FDF5D3E82361}"/>
              </a:ext>
            </a:extLst>
          </p:cNvPr>
          <p:cNvPicPr>
            <a:picLocks noChangeAspect="1"/>
          </p:cNvPicPr>
          <p:nvPr/>
        </p:nvPicPr>
        <p:blipFill rotWithShape="1">
          <a:blip r:embed="rId4">
            <a:alphaModFix amt="60000"/>
          </a:blip>
          <a:srcRect l="25"/>
          <a:stretch/>
        </p:blipFill>
        <p:spPr>
          <a:xfrm>
            <a:off x="20" y="10"/>
            <a:ext cx="12188932" cy="6857990"/>
          </a:xfrm>
          <a:prstGeom prst="rect">
            <a:avLst/>
          </a:prstGeom>
        </p:spPr>
      </p:pic>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pic>
        <p:nvPicPr>
          <p:cNvPr id="2" name="Picture 1" descr="A close-up of hands making a clay pot&#10;&#10;Description automatically generated with low confidence">
            <a:extLst>
              <a:ext uri="{FF2B5EF4-FFF2-40B4-BE49-F238E27FC236}">
                <a16:creationId xmlns:a16="http://schemas.microsoft.com/office/drawing/2014/main" id="{74412B4A-51B7-5FED-45B1-1E6E5ADB47A0}"/>
              </a:ext>
            </a:extLst>
          </p:cNvPr>
          <p:cNvPicPr>
            <a:picLocks noChangeAspect="1"/>
          </p:cNvPicPr>
          <p:nvPr/>
        </p:nvPicPr>
        <p:blipFill rotWithShape="1">
          <a:blip r:embed="rId4">
            <a:alphaModFix amt="60000"/>
          </a:blip>
          <a:srcRect l="25"/>
          <a:stretch/>
        </p:blipFill>
        <p:spPr>
          <a:xfrm>
            <a:off x="0" y="10"/>
            <a:ext cx="12188950" cy="6858000"/>
          </a:xfrm>
          <a:prstGeom prst="rect">
            <a:avLst/>
          </a:prstGeom>
        </p:spPr>
      </p:pic>
      <p:sp>
        <p:nvSpPr>
          <p:cNvPr id="6" name="TextBox 5">
            <a:extLst>
              <a:ext uri="{FF2B5EF4-FFF2-40B4-BE49-F238E27FC236}">
                <a16:creationId xmlns:a16="http://schemas.microsoft.com/office/drawing/2014/main" id="{851BA888-B9E8-4522-57C1-E0242574AD9C}"/>
              </a:ext>
            </a:extLst>
          </p:cNvPr>
          <p:cNvSpPr txBox="1"/>
          <p:nvPr/>
        </p:nvSpPr>
        <p:spPr>
          <a:xfrm>
            <a:off x="849089" y="1042005"/>
            <a:ext cx="10487608" cy="4524315"/>
          </a:xfrm>
          <a:prstGeom prst="rect">
            <a:avLst/>
          </a:prstGeom>
          <a:noFill/>
        </p:spPr>
        <p:txBody>
          <a:bodyPr wrap="square">
            <a:spAutoFit/>
          </a:bodyPr>
          <a:lstStyle/>
          <a:p>
            <a:pPr algn="ctr"/>
            <a:endParaRPr lang="es-ES_tradnl" sz="3200" dirty="0">
              <a:solidFill>
                <a:schemeClr val="bg1"/>
              </a:solidFill>
            </a:endParaRPr>
          </a:p>
          <a:p>
            <a:pPr algn="ctr"/>
            <a:r>
              <a:rPr lang="es-ES_tradnl" sz="3200" dirty="0">
                <a:solidFill>
                  <a:schemeClr val="bg1"/>
                </a:solidFill>
              </a:rPr>
              <a:t>1º. CADA QUIEN DEBE EDIFICAR.</a:t>
            </a:r>
          </a:p>
          <a:p>
            <a:pPr algn="ctr"/>
            <a:endParaRPr lang="es-ES_tradnl" sz="3200" dirty="0">
              <a:solidFill>
                <a:schemeClr val="bg1"/>
              </a:solidFill>
            </a:endParaRPr>
          </a:p>
          <a:p>
            <a:pPr algn="ctr"/>
            <a:r>
              <a:rPr lang="es-ES_tradnl" sz="3200" dirty="0">
                <a:solidFill>
                  <a:schemeClr val="bg1"/>
                </a:solidFill>
              </a:rPr>
              <a:t>HAY AREAS QUE EL ESPIRITU SANTO EDIFICARÁ</a:t>
            </a:r>
          </a:p>
          <a:p>
            <a:pPr algn="ctr"/>
            <a:r>
              <a:rPr lang="es-ES_tradnl" sz="3200" dirty="0">
                <a:solidFill>
                  <a:schemeClr val="bg1"/>
                </a:solidFill>
              </a:rPr>
              <a:t>PERO SIN LUGAR A DUDAS HAY OTRAS,</a:t>
            </a:r>
          </a:p>
          <a:p>
            <a:pPr algn="ctr"/>
            <a:r>
              <a:rPr lang="es-ES_tradnl" sz="3200" dirty="0">
                <a:solidFill>
                  <a:schemeClr val="bg1"/>
                </a:solidFill>
              </a:rPr>
              <a:t>- QUE USTEDES SON RESPONSABLES DE AÑADIR A SU MINISTERIO.</a:t>
            </a:r>
          </a:p>
          <a:p>
            <a:pPr algn="ctr"/>
            <a:endParaRPr lang="es-ES_tradnl" sz="3200" dirty="0">
              <a:solidFill>
                <a:schemeClr val="bg1"/>
              </a:solidFill>
            </a:endParaRPr>
          </a:p>
          <a:p>
            <a:pPr algn="ctr"/>
            <a:r>
              <a:rPr lang="es-ES_tradnl" sz="3200" dirty="0">
                <a:solidFill>
                  <a:schemeClr val="bg1"/>
                </a:solidFill>
              </a:rPr>
              <a:t>.</a:t>
            </a:r>
          </a:p>
        </p:txBody>
      </p:sp>
    </p:spTree>
    <p:extLst>
      <p:ext uri="{BB962C8B-B14F-4D97-AF65-F5344CB8AC3E}">
        <p14:creationId xmlns:p14="http://schemas.microsoft.com/office/powerpoint/2010/main" val="200701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5" name="Picture 34">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3" name="Picture 2" descr="A close-up of hands making a clay pot&#10;&#10;Description automatically generated with low confidence">
            <a:extLst>
              <a:ext uri="{FF2B5EF4-FFF2-40B4-BE49-F238E27FC236}">
                <a16:creationId xmlns:a16="http://schemas.microsoft.com/office/drawing/2014/main" id="{0744AC88-9647-E217-CF66-FDF5D3E82361}"/>
              </a:ext>
            </a:extLst>
          </p:cNvPr>
          <p:cNvPicPr>
            <a:picLocks noChangeAspect="1"/>
          </p:cNvPicPr>
          <p:nvPr/>
        </p:nvPicPr>
        <p:blipFill rotWithShape="1">
          <a:blip r:embed="rId4">
            <a:alphaModFix amt="60000"/>
          </a:blip>
          <a:srcRect l="25"/>
          <a:stretch/>
        </p:blipFill>
        <p:spPr>
          <a:xfrm>
            <a:off x="20" y="10"/>
            <a:ext cx="12188932" cy="6857990"/>
          </a:xfrm>
          <a:prstGeom prst="rect">
            <a:avLst/>
          </a:prstGeom>
        </p:spPr>
      </p:pic>
      <p:sp>
        <p:nvSpPr>
          <p:cNvPr id="4" name="TextBox 3">
            <a:extLst>
              <a:ext uri="{FF2B5EF4-FFF2-40B4-BE49-F238E27FC236}">
                <a16:creationId xmlns:a16="http://schemas.microsoft.com/office/drawing/2014/main" id="{DC125B44-408A-1154-B88A-7F9705248CE7}"/>
              </a:ext>
            </a:extLst>
          </p:cNvPr>
          <p:cNvSpPr txBox="1"/>
          <p:nvPr/>
        </p:nvSpPr>
        <p:spPr>
          <a:xfrm>
            <a:off x="1191966" y="1302708"/>
            <a:ext cx="9801854" cy="4822000"/>
          </a:xfrm>
          <a:prstGeom prst="rect">
            <a:avLst/>
          </a:prstGeom>
        </p:spPr>
        <p:txBody>
          <a:bodyPr vert="horz" lIns="91440" tIns="45720" rIns="91440" bIns="45720" rtlCol="0" anchor="t">
            <a:noAutofit/>
          </a:bodyPr>
          <a:lstStyle/>
          <a:p>
            <a:pPr algn="ctr">
              <a:lnSpc>
                <a:spcPct val="90000"/>
              </a:lnSpc>
              <a:spcAft>
                <a:spcPts val="600"/>
              </a:spcAft>
            </a:pPr>
            <a:endParaRPr lang="en-US" sz="3200" b="0" i="0" u="none" strike="noStrike" dirty="0">
              <a:solidFill>
                <a:srgbClr val="FFFFFF"/>
              </a:solidFill>
              <a:effectLst/>
              <a:latin typeface="Arial" panose="020B0604020202020204" pitchFamily="34" charset="0"/>
              <a:cs typeface="Arial" panose="020B0604020202020204" pitchFamily="34" charset="0"/>
            </a:endParaRPr>
          </a:p>
        </p:txBody>
      </p:sp>
      <p:pic>
        <p:nvPicPr>
          <p:cNvPr id="2" name="Picture 1" descr="A close-up of hands making a clay pot&#10;&#10;Description automatically generated with low confidence">
            <a:extLst>
              <a:ext uri="{FF2B5EF4-FFF2-40B4-BE49-F238E27FC236}">
                <a16:creationId xmlns:a16="http://schemas.microsoft.com/office/drawing/2014/main" id="{74412B4A-51B7-5FED-45B1-1E6E5ADB47A0}"/>
              </a:ext>
            </a:extLst>
          </p:cNvPr>
          <p:cNvPicPr>
            <a:picLocks noChangeAspect="1"/>
          </p:cNvPicPr>
          <p:nvPr/>
        </p:nvPicPr>
        <p:blipFill rotWithShape="1">
          <a:blip r:embed="rId4">
            <a:alphaModFix amt="60000"/>
          </a:blip>
          <a:srcRect l="25"/>
          <a:stretch/>
        </p:blipFill>
        <p:spPr>
          <a:xfrm>
            <a:off x="0" y="10"/>
            <a:ext cx="12188950" cy="6858000"/>
          </a:xfrm>
          <a:prstGeom prst="rect">
            <a:avLst/>
          </a:prstGeom>
        </p:spPr>
      </p:pic>
      <p:sp>
        <p:nvSpPr>
          <p:cNvPr id="6" name="TextBox 5">
            <a:extLst>
              <a:ext uri="{FF2B5EF4-FFF2-40B4-BE49-F238E27FC236}">
                <a16:creationId xmlns:a16="http://schemas.microsoft.com/office/drawing/2014/main" id="{851BA888-B9E8-4522-57C1-E0242574AD9C}"/>
              </a:ext>
            </a:extLst>
          </p:cNvPr>
          <p:cNvSpPr txBox="1"/>
          <p:nvPr/>
        </p:nvSpPr>
        <p:spPr>
          <a:xfrm>
            <a:off x="548640" y="1030977"/>
            <a:ext cx="11013440" cy="4524315"/>
          </a:xfrm>
          <a:prstGeom prst="rect">
            <a:avLst/>
          </a:prstGeom>
          <a:noFill/>
        </p:spPr>
        <p:txBody>
          <a:bodyPr wrap="square">
            <a:spAutoFit/>
          </a:bodyPr>
          <a:lstStyle/>
          <a:p>
            <a:pPr algn="ctr"/>
            <a:endParaRPr lang="es-ES_tradnl" sz="3200" dirty="0">
              <a:solidFill>
                <a:schemeClr val="bg1"/>
              </a:solidFill>
              <a:latin typeface="Arial" panose="020B0604020202020204" pitchFamily="34" charset="0"/>
              <a:cs typeface="Arial" panose="020B0604020202020204" pitchFamily="34" charset="0"/>
            </a:endParaRPr>
          </a:p>
          <a:p>
            <a:pPr algn="ctr"/>
            <a:r>
              <a:rPr lang="es-ES_tradnl" sz="3200" dirty="0">
                <a:solidFill>
                  <a:schemeClr val="bg1"/>
                </a:solidFill>
                <a:latin typeface="Arial" panose="020B0604020202020204" pitchFamily="34" charset="0"/>
                <a:cs typeface="Arial" panose="020B0604020202020204" pitchFamily="34" charset="0"/>
              </a:rPr>
              <a:t>CINCO ERRORES QUE DAÑAN UNA EDIFICACIÓN Y CINCO COLUMNAS QUE LA FORTALECERÁN.</a:t>
            </a:r>
          </a:p>
          <a:p>
            <a:pPr algn="ctr"/>
            <a:endParaRPr lang="es-ES_tradnl" sz="3200" dirty="0">
              <a:solidFill>
                <a:schemeClr val="bg1"/>
              </a:solidFill>
              <a:latin typeface="Arial" panose="020B0604020202020204" pitchFamily="34" charset="0"/>
              <a:cs typeface="Arial" panose="020B0604020202020204" pitchFamily="34" charset="0"/>
            </a:endParaRPr>
          </a:p>
          <a:p>
            <a:pPr marL="514350" indent="-514350">
              <a:buAutoNum type="arabicPeriod"/>
            </a:pPr>
            <a:r>
              <a:rPr lang="es-ES_tradnl" sz="3200" dirty="0">
                <a:solidFill>
                  <a:schemeClr val="bg1"/>
                </a:solidFill>
                <a:latin typeface="Arial" panose="020B0604020202020204" pitchFamily="34" charset="0"/>
                <a:cs typeface="Arial" panose="020B0604020202020204" pitchFamily="34" charset="0"/>
              </a:rPr>
              <a:t>No calcular lo que se requiere | Planea y calcula.</a:t>
            </a:r>
          </a:p>
          <a:p>
            <a:pPr marL="514350" indent="-514350">
              <a:buAutoNum type="arabicPeriod"/>
            </a:pPr>
            <a:r>
              <a:rPr lang="es-ES_tradnl" sz="3200" dirty="0">
                <a:solidFill>
                  <a:schemeClr val="bg1"/>
                </a:solidFill>
                <a:latin typeface="Arial" panose="020B0604020202020204" pitchFamily="34" charset="0"/>
                <a:cs typeface="Arial" panose="020B0604020202020204" pitchFamily="34" charset="0"/>
              </a:rPr>
              <a:t>Fundamento equivocado | No cambies el fundamento</a:t>
            </a:r>
          </a:p>
          <a:p>
            <a:pPr marL="514350" indent="-514350">
              <a:buAutoNum type="arabicPeriod"/>
            </a:pPr>
            <a:r>
              <a:rPr lang="es-ES_tradnl" sz="3200" dirty="0">
                <a:solidFill>
                  <a:schemeClr val="bg1"/>
                </a:solidFill>
                <a:latin typeface="Arial" panose="020B0604020202020204" pitchFamily="34" charset="0"/>
                <a:cs typeface="Arial" panose="020B0604020202020204" pitchFamily="34" charset="0"/>
              </a:rPr>
              <a:t>Materiales pobres en calidad | Erradica la mediocridad.</a:t>
            </a:r>
          </a:p>
          <a:p>
            <a:pPr marL="514350" indent="-514350">
              <a:buAutoNum type="arabicPeriod"/>
            </a:pPr>
            <a:r>
              <a:rPr lang="es-ES_tradnl" sz="3200" dirty="0">
                <a:solidFill>
                  <a:schemeClr val="bg1"/>
                </a:solidFill>
                <a:latin typeface="Arial" panose="020B0604020202020204" pitchFamily="34" charset="0"/>
                <a:cs typeface="Arial" panose="020B0604020202020204" pitchFamily="34" charset="0"/>
              </a:rPr>
              <a:t>Desastre natural | Preparación.</a:t>
            </a:r>
          </a:p>
          <a:p>
            <a:pPr marL="514350" indent="-514350">
              <a:buAutoNum type="arabicPeriod"/>
            </a:pPr>
            <a:r>
              <a:rPr lang="es-ES_tradnl" sz="3200" dirty="0">
                <a:solidFill>
                  <a:schemeClr val="bg1"/>
                </a:solidFill>
                <a:latin typeface="Arial" panose="020B0604020202020204" pitchFamily="34" charset="0"/>
                <a:cs typeface="Arial" panose="020B0604020202020204" pitchFamily="34" charset="0"/>
              </a:rPr>
              <a:t>Falta de mantenimiento | No te conformes. </a:t>
            </a:r>
          </a:p>
        </p:txBody>
      </p:sp>
    </p:spTree>
    <p:extLst>
      <p:ext uri="{BB962C8B-B14F-4D97-AF65-F5344CB8AC3E}">
        <p14:creationId xmlns:p14="http://schemas.microsoft.com/office/powerpoint/2010/main" val="1090898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3230</TotalTime>
  <Words>2123</Words>
  <Application>Microsoft Macintosh PowerPoint</Application>
  <PresentationFormat>Widescreen</PresentationFormat>
  <Paragraphs>168</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system-ui</vt:lpstr>
      <vt:lpstr>TimesNewRomanPSMT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Tamez</dc:creator>
  <cp:lastModifiedBy>Armando Tamez</cp:lastModifiedBy>
  <cp:revision>12</cp:revision>
  <dcterms:created xsi:type="dcterms:W3CDTF">2023-06-07T14:55:56Z</dcterms:created>
  <dcterms:modified xsi:type="dcterms:W3CDTF">2023-06-12T01:11:10Z</dcterms:modified>
</cp:coreProperties>
</file>