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7" r:id="rId2"/>
    <p:sldId id="269" r:id="rId3"/>
    <p:sldId id="268" r:id="rId4"/>
    <p:sldId id="262" r:id="rId5"/>
    <p:sldId id="263" r:id="rId6"/>
    <p:sldId id="270" r:id="rId7"/>
    <p:sldId id="272" r:id="rId8"/>
    <p:sldId id="271" r:id="rId9"/>
    <p:sldId id="273" r:id="rId10"/>
    <p:sldId id="274" r:id="rId11"/>
    <p:sldId id="27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jb5v5+RcaMlV71ljW6ISA==" hashData="akl4f4O/TF1SjoQzmdc75B434xdXSek8u5Wc8/rMKV+z4qxTnh5cSwJoVXG2eg8lDuuawacNxHNPPbzGyHUQ7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581"/>
  </p:normalViewPr>
  <p:slideViewPr>
    <p:cSldViewPr snapToGrid="0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6/14/23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76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0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9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7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8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4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7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1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4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5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6/14/23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894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6E2945-FA7C-9C4E-2DCB-58F983FBC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976" y="1925535"/>
            <a:ext cx="9970398" cy="4088534"/>
          </a:xfrm>
        </p:spPr>
        <p:txBody>
          <a:bodyPr>
            <a:noAutofit/>
          </a:bodyPr>
          <a:lstStyle/>
          <a:p>
            <a:r>
              <a:rPr lang="es-ES_tradnl" sz="7200" b="1" dirty="0">
                <a:solidFill>
                  <a:srgbClr val="FFFF00"/>
                </a:solidFill>
              </a:rPr>
              <a:t>ROMPE LA MALDICIÓN DE PAGAR CON MAL     EL BIEN RECIBIDO</a:t>
            </a:r>
            <a:br>
              <a:rPr lang="es-ES_tradnl" sz="7200" b="1" dirty="0">
                <a:solidFill>
                  <a:srgbClr val="FFFF00"/>
                </a:solidFill>
              </a:rPr>
            </a:br>
            <a:br>
              <a:rPr lang="es-ES_tradnl" sz="3600" b="1" dirty="0">
                <a:solidFill>
                  <a:srgbClr val="FFFF00"/>
                </a:solidFill>
              </a:rPr>
            </a:br>
            <a:r>
              <a:rPr lang="es-ES_tradnl" sz="3600" b="1" dirty="0">
                <a:solidFill>
                  <a:schemeClr val="bg1"/>
                </a:solidFill>
              </a:rPr>
              <a:t>Por Obispo Ismael Martín del Campo</a:t>
            </a:r>
            <a:endParaRPr lang="es-ES_tradnl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1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83005"/>
            <a:ext cx="1111763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¡HAZ EL BIEN, DEVUELVE BIEN POR BIEN¡</a:t>
            </a:r>
            <a:endParaRPr lang="en-US" sz="2800" b="1" i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  <a:p>
            <a:pPr algn="ctr"/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Nunca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abandones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tus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amigos</a:t>
            </a:r>
            <a:br>
              <a:rPr lang="en-US" sz="48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ni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amigos de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tu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padre 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(</a:t>
            </a:r>
            <a:r>
              <a:rPr lang="en-US" sz="3200" b="1" i="1" dirty="0" err="1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Proverbios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27:10).   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Atiende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tu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padre, que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te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engendró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; no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desprecies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tu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madre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cuando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sea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anciana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(</a:t>
            </a:r>
            <a:r>
              <a:rPr lang="en-US" sz="3200" b="1" i="1" dirty="0" err="1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Proverbios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23:22).</a:t>
            </a:r>
          </a:p>
          <a:p>
            <a:pPr algn="ctr"/>
            <a:r>
              <a:rPr lang="en-US" sz="4000" b="1" i="1" baseline="30000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 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…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Siempre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que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podamos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hagamos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bien 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todos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y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especialmente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nuestros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hermanos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en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la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fe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Gal 6:10</a:t>
            </a:r>
          </a:p>
          <a:p>
            <a:pPr algn="ctr"/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cuando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tú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des un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banquete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invita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pobres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   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inválidos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cojos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y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ciegos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; y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serás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feliz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     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Pues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ellos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no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te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pueden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pagar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pero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tú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tendrás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tu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recompensa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el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día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en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que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justos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resuciten</a:t>
            </a:r>
            <a:r>
              <a:rPr lang="en-US" sz="4000" b="1" i="1" dirty="0">
                <a:solidFill>
                  <a:srgbClr val="00FA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3200" b="1" i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Luc 14</a:t>
            </a:r>
            <a:endParaRPr lang="en-US" sz="7200" b="1" i="1" dirty="0">
              <a:solidFill>
                <a:schemeClr val="bg1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978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1054563"/>
            <a:ext cx="1111763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IGLESIA, RECUERDA ESTO:</a:t>
            </a:r>
          </a:p>
          <a:p>
            <a:pPr algn="ctr"/>
            <a:r>
              <a:rPr lang="es-ES_tradnl" sz="5400" b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LA MAYOR TRAICIÓN, </a:t>
            </a:r>
          </a:p>
          <a:p>
            <a:pPr algn="ctr"/>
            <a:r>
              <a:rPr lang="es-ES_tradnl" sz="5400" b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EL MÁS GRAVE </a:t>
            </a:r>
          </a:p>
          <a:p>
            <a:pPr algn="ctr"/>
            <a:r>
              <a:rPr lang="es-ES_tradnl" sz="5400" b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“DEVOLVER MAL POR BIEN”, </a:t>
            </a:r>
          </a:p>
          <a:p>
            <a:pPr algn="ctr"/>
            <a:r>
              <a:rPr lang="es-ES_tradnl" sz="5400" b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ES CUANDO ABANDONAS EL CAMINO DE TU DIOS.</a:t>
            </a:r>
            <a:endParaRPr lang="en-US" sz="3200" b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54165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F099518E-1425-AEE8-174A-74225800F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1535" y="1442079"/>
            <a:ext cx="10688929" cy="4544383"/>
          </a:xfrm>
        </p:spPr>
        <p:txBody>
          <a:bodyPr>
            <a:normAutofit fontScale="77500" lnSpcReduction="20000"/>
          </a:bodyPr>
          <a:lstStyle/>
          <a:p>
            <a:r>
              <a:rPr lang="en-US" sz="7700" b="1" i="0" u="none" strike="noStrike" dirty="0" err="1">
                <a:solidFill>
                  <a:schemeClr val="bg1"/>
                </a:solidFill>
                <a:effectLst/>
                <a:latin typeface="system-ui"/>
              </a:rPr>
              <a:t>Jamás</a:t>
            </a:r>
            <a:r>
              <a:rPr lang="en-US" sz="7700" b="1" i="0" u="none" strike="noStrike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r>
              <a:rPr lang="en-US" sz="7700" b="1" i="0" u="none" strike="noStrike" dirty="0" err="1">
                <a:solidFill>
                  <a:schemeClr val="bg1"/>
                </a:solidFill>
                <a:effectLst/>
                <a:latin typeface="system-ui"/>
              </a:rPr>
              <a:t>el</a:t>
            </a:r>
            <a:r>
              <a:rPr lang="en-US" sz="7700" b="1" i="0" u="none" strike="noStrike" dirty="0">
                <a:solidFill>
                  <a:schemeClr val="bg1"/>
                </a:solidFill>
                <a:effectLst/>
                <a:latin typeface="system-ui"/>
              </a:rPr>
              <a:t> mal se </a:t>
            </a:r>
            <a:r>
              <a:rPr lang="en-US" sz="7700" b="1" i="0" u="none" strike="noStrike" dirty="0" err="1">
                <a:solidFill>
                  <a:schemeClr val="bg1"/>
                </a:solidFill>
                <a:effectLst/>
                <a:latin typeface="system-ui"/>
              </a:rPr>
              <a:t>apartará</a:t>
            </a:r>
            <a:r>
              <a:rPr lang="en-US" sz="7700" b="1" i="0" u="none" strike="noStrike" dirty="0">
                <a:solidFill>
                  <a:schemeClr val="bg1"/>
                </a:solidFill>
                <a:effectLst/>
                <a:latin typeface="system-ui"/>
              </a:rPr>
              <a:t> de la casa del que </a:t>
            </a:r>
            <a:r>
              <a:rPr lang="en-US" sz="7700" b="1" i="0" u="none" strike="noStrike" dirty="0" err="1">
                <a:solidFill>
                  <a:schemeClr val="bg1"/>
                </a:solidFill>
                <a:effectLst/>
                <a:latin typeface="system-ui"/>
              </a:rPr>
              <a:t>paga</a:t>
            </a:r>
            <a:r>
              <a:rPr lang="en-US" sz="7700" b="1" i="0" u="none" strike="noStrike" dirty="0">
                <a:solidFill>
                  <a:schemeClr val="bg1"/>
                </a:solidFill>
                <a:effectLst/>
                <a:latin typeface="system-ui"/>
              </a:rPr>
              <a:t> mal </a:t>
            </a:r>
            <a:r>
              <a:rPr lang="en-US" sz="7700" b="1" i="0" u="none" strike="noStrike" dirty="0" err="1">
                <a:solidFill>
                  <a:schemeClr val="bg1"/>
                </a:solidFill>
                <a:effectLst/>
                <a:latin typeface="system-ui"/>
              </a:rPr>
              <a:t>por</a:t>
            </a:r>
            <a:r>
              <a:rPr lang="en-US" sz="7700" b="1" i="0" u="none" strike="noStrike" dirty="0">
                <a:solidFill>
                  <a:schemeClr val="bg1"/>
                </a:solidFill>
                <a:effectLst/>
                <a:latin typeface="system-ui"/>
              </a:rPr>
              <a:t> bien</a:t>
            </a:r>
            <a:r>
              <a:rPr lang="en-US" sz="7000" b="1" i="0" u="none" strike="noStrike" dirty="0">
                <a:solidFill>
                  <a:schemeClr val="bg1"/>
                </a:solidFill>
                <a:effectLst/>
                <a:latin typeface="system-ui"/>
              </a:rPr>
              <a:t>.</a:t>
            </a:r>
          </a:p>
          <a:p>
            <a:r>
              <a:rPr lang="en-US" sz="3500" dirty="0" err="1">
                <a:solidFill>
                  <a:schemeClr val="bg1"/>
                </a:solidFill>
                <a:latin typeface="system-ui"/>
              </a:rPr>
              <a:t>Proverbios</a:t>
            </a:r>
            <a:r>
              <a:rPr lang="en-US" sz="3500" dirty="0">
                <a:solidFill>
                  <a:schemeClr val="bg1"/>
                </a:solidFill>
                <a:latin typeface="system-ui"/>
              </a:rPr>
              <a:t> 17:13</a:t>
            </a:r>
          </a:p>
          <a:p>
            <a:endParaRPr lang="en-US" sz="3500" dirty="0">
              <a:solidFill>
                <a:schemeClr val="bg1"/>
              </a:solidFill>
              <a:latin typeface="system-ui"/>
            </a:endParaRPr>
          </a:p>
          <a:p>
            <a:r>
              <a:rPr lang="en-US" sz="7700" b="1" i="0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Evil will never leave the house</a:t>
            </a:r>
            <a:br>
              <a:rPr lang="en-US" sz="7700" b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7700" b="1" i="0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    of one who pays back evil for good.</a:t>
            </a:r>
            <a:endParaRPr lang="es-ES_tradnl" sz="9300" b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6539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1290846" y="325896"/>
            <a:ext cx="96111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>
                <a:solidFill>
                  <a:schemeClr val="bg1"/>
                </a:solidFill>
              </a:rPr>
              <a:t>Una de las maldiciones generacionales más ignoradas, que más afecta y más difíciles de entender es </a:t>
            </a:r>
            <a:r>
              <a:rPr lang="es-ES_tradnl" sz="4000" b="1" dirty="0">
                <a:solidFill>
                  <a:srgbClr val="FFFF00"/>
                </a:solidFill>
              </a:rPr>
              <a:t>CUANDO PAGAS CON                MAL EL BIEN QUE TE HICIERON:</a:t>
            </a:r>
          </a:p>
          <a:p>
            <a:pPr algn="ctr"/>
            <a:endParaRPr lang="es-ES_tradnl" sz="2000" b="1" dirty="0">
              <a:solidFill>
                <a:srgbClr val="FFFF00"/>
              </a:solidFill>
            </a:endParaRP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Cuando dejas tu matrimonio haciendo daño,</a:t>
            </a:r>
            <a:endParaRPr lang="es-ES_tradnl" sz="4000" b="1" dirty="0">
              <a:solidFill>
                <a:schemeClr val="bg1"/>
              </a:solidFill>
            </a:endParaRPr>
          </a:p>
          <a:p>
            <a:pPr algn="ctr"/>
            <a:r>
              <a:rPr lang="es-ES_tradnl" sz="4000" b="1" dirty="0">
                <a:solidFill>
                  <a:srgbClr val="FF0000"/>
                </a:solidFill>
              </a:rPr>
              <a:t>cuando abandonas tu familia con deshonra,  </a:t>
            </a: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cuando dejas tu empleo haciendo daño,</a:t>
            </a:r>
          </a:p>
          <a:p>
            <a:pPr algn="ctr"/>
            <a:r>
              <a:rPr lang="es-ES_tradnl" sz="4000" b="1" dirty="0">
                <a:solidFill>
                  <a:srgbClr val="FF0000"/>
                </a:solidFill>
              </a:rPr>
              <a:t>cuando dejas tu iglesia haciendo daño,</a:t>
            </a: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cuando pagas con males la ayuda recibida de familiares, amigos o conocidos.  </a:t>
            </a:r>
          </a:p>
        </p:txBody>
      </p:sp>
    </p:spTree>
    <p:extLst>
      <p:ext uri="{BB962C8B-B14F-4D97-AF65-F5344CB8AC3E}">
        <p14:creationId xmlns:p14="http://schemas.microsoft.com/office/powerpoint/2010/main" val="377286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F099518E-1425-AEE8-174A-74225800F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492" y="785809"/>
            <a:ext cx="10339884" cy="5773073"/>
          </a:xfrm>
        </p:spPr>
        <p:txBody>
          <a:bodyPr>
            <a:normAutofit fontScale="92500" lnSpcReduction="10000"/>
          </a:bodyPr>
          <a:lstStyle/>
          <a:p>
            <a:r>
              <a:rPr lang="es-ES_tradnl" sz="5400" b="1" i="0" u="none" strike="noStrike" dirty="0">
                <a:solidFill>
                  <a:schemeClr val="bg1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Jamás el </a:t>
            </a:r>
            <a:r>
              <a:rPr lang="es-ES_tradnl" sz="5400" b="1" u="none" strike="noStrike" dirty="0">
                <a:solidFill>
                  <a:schemeClr val="bg1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mal</a:t>
            </a:r>
            <a:r>
              <a:rPr lang="es-ES_tradnl" sz="5400" b="1" i="0" u="none" strike="noStrike" dirty="0">
                <a:solidFill>
                  <a:schemeClr val="bg1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se apartará de la casa del que paga mal por bien.</a:t>
            </a:r>
          </a:p>
          <a:p>
            <a:r>
              <a:rPr lang="es-ES_tradnl" sz="2800" dirty="0">
                <a:solidFill>
                  <a:schemeClr val="bg1"/>
                </a:solidFill>
                <a:latin typeface="system-ui"/>
              </a:rPr>
              <a:t>Proverbios 17:13</a:t>
            </a:r>
          </a:p>
          <a:p>
            <a:endParaRPr lang="es-ES_tradnl" sz="2800" dirty="0">
              <a:solidFill>
                <a:schemeClr val="bg1"/>
              </a:solidFill>
              <a:latin typeface="system-ui"/>
            </a:endParaRPr>
          </a:p>
          <a:p>
            <a:r>
              <a:rPr lang="es-ES_tradnl" sz="4400" b="1" dirty="0">
                <a:solidFill>
                  <a:schemeClr val="bg1"/>
                </a:solidFill>
                <a:latin typeface="system-ui"/>
              </a:rPr>
              <a:t>Esta es una maldición generacional: </a:t>
            </a:r>
          </a:p>
          <a:p>
            <a:r>
              <a:rPr lang="es-ES_tradnl" sz="4400" b="1" dirty="0">
                <a:solidFill>
                  <a:srgbClr val="FFC000"/>
                </a:solidFill>
                <a:latin typeface="system-ui"/>
              </a:rPr>
              <a:t>El castigo va contra quien lo cometió y las consecuencias persiguen a su descendencia.</a:t>
            </a:r>
          </a:p>
          <a:p>
            <a:r>
              <a:rPr lang="es-ES_tradnl" sz="4400" b="1" dirty="0">
                <a:solidFill>
                  <a:srgbClr val="FFFF00"/>
                </a:solidFill>
                <a:latin typeface="system-ui"/>
              </a:rPr>
              <a:t>Y es una maldición  indefinida, donde el juicio se puede ejecutar de muchas formas.</a:t>
            </a:r>
          </a:p>
          <a:p>
            <a:r>
              <a:rPr lang="es-ES_tradnl" sz="4400" b="1" dirty="0">
                <a:solidFill>
                  <a:srgbClr val="FFC000"/>
                </a:solidFill>
                <a:latin typeface="system-ui"/>
              </a:rPr>
              <a:t>Es un mal permanente, para siempre.</a:t>
            </a:r>
            <a:endParaRPr lang="es-ES_tradnl" sz="4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9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325893"/>
            <a:ext cx="1111763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DEVOLVER MAL POR BIEN,                       TRAICIONAR, ES EL MODELO DE LUCIFER:</a:t>
            </a:r>
          </a:p>
          <a:p>
            <a:pPr algn="ctr"/>
            <a:endParaRPr lang="es-ES_tradnl" sz="2000" b="1" dirty="0">
              <a:solidFill>
                <a:srgbClr val="FFFF00"/>
              </a:solidFill>
            </a:endParaRP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1. Lucifer fue creado de la nada, como un ángel.</a:t>
            </a:r>
            <a:endParaRPr lang="es-ES_tradnl" sz="4000" b="1" dirty="0">
              <a:solidFill>
                <a:schemeClr val="bg1"/>
              </a:solidFill>
            </a:endParaRPr>
          </a:p>
          <a:p>
            <a:pPr algn="ctr"/>
            <a:r>
              <a:rPr lang="es-ES_tradnl" sz="4000" b="1" dirty="0">
                <a:solidFill>
                  <a:srgbClr val="FFFF00"/>
                </a:solidFill>
              </a:rPr>
              <a:t>2. Recibió el mayor rango entre los ángeles, no por merito alguno, sino como regalo de Dios.  </a:t>
            </a: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3. Dios lo honró como ángel preferido y lo puso en el Edén, y lo coronó con hermosura y poder. </a:t>
            </a:r>
          </a:p>
          <a:p>
            <a:pPr algn="ctr"/>
            <a:r>
              <a:rPr lang="es-ES_tradnl" sz="4000" b="1" dirty="0">
                <a:solidFill>
                  <a:srgbClr val="FF0000"/>
                </a:solidFill>
              </a:rPr>
              <a:t>Y TODAS ESAS BENDICIONES LAS PAGÓ CON REBELION, TRAICIÓN Y CONTINUA DESTRUCCIÓN.</a:t>
            </a:r>
          </a:p>
        </p:txBody>
      </p:sp>
    </p:spTree>
    <p:extLst>
      <p:ext uri="{BB962C8B-B14F-4D97-AF65-F5344CB8AC3E}">
        <p14:creationId xmlns:p14="http://schemas.microsoft.com/office/powerpoint/2010/main" val="14911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325893"/>
            <a:ext cx="1111763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DEVOLVER MAL POR BIEN,                       TRAICIONAR, FUE LA DESICIÓN DE JUDAS:</a:t>
            </a:r>
          </a:p>
          <a:p>
            <a:pPr algn="ctr"/>
            <a:endParaRPr lang="es-ES_tradnl" sz="2000" b="1" dirty="0">
              <a:solidFill>
                <a:srgbClr val="FFFF00"/>
              </a:solidFill>
            </a:endParaRP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1. Jesús honró a Judas al elegirlo apóstol.</a:t>
            </a:r>
            <a:endParaRPr lang="es-ES_tradnl" sz="4000" b="1" dirty="0">
              <a:solidFill>
                <a:schemeClr val="bg1"/>
              </a:solidFill>
            </a:endParaRPr>
          </a:p>
          <a:p>
            <a:pPr algn="ctr"/>
            <a:r>
              <a:rPr lang="es-ES_tradnl" sz="4000" b="1" dirty="0">
                <a:solidFill>
                  <a:srgbClr val="FFFF00"/>
                </a:solidFill>
              </a:rPr>
              <a:t>2. Jesús lo cuidó en todas sus necesidades por tres años y hasta le dio autoridad sobre espíritus.</a:t>
            </a:r>
          </a:p>
          <a:p>
            <a:pPr algn="ctr"/>
            <a:r>
              <a:rPr lang="es-ES_tradnl" sz="4000" b="1" dirty="0">
                <a:solidFill>
                  <a:srgbClr val="FFC000"/>
                </a:solidFill>
              </a:rPr>
              <a:t>3. Jesús le dio el privilegio de ser su tesorero.  </a:t>
            </a:r>
          </a:p>
          <a:p>
            <a:pPr algn="ctr"/>
            <a:r>
              <a:rPr lang="es-ES_tradnl" sz="4000" b="1" dirty="0">
                <a:solidFill>
                  <a:srgbClr val="FF0000"/>
                </a:solidFill>
              </a:rPr>
              <a:t>Y todas esas bendiciones, Judas las pagó, traicionando, vendiendo a su Maestro por 30 monedas de plata: ¡quinientos dólares!</a:t>
            </a:r>
          </a:p>
        </p:txBody>
      </p:sp>
    </p:spTree>
    <p:extLst>
      <p:ext uri="{BB962C8B-B14F-4D97-AF65-F5344CB8AC3E}">
        <p14:creationId xmlns:p14="http://schemas.microsoft.com/office/powerpoint/2010/main" val="39240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425908"/>
            <a:ext cx="1111763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EL SALMO 109 SE CUMPLE EN HECHOS 1:20</a:t>
            </a:r>
          </a:p>
          <a:p>
            <a:pPr algn="ctr"/>
            <a:endParaRPr lang="en-US" sz="2800" b="1" i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  <a:p>
            <a:pPr algn="ctr"/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En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pago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de mi amor me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han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sido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adversarios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;</a:t>
            </a:r>
          </a:p>
          <a:p>
            <a:pPr algn="ctr"/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Mas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yo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oraba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</a:t>
            </a:r>
          </a:p>
          <a:p>
            <a:pPr algn="ctr"/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Me </a:t>
            </a:r>
            <a:r>
              <a:rPr lang="en-US" sz="4800" b="1" i="1" dirty="0" err="1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devuelven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mal </a:t>
            </a:r>
            <a:r>
              <a:rPr lang="en-US" sz="4800" b="1" i="1" dirty="0" err="1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por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bien, </a:t>
            </a:r>
          </a:p>
          <a:p>
            <a:pPr algn="ctr"/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Y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odio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por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amor.</a:t>
            </a:r>
          </a:p>
          <a:p>
            <a:pPr algn="ctr"/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Pon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sobre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él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al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impío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Y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Satanás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esté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diestra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</a:t>
            </a:r>
          </a:p>
          <a:p>
            <a:pPr algn="ctr"/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Cuando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fuere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juzgado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,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salga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culpable;</a:t>
            </a:r>
          </a:p>
          <a:p>
            <a:pPr algn="ctr"/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Y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oración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sea para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pecado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</a:t>
            </a:r>
          </a:p>
          <a:p>
            <a:pPr algn="ctr"/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Sean sus días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pocos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; 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Tome </a:t>
            </a:r>
            <a:r>
              <a:rPr lang="en-US" sz="4800" b="1" i="1" dirty="0" err="1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otro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800" b="1" i="1" dirty="0" err="1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800" b="1" i="1" dirty="0" err="1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oficio</a:t>
            </a:r>
            <a:r>
              <a:rPr lang="en-US" sz="48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</a:t>
            </a:r>
            <a:endParaRPr lang="en-US" sz="4000" b="1" i="1" dirty="0">
              <a:solidFill>
                <a:srgbClr val="FFC0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8222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697374"/>
            <a:ext cx="1111763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EL ESPÍRITU DE TRAICIÓN, DEVOLVER MAL POR BIEN, ENTRA AL CORAZÓN:</a:t>
            </a:r>
          </a:p>
          <a:p>
            <a:pPr algn="ctr"/>
            <a:r>
              <a:rPr lang="es-ES_tradnl" sz="2800" b="1" dirty="0">
                <a:solidFill>
                  <a:schemeClr val="bg1"/>
                </a:solidFill>
              </a:rPr>
              <a:t>                       </a:t>
            </a:r>
            <a:endParaRPr lang="es-ES_tradnl" sz="2000" b="1" dirty="0">
              <a:solidFill>
                <a:srgbClr val="FFFF00"/>
              </a:solidFill>
            </a:endParaRPr>
          </a:p>
          <a:p>
            <a:pPr algn="ctr"/>
            <a:r>
              <a:rPr lang="es-ES_tradnl" sz="4800" b="1" dirty="0">
                <a:solidFill>
                  <a:srgbClr val="00FA00"/>
                </a:solidFill>
              </a:rPr>
              <a:t>1. Cuando el orgullo te domina (Lucifer).</a:t>
            </a:r>
          </a:p>
          <a:p>
            <a:pPr algn="ctr"/>
            <a:r>
              <a:rPr lang="es-ES_tradnl" sz="4800" b="1" dirty="0">
                <a:solidFill>
                  <a:srgbClr val="FFFF00"/>
                </a:solidFill>
              </a:rPr>
              <a:t>2. Por rebelión (Coré). </a:t>
            </a:r>
          </a:p>
          <a:p>
            <a:pPr algn="ctr"/>
            <a:r>
              <a:rPr lang="es-ES_tradnl" sz="4800" b="1" dirty="0">
                <a:solidFill>
                  <a:srgbClr val="00FA00"/>
                </a:solidFill>
              </a:rPr>
              <a:t>3. Por envidia (Caín, Miriam). </a:t>
            </a:r>
          </a:p>
          <a:p>
            <a:pPr algn="ctr"/>
            <a:r>
              <a:rPr lang="es-ES_tradnl" sz="4800" b="1" dirty="0">
                <a:solidFill>
                  <a:srgbClr val="FFFF00"/>
                </a:solidFill>
              </a:rPr>
              <a:t>4. Por ambiciones (Judas). </a:t>
            </a:r>
          </a:p>
          <a:p>
            <a:pPr algn="ctr"/>
            <a:r>
              <a:rPr lang="es-ES_tradnl" sz="4800" b="1" dirty="0">
                <a:solidFill>
                  <a:srgbClr val="00FA00"/>
                </a:solidFill>
              </a:rPr>
              <a:t>5. Por resentimientos (Absalón).  </a:t>
            </a:r>
          </a:p>
        </p:txBody>
      </p:sp>
    </p:spTree>
    <p:extLst>
      <p:ext uri="{BB962C8B-B14F-4D97-AF65-F5344CB8AC3E}">
        <p14:creationId xmlns:p14="http://schemas.microsoft.com/office/powerpoint/2010/main" val="33465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4" name="Picture 3" descr="Green patterned leaves">
            <a:extLst>
              <a:ext uri="{FF2B5EF4-FFF2-40B4-BE49-F238E27FC236}">
                <a16:creationId xmlns:a16="http://schemas.microsoft.com/office/drawing/2014/main" id="{B037C4CF-9F7A-E41D-BDCA-B832A609D7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7218" r="-1" b="8490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DE5A1FD-6825-AFD5-1C05-D96E583D8C7D}"/>
              </a:ext>
            </a:extLst>
          </p:cNvPr>
          <p:cNvSpPr txBox="1"/>
          <p:nvPr/>
        </p:nvSpPr>
        <p:spPr>
          <a:xfrm>
            <a:off x="537186" y="168732"/>
            <a:ext cx="1111763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b="1" dirty="0">
                <a:solidFill>
                  <a:schemeClr val="bg1"/>
                </a:solidFill>
              </a:rPr>
              <a:t>EL SALMO 109 INDICA MALDICIONES POR DEVOLVER MAL POR BIEN</a:t>
            </a:r>
            <a:endParaRPr lang="en-US" sz="2800" b="1" i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  <a:p>
            <a:pPr algn="ctr"/>
            <a:endParaRPr lang="en-US" sz="2400" b="1" i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  <a:p>
            <a:pPr algn="ctr"/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Pon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como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juez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suyo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a un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malvado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…</a:t>
            </a:r>
            <a:b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que lo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declaren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culpable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en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el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juicio</a:t>
            </a:r>
            <a:r>
              <a:rPr lang="en-US" sz="4000" b="1" i="1" u="none" strike="noStrike" dirty="0">
                <a:solidFill>
                  <a:srgbClr val="FFFF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;</a:t>
            </a:r>
            <a:endParaRPr lang="en-US" sz="4000" b="1" i="1" dirty="0">
              <a:solidFill>
                <a:srgbClr val="FFFF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  <a:p>
            <a:pPr algn="ctr"/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¡Que viva poco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tiempo</a:t>
            </a:r>
            <a:br>
              <a:rPr lang="en-US" sz="40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y que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otro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se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apodere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de sus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bienes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!</a:t>
            </a:r>
          </a:p>
          <a:p>
            <a:pPr algn="ctr"/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Que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gente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extraña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le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arrebate</a:t>
            </a:r>
            <a:b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el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fruto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de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dirty="0" err="1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trabajo</a:t>
            </a:r>
            <a:r>
              <a:rPr lang="en-US" sz="4000" b="1" i="1" dirty="0">
                <a:solidFill>
                  <a:srgbClr val="FFFF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  <a:t>.</a:t>
            </a:r>
          </a:p>
          <a:p>
            <a:pPr algn="ctr"/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Que se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acuerde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el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Señor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de la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maldad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de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padre</a:t>
            </a:r>
            <a:br>
              <a:rPr lang="en-US" sz="4000" b="1" i="1" dirty="0">
                <a:solidFill>
                  <a:srgbClr val="FFC000"/>
                </a:solidFill>
                <a:latin typeface="STIXGeneral" pitchFamily="2" charset="2"/>
                <a:ea typeface="STIXGeneral" pitchFamily="2" charset="2"/>
                <a:cs typeface="STIXGeneral" pitchFamily="2" charset="2"/>
              </a:rPr>
            </a:b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y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nunca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borre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el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pecado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de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su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 </a:t>
            </a:r>
            <a:r>
              <a:rPr lang="en-US" sz="4000" b="1" i="1" u="none" strike="noStrike" dirty="0" err="1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madre</a:t>
            </a:r>
            <a:r>
              <a:rPr lang="en-US" sz="4000" b="1" i="1" u="none" strike="noStrike" dirty="0">
                <a:solidFill>
                  <a:srgbClr val="FFC000"/>
                </a:solidFill>
                <a:effectLst/>
                <a:latin typeface="STIXGeneral" pitchFamily="2" charset="2"/>
                <a:ea typeface="STIXGeneral" pitchFamily="2" charset="2"/>
                <a:cs typeface="STIXGeneral" pitchFamily="2" charset="2"/>
              </a:rPr>
              <a:t>;</a:t>
            </a:r>
            <a:endParaRPr lang="en-US" sz="4000" b="1" i="1" dirty="0">
              <a:solidFill>
                <a:srgbClr val="FFC000"/>
              </a:solidFill>
              <a:latin typeface="STIXGeneral" pitchFamily="2" charset="2"/>
              <a:ea typeface="STIXGeneral" pitchFamily="2" charset="2"/>
              <a:cs typeface="STIXGeneral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8876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fettiVTI">
  <a:themeElements>
    <a:clrScheme name="AnalogousFromLightSeedRightStep">
      <a:dk1>
        <a:srgbClr val="000000"/>
      </a:dk1>
      <a:lt1>
        <a:srgbClr val="FFFFFF"/>
      </a:lt1>
      <a:dk2>
        <a:srgbClr val="1E362C"/>
      </a:dk2>
      <a:lt2>
        <a:srgbClr val="E2E3E8"/>
      </a:lt2>
      <a:accent1>
        <a:srgbClr val="AAA081"/>
      </a:accent1>
      <a:accent2>
        <a:srgbClr val="9CA671"/>
      </a:accent2>
      <a:accent3>
        <a:srgbClr val="90A87F"/>
      </a:accent3>
      <a:accent4>
        <a:srgbClr val="76AD77"/>
      </a:accent4>
      <a:accent5>
        <a:srgbClr val="81AB93"/>
      </a:accent5>
      <a:accent6>
        <a:srgbClr val="74AAA2"/>
      </a:accent6>
      <a:hlink>
        <a:srgbClr val="6979AE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690</Words>
  <Application>Microsoft Macintosh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Nova</vt:lpstr>
      <vt:lpstr>STIXGeneral</vt:lpstr>
      <vt:lpstr>system-ui</vt:lpstr>
      <vt:lpstr>ConfettiVTI</vt:lpstr>
      <vt:lpstr>ROMPE LA MALDICIÓN DE PAGAR CON MAL     EL BIEN RECIBIDO  Por Obispo Ismael Martín del Campo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Ismael Martin del Campo</dc:creator>
  <cp:lastModifiedBy>ismaelmdc@yahoo.com</cp:lastModifiedBy>
  <cp:revision>18</cp:revision>
  <dcterms:created xsi:type="dcterms:W3CDTF">2022-09-17T20:51:14Z</dcterms:created>
  <dcterms:modified xsi:type="dcterms:W3CDTF">2023-06-14T10:05:17Z</dcterms:modified>
</cp:coreProperties>
</file>