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s/comment1.xml" ContentType="application/vnd.openxmlformats-officedocument.presentationml.comment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s/comment2.xml" ContentType="application/vnd.openxmlformats-officedocument.presentationml.comment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s/comment3.xml" ContentType="application/vnd.openxmlformats-officedocument.presentationml.comments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1"/>
    <p:sldId id="259" r:id="rId12"/>
    <p:sldId id="260" r:id="rId14"/>
    <p:sldId id="261" r:id="rId15"/>
    <p:sldId id="262" r:id="rId16"/>
    <p:sldId id="263" r:id="rId18"/>
    <p:sldId id="264" r:id="rId19"/>
    <p:sldId id="265" r:id="rId20"/>
    <p:sldId id="266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Author id="0" name="DomMoschetti" initials="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comments" Target="comments/comment1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comments" Target="comments/comment2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comments" Target="comments/comment3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3-09-05T10:41:12.305" idx="1">
    <p:pos x="5880" y="327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3-09-05T10:41:06.222" idx="2">
    <p:pos x="5880" y="327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3-09-01T21:37:02.324" idx="3">
    <p:pos x="5879" y="3269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1828800" latinLnBrk="0">
      <a:defRPr sz="24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defTabSz="1828800" latinLnBrk="0">
      <a:defRPr sz="24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defTabSz="1828800" latinLnBrk="0">
      <a:defRPr sz="24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defTabSz="1828800" latinLnBrk="0">
      <a:defRPr sz="24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defTabSz="1828800" latinLnBrk="0">
      <a:defRPr sz="24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defTabSz="1828800" latinLnBrk="0">
      <a:defRPr sz="24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defTabSz="1828800" latinLnBrk="0">
      <a:defRPr sz="24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defTabSz="1828800" latinLnBrk="0">
      <a:defRPr sz="24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defTabSz="1828800" latinLnBrk="0">
      <a:defRPr sz="24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 hasCustomPrompt="1"/>
          </p:nvPr>
        </p:nvSpPr>
        <p:spPr>
          <a:xfrm>
            <a:off x="14678307" y="8278135"/>
            <a:ext cx="6266713" cy="869787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>
                <a:solidFill>
                  <a:srgbClr val="3891B3"/>
                </a:solidFill>
              </a:defRPr>
            </a:lvl1pPr>
            <a:lvl2pPr marL="944880" indent="-487680">
              <a:spcBef>
                <a:spcPts val="700"/>
              </a:spcBef>
              <a:defRPr sz="3200">
                <a:solidFill>
                  <a:srgbClr val="3891B3"/>
                </a:solidFill>
              </a:defRPr>
            </a:lvl2pPr>
            <a:lvl3pPr>
              <a:spcBef>
                <a:spcPts val="700"/>
              </a:spcBef>
              <a:defRPr sz="3200">
                <a:solidFill>
                  <a:srgbClr val="3891B3"/>
                </a:solidFill>
              </a:defRPr>
            </a:lvl3pPr>
            <a:lvl4pPr>
              <a:spcBef>
                <a:spcPts val="700"/>
              </a:spcBef>
              <a:defRPr sz="3200">
                <a:solidFill>
                  <a:srgbClr val="3891B3"/>
                </a:solidFill>
              </a:defRPr>
            </a:lvl4pPr>
            <a:lvl5pPr>
              <a:spcBef>
                <a:spcPts val="700"/>
              </a:spcBef>
              <a:defRPr sz="3200">
                <a:solidFill>
                  <a:srgbClr val="3891B3"/>
                </a:solidFill>
              </a:defRPr>
            </a:lvl5pPr>
          </a:lstStyle>
          <a:p>
            <a:pPr/>
            <a:r>
              <a:t>Add Your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dd Your Title"/>
          <p:cNvSpPr txBox="1"/>
          <p:nvPr>
            <p:ph type="title" hasCustomPrompt="1"/>
          </p:nvPr>
        </p:nvSpPr>
        <p:spPr>
          <a:xfrm>
            <a:off x="4572239" y="6396492"/>
            <a:ext cx="15173373" cy="1619611"/>
          </a:xfrm>
          <a:prstGeom prst="rect">
            <a:avLst/>
          </a:prstGeom>
        </p:spPr>
        <p:txBody>
          <a:bodyPr/>
          <a:lstStyle/>
          <a:p>
            <a:pPr/>
            <a:r>
              <a:t>Add Your Title</a:t>
            </a:r>
          </a:p>
        </p:txBody>
      </p:sp>
      <p:sp>
        <p:nvSpPr>
          <p:cNvPr id="27" name="Title 1"/>
          <p:cNvSpPr txBox="1"/>
          <p:nvPr/>
        </p:nvSpPr>
        <p:spPr>
          <a:xfrm>
            <a:off x="3727383" y="3386375"/>
            <a:ext cx="8872423" cy="28020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100000" lnSpcReduction="0"/>
          </a:bodyPr>
          <a:lstStyle>
            <a:lvl1pPr algn="ctr">
              <a:defRPr sz="8800">
                <a:solidFill>
                  <a:srgbClr val="3891B3"/>
                </a:solidFill>
              </a:defRPr>
            </a:lvl1pPr>
          </a:lstStyle>
          <a:p>
            <a:pPr/>
            <a:r>
              <a:t>Add Your Title</a:t>
            </a:r>
          </a:p>
        </p:txBody>
      </p:sp>
      <p:sp>
        <p:nvSpPr>
          <p:cNvPr id="28" name="Body Level One…"/>
          <p:cNvSpPr txBox="1"/>
          <p:nvPr>
            <p:ph type="body" sz="quarter" idx="1" hasCustomPrompt="1"/>
          </p:nvPr>
        </p:nvSpPr>
        <p:spPr>
          <a:xfrm>
            <a:off x="14678307" y="8278135"/>
            <a:ext cx="6266713" cy="869787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>
                <a:solidFill>
                  <a:srgbClr val="3891B3"/>
                </a:solidFill>
              </a:defRPr>
            </a:lvl1pPr>
            <a:lvl2pPr marL="944880" indent="-487680">
              <a:spcBef>
                <a:spcPts val="700"/>
              </a:spcBef>
              <a:defRPr sz="3200">
                <a:solidFill>
                  <a:srgbClr val="3891B3"/>
                </a:solidFill>
              </a:defRPr>
            </a:lvl2pPr>
            <a:lvl3pPr>
              <a:spcBef>
                <a:spcPts val="700"/>
              </a:spcBef>
              <a:defRPr sz="3200">
                <a:solidFill>
                  <a:srgbClr val="3891B3"/>
                </a:solidFill>
              </a:defRPr>
            </a:lvl3pPr>
            <a:lvl4pPr>
              <a:spcBef>
                <a:spcPts val="700"/>
              </a:spcBef>
              <a:defRPr sz="3200">
                <a:solidFill>
                  <a:srgbClr val="3891B3"/>
                </a:solidFill>
              </a:defRPr>
            </a:lvl4pPr>
            <a:lvl5pPr>
              <a:spcBef>
                <a:spcPts val="700"/>
              </a:spcBef>
              <a:defRPr sz="3200">
                <a:solidFill>
                  <a:srgbClr val="3891B3"/>
                </a:solidFill>
              </a:defRPr>
            </a:lvl5pPr>
          </a:lstStyle>
          <a:p>
            <a:pPr/>
            <a:r>
              <a:t>Add Your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ody Level One…"/>
          <p:cNvSpPr txBox="1"/>
          <p:nvPr>
            <p:ph type="body" sz="half" idx="1" hasCustomPrompt="1"/>
          </p:nvPr>
        </p:nvSpPr>
        <p:spPr>
          <a:xfrm>
            <a:off x="8598189" y="749521"/>
            <a:ext cx="12004119" cy="9785872"/>
          </a:xfrm>
          <a:prstGeom prst="rect">
            <a:avLst/>
          </a:prstGeom>
        </p:spPr>
        <p:txBody>
          <a:bodyPr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/>
          <p:nvPr>
            <p:ph type="body" sz="half" idx="1" hasCustomPrompt="1"/>
          </p:nvPr>
        </p:nvSpPr>
        <p:spPr>
          <a:xfrm>
            <a:off x="8598189" y="749521"/>
            <a:ext cx="12004119" cy="9785872"/>
          </a:xfrm>
          <a:prstGeom prst="rect">
            <a:avLst/>
          </a:prstGeom>
        </p:spPr>
        <p:txBody>
          <a:bodyPr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solidFill>
          <a:schemeClr val="accent1">
            <a:lumOff val="-970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sz="half" idx="1" hasCustomPrompt="1"/>
          </p:nvPr>
        </p:nvSpPr>
        <p:spPr>
          <a:xfrm>
            <a:off x="8598189" y="749521"/>
            <a:ext cx="12004119" cy="9785872"/>
          </a:xfrm>
          <a:prstGeom prst="rect">
            <a:avLst/>
          </a:prstGeom>
        </p:spPr>
        <p:txBody>
          <a:bodyPr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criptu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half" idx="1" hasCustomPrompt="1"/>
          </p:nvPr>
        </p:nvSpPr>
        <p:spPr>
          <a:xfrm>
            <a:off x="3701672" y="512227"/>
            <a:ext cx="11763707" cy="7648000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pPr/>
            <a:r>
              <a:t>Add Your Scripture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Text Placeholder 9"/>
          <p:cNvSpPr/>
          <p:nvPr>
            <p:ph type="body" sz="quarter" idx="21" hasCustomPrompt="1"/>
          </p:nvPr>
        </p:nvSpPr>
        <p:spPr>
          <a:xfrm>
            <a:off x="3701672" y="9735829"/>
            <a:ext cx="11763707" cy="1603753"/>
          </a:xfrm>
          <a:prstGeom prst="rect">
            <a:avLst/>
          </a:prstGeom>
          <a:ln w="12700"/>
        </p:spPr>
        <p:txBody>
          <a:bodyPr/>
          <a:lstStyle>
            <a:lvl1pPr>
              <a:spcBef>
                <a:spcPts val="600"/>
              </a:spcBef>
              <a:defRPr sz="2800"/>
            </a:lvl1pPr>
          </a:lstStyle>
          <a:p>
            <a:pPr/>
            <a:r>
              <a:t>Add Verse Here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/>
          <p:nvPr>
            <p:ph type="body" sz="half" idx="1" hasCustomPrompt="1"/>
          </p:nvPr>
        </p:nvSpPr>
        <p:spPr>
          <a:xfrm>
            <a:off x="3777050" y="587911"/>
            <a:ext cx="11641295" cy="7525283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962400" y="449643"/>
            <a:ext cx="16459200" cy="248526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962400" y="2934906"/>
            <a:ext cx="16459200" cy="95829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1828800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1pPr>
      <a:lvl2pPr marL="1371600" marR="0" indent="-914400" algn="ctr" defTabSz="18288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914400" algn="ctr" defTabSz="1828800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371600" algn="ctr" defTabSz="1828800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1828800" algn="ctr" defTabSz="1828800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5pPr>
      <a:lvl6pPr marL="2971800" marR="0" indent="-685800" algn="ctr" defTabSz="18288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6pPr>
      <a:lvl7pPr marL="3429000" marR="0" indent="-685800" algn="ctr" defTabSz="18288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7pPr>
      <a:lvl8pPr marL="3886200" marR="0" indent="-685800" algn="ctr" defTabSz="18288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8pPr>
      <a:lvl9pPr marL="4343400" marR="0" indent="-685800" algn="ctr" defTabSz="18288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omments" Target="../comments/comment1.xml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omments" Target="../comments/comment2.xml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omments" Target="../comments/comment3.xml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Placeholder 6"/>
          <p:cNvSpPr txBox="1"/>
          <p:nvPr>
            <p:ph type="body" idx="1"/>
          </p:nvPr>
        </p:nvSpPr>
        <p:spPr>
          <a:xfrm>
            <a:off x="4623070" y="749521"/>
            <a:ext cx="15979238" cy="9785872"/>
          </a:xfrm>
          <a:prstGeom prst="rect">
            <a:avLst/>
          </a:prstGeom>
        </p:spPr>
        <p:txBody>
          <a:bodyPr/>
          <a:lstStyle/>
          <a:p>
            <a:pPr defTabSz="1810511">
              <a:spcBef>
                <a:spcPts val="1500"/>
              </a:spcBef>
              <a:defRPr sz="6336">
                <a:latin typeface="Arial,Bold"/>
                <a:ea typeface="Arial,Bold"/>
                <a:cs typeface="Arial,Bold"/>
                <a:sym typeface="Arial,Bold"/>
              </a:defRPr>
            </a:pPr>
            <a:br/>
            <a:r>
              <a:rPr sz="13266"/>
              <a:t>Desarrollo Ministerial </a:t>
            </a:r>
            <a:br>
              <a:rPr sz="4356"/>
            </a:br>
            <a:br>
              <a:rPr sz="4356"/>
            </a:br>
            <a:r>
              <a:t>By Dr. Victor Serrato</a:t>
            </a:r>
          </a:p>
          <a:p>
            <a:pPr defTabSz="1810511">
              <a:spcBef>
                <a:spcPts val="700"/>
              </a:spcBef>
              <a:defRPr sz="3168"/>
            </a:pPr>
            <a:r>
              <a:rPr sz="6336"/>
              <a:t>Co-Pastor: Iglesia Nueva Vida </a:t>
            </a:r>
            <a:endParaRPr sz="6336"/>
          </a:p>
          <a:p>
            <a:pPr defTabSz="1810511">
              <a:spcBef>
                <a:spcPts val="700"/>
              </a:spcBef>
              <a:defRPr sz="3168"/>
            </a:pPr>
            <a:r>
              <a:rPr sz="6336"/>
              <a:t>Merced CA.</a:t>
            </a:r>
            <a:endParaRPr sz="6336"/>
          </a:p>
          <a:p>
            <a:pPr algn="l" defTabSz="1810511">
              <a:spcBef>
                <a:spcPts val="700"/>
              </a:spcBef>
              <a:defRPr sz="3168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Placeholder 1"/>
          <p:cNvSpPr txBox="1"/>
          <p:nvPr>
            <p:ph type="body" idx="1"/>
          </p:nvPr>
        </p:nvSpPr>
        <p:spPr>
          <a:xfrm>
            <a:off x="-69132" y="2214834"/>
            <a:ext cx="24522264" cy="928633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100"/>
              </a:spcBef>
              <a:defRPr sz="8900">
                <a:latin typeface="Arial"/>
                <a:ea typeface="Arial"/>
                <a:cs typeface="Arial"/>
                <a:sym typeface="Arial"/>
              </a:defRPr>
            </a:pPr>
            <a:r>
              <a:t>Que todos seamos motivados a </a:t>
            </a:r>
          </a:p>
          <a:p>
            <a:pPr>
              <a:spcBef>
                <a:spcPts val="1100"/>
              </a:spcBef>
              <a:defRPr sz="8900">
                <a:latin typeface="Arial"/>
                <a:ea typeface="Arial"/>
                <a:cs typeface="Arial"/>
                <a:sym typeface="Arial"/>
              </a:defRPr>
            </a:pPr>
            <a:r>
              <a:t>buscar el desarrollo del ministerio </a:t>
            </a:r>
          </a:p>
          <a:p>
            <a:pPr>
              <a:spcBef>
                <a:spcPts val="1100"/>
              </a:spcBef>
              <a:defRPr sz="8900">
                <a:latin typeface="Arial"/>
                <a:ea typeface="Arial"/>
                <a:cs typeface="Arial"/>
                <a:sym typeface="Arial"/>
              </a:defRPr>
            </a:pPr>
            <a:r>
              <a:t>con pasión, humildad y un profundo </a:t>
            </a:r>
          </a:p>
          <a:p>
            <a:pPr>
              <a:spcBef>
                <a:spcPts val="1100"/>
              </a:spcBef>
              <a:defRPr sz="8900">
                <a:latin typeface="Arial"/>
                <a:ea typeface="Arial"/>
                <a:cs typeface="Arial"/>
                <a:sym typeface="Arial"/>
              </a:defRPr>
            </a:pPr>
            <a:r>
              <a:t>deseo de glorificar a Dios.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Placeholder 2"/>
          <p:cNvSpPr txBox="1"/>
          <p:nvPr>
            <p:ph type="body" sz="half" idx="1"/>
          </p:nvPr>
        </p:nvSpPr>
        <p:spPr>
          <a:xfrm>
            <a:off x="3777050" y="587912"/>
            <a:ext cx="11641295" cy="752528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Placeholder 6"/>
          <p:cNvSpPr txBox="1"/>
          <p:nvPr>
            <p:ph type="body" idx="1"/>
          </p:nvPr>
        </p:nvSpPr>
        <p:spPr>
          <a:xfrm>
            <a:off x="3374984" y="1965064"/>
            <a:ext cx="18609554" cy="978587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1500"/>
              </a:spcBef>
              <a:defRPr b="1" sz="6400">
                <a:latin typeface="Arial,Bold"/>
                <a:ea typeface="Arial,Bold"/>
                <a:cs typeface="Arial,Bold"/>
                <a:sym typeface="Arial,Bold"/>
              </a:defRPr>
            </a:pPr>
            <a:r>
              <a:t>La llamada al Ministerio: </a:t>
            </a:r>
          </a:p>
          <a:p>
            <a:pPr>
              <a:defRPr sz="6400"/>
            </a:pPr>
          </a:p>
          <a:p>
            <a:pPr algn="l">
              <a:spcBef>
                <a:spcPts val="800"/>
              </a:spcBef>
              <a:defRPr sz="5500">
                <a:latin typeface="Arial"/>
                <a:ea typeface="Arial"/>
                <a:cs typeface="Arial"/>
                <a:sym typeface="Arial"/>
              </a:defRPr>
            </a:pPr>
            <a:r>
              <a:t>Romanos 12:4-6a destaca la diversidad de dones espirituales dentro del cuerpo de Cristo: "Porque de la manera que en un cuerpo tenemos muchos miembros, y no todos los miembros tienen la misma función, así también nosotros, siendo muchos, somos un cuerpo en Cristo, y todos miembros los unos de los otros. Teniendo dones que se distinguen según la gracia que se nos ha dado, usémoslos". </a:t>
            </a:r>
          </a:p>
        </p:txBody>
      </p:sp>
      <p:sp>
        <p:nvSpPr>
          <p:cNvPr id="82" name="TextBox 1"/>
          <p:cNvSpPr txBox="1"/>
          <p:nvPr/>
        </p:nvSpPr>
        <p:spPr>
          <a:xfrm>
            <a:off x="1754415" y="2003528"/>
            <a:ext cx="1649930" cy="1592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pPr/>
            <a:r>
              <a:t>1.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2"/>
          <p:cNvSpPr txBox="1"/>
          <p:nvPr>
            <p:ph type="body" idx="1"/>
          </p:nvPr>
        </p:nvSpPr>
        <p:spPr>
          <a:xfrm>
            <a:off x="3697326" y="707302"/>
            <a:ext cx="17904013" cy="9785871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spcBef>
                <a:spcPts val="1500"/>
              </a:spcBef>
              <a:defRPr sz="7700">
                <a:latin typeface="Arial,Bold"/>
                <a:ea typeface="Arial,Bold"/>
                <a:cs typeface="Arial,Bold"/>
                <a:sym typeface="Arial,Bold"/>
              </a:defRPr>
            </a:pPr>
            <a:r>
              <a:t>Colaboración y Unidad </a:t>
            </a:r>
          </a:p>
          <a:p>
            <a:pPr>
              <a:defRPr sz="7700"/>
            </a:pPr>
          </a:p>
          <a:p>
            <a:pPr marL="571500" indent="-571500" algn="l">
              <a:spcBef>
                <a:spcPts val="800"/>
              </a:spcBef>
              <a:buSzPct val="100000"/>
              <a:buFont typeface="Arial"/>
              <a:buChar char="•"/>
              <a:defRPr sz="7700">
                <a:latin typeface="Arial"/>
                <a:ea typeface="Arial"/>
                <a:cs typeface="Arial"/>
                <a:sym typeface="Arial"/>
              </a:defRPr>
            </a:pPr>
            <a:r>
              <a:t>El desarrollo eficaz del ministerio requiere reconocer y valorar los diferentes dones y llamados dentro de la Iglesia </a:t>
            </a:r>
          </a:p>
        </p:txBody>
      </p:sp>
      <p:sp>
        <p:nvSpPr>
          <p:cNvPr id="85" name="TextBox 3"/>
          <p:cNvSpPr txBox="1"/>
          <p:nvPr/>
        </p:nvSpPr>
        <p:spPr>
          <a:xfrm>
            <a:off x="1925280" y="2181584"/>
            <a:ext cx="1649930" cy="2125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pPr/>
            <a:r>
              <a:t>2.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3"/>
          <p:cNvSpPr txBox="1"/>
          <p:nvPr/>
        </p:nvSpPr>
        <p:spPr>
          <a:xfrm>
            <a:off x="1740912" y="2442083"/>
            <a:ext cx="1649929" cy="2125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pPr/>
            <a:r>
              <a:t>3. </a:t>
            </a:r>
          </a:p>
        </p:txBody>
      </p:sp>
      <p:sp>
        <p:nvSpPr>
          <p:cNvPr id="88" name="Text Placeholder 2"/>
          <p:cNvSpPr txBox="1"/>
          <p:nvPr>
            <p:ph type="body" idx="1"/>
          </p:nvPr>
        </p:nvSpPr>
        <p:spPr>
          <a:xfrm>
            <a:off x="3477109" y="447045"/>
            <a:ext cx="17904014" cy="9785872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spcBef>
                <a:spcPts val="1500"/>
              </a:spcBef>
              <a:defRPr sz="7700">
                <a:latin typeface="Arial,Bold"/>
                <a:ea typeface="Arial,Bold"/>
                <a:cs typeface="Arial,Bold"/>
                <a:sym typeface="Arial,Bold"/>
              </a:defRPr>
            </a:pPr>
            <a:r>
              <a:t>El Propósito del Desarrollo Ministerial </a:t>
            </a:r>
          </a:p>
          <a:p>
            <a:pPr>
              <a:defRPr sz="7700"/>
            </a:pPr>
          </a:p>
          <a:p>
            <a:pPr marL="571500" indent="-571500" algn="l">
              <a:spcBef>
                <a:spcPts val="800"/>
              </a:spcBef>
              <a:buSzPct val="100000"/>
              <a:buFont typeface="Arial"/>
              <a:buChar char="•"/>
              <a:defRPr sz="7700">
                <a:latin typeface="Arial"/>
                <a:ea typeface="Arial"/>
                <a:cs typeface="Arial"/>
                <a:sym typeface="Arial"/>
              </a:defRPr>
            </a:pPr>
            <a:r>
              <a:t>El desarrollo del ministerio contribuye al crecimiento y la maduración de la Iglesia.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3"/>
          <p:cNvSpPr txBox="1"/>
          <p:nvPr/>
        </p:nvSpPr>
        <p:spPr>
          <a:xfrm>
            <a:off x="1783619" y="2189512"/>
            <a:ext cx="1649929" cy="2125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pPr/>
            <a:r>
              <a:t>4. </a:t>
            </a:r>
          </a:p>
        </p:txBody>
      </p:sp>
      <p:sp>
        <p:nvSpPr>
          <p:cNvPr id="91" name="Text Placeholder 2"/>
          <p:cNvSpPr txBox="1"/>
          <p:nvPr>
            <p:ph type="body" idx="1"/>
          </p:nvPr>
        </p:nvSpPr>
        <p:spPr>
          <a:xfrm>
            <a:off x="3537168" y="767361"/>
            <a:ext cx="17904014" cy="9785871"/>
          </a:xfrm>
          <a:prstGeom prst="rect">
            <a:avLst/>
          </a:prstGeom>
        </p:spPr>
        <p:txBody>
          <a:bodyPr/>
          <a:lstStyle/>
          <a:p>
            <a:pPr defTabSz="1700783">
              <a:spcBef>
                <a:spcPts val="1300"/>
              </a:spcBef>
              <a:defRPr sz="3348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700783">
              <a:defRPr sz="7161">
                <a:latin typeface="Arial,Bold"/>
                <a:ea typeface="Arial,Bold"/>
                <a:cs typeface="Arial,Bold"/>
                <a:sym typeface="Arial,Bold"/>
              </a:defRPr>
            </a:pPr>
            <a:r>
              <a:t>Pasos Prácticos para el Desarrollo del Ministerio </a:t>
            </a:r>
          </a:p>
          <a:p>
            <a:pPr defTabSz="1700783">
              <a:spcBef>
                <a:spcPts val="1300"/>
              </a:spcBef>
              <a:defRPr sz="7161"/>
            </a:pPr>
          </a:p>
          <a:p>
            <a:pPr marL="531495" indent="-531495" algn="l" defTabSz="1700783">
              <a:spcBef>
                <a:spcPts val="800"/>
              </a:spcBef>
              <a:buSzPct val="100000"/>
              <a:buFont typeface="Arial"/>
              <a:buChar char="•"/>
              <a:defRPr sz="7161">
                <a:latin typeface="Arial"/>
                <a:ea typeface="Arial"/>
                <a:cs typeface="Arial"/>
                <a:sym typeface="Arial"/>
              </a:defRPr>
            </a:pPr>
            <a:r>
              <a:t>Dedique tiempo a buscar la voluntad y dirección de Dios para su ministerio. . </a:t>
            </a:r>
          </a:p>
          <a:p>
            <a:pPr marL="531495" indent="-531495" algn="l" defTabSz="1700783">
              <a:spcBef>
                <a:spcPts val="800"/>
              </a:spcBef>
              <a:buSzPct val="100000"/>
              <a:buFont typeface="Arial"/>
              <a:buChar char="•"/>
              <a:defRPr sz="7161">
                <a:latin typeface="Arial"/>
                <a:ea typeface="Arial"/>
                <a:cs typeface="Arial"/>
                <a:sym typeface="Arial"/>
              </a:defRPr>
            </a:pPr>
          </a:p>
          <a:p>
            <a:pPr marL="531495" indent="-531495" algn="l" defTabSz="1700783">
              <a:spcBef>
                <a:spcPts val="800"/>
              </a:spcBef>
              <a:buSzPct val="100000"/>
              <a:buFont typeface="Arial"/>
              <a:buChar char="•"/>
              <a:defRPr sz="7161">
                <a:latin typeface="Arial"/>
                <a:ea typeface="Arial"/>
                <a:cs typeface="Arial"/>
                <a:sym typeface="Arial"/>
              </a:defRPr>
            </a:pPr>
            <a:r>
              <a:t>Nuestro ministerio fluye de nuestra relación con El.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3"/>
          <p:cNvSpPr txBox="1"/>
          <p:nvPr/>
        </p:nvSpPr>
        <p:spPr>
          <a:xfrm>
            <a:off x="2128511" y="2173043"/>
            <a:ext cx="1649929" cy="2125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pPr/>
            <a:r>
              <a:t>5. </a:t>
            </a:r>
          </a:p>
        </p:txBody>
      </p:sp>
      <p:sp>
        <p:nvSpPr>
          <p:cNvPr id="94" name="Text Placeholder 2"/>
          <p:cNvSpPr txBox="1"/>
          <p:nvPr>
            <p:ph type="body" idx="1"/>
          </p:nvPr>
        </p:nvSpPr>
        <p:spPr>
          <a:xfrm>
            <a:off x="3797424" y="667262"/>
            <a:ext cx="17904014" cy="9785871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spcBef>
                <a:spcPts val="1500"/>
              </a:spcBef>
              <a:defRPr sz="7700">
                <a:latin typeface="Arial,Bold"/>
                <a:ea typeface="Arial,Bold"/>
                <a:cs typeface="Arial,Bold"/>
                <a:sym typeface="Arial,Bold"/>
              </a:defRPr>
            </a:pPr>
            <a:r>
              <a:t>Estar Arraigado en la Comunidad de la Iglesia </a:t>
            </a:r>
          </a:p>
          <a:p>
            <a:pPr>
              <a:defRPr sz="7700"/>
            </a:pPr>
          </a:p>
          <a:p>
            <a:pPr marL="571500" indent="-571500" algn="l">
              <a:spcBef>
                <a:spcPts val="800"/>
              </a:spcBef>
              <a:buSzPct val="100000"/>
              <a:buFont typeface="Arial"/>
              <a:buChar char="•"/>
              <a:defRPr sz="7700">
                <a:latin typeface="Arial"/>
                <a:ea typeface="Arial"/>
                <a:cs typeface="Arial"/>
                <a:sym typeface="Arial"/>
              </a:defRPr>
            </a:pPr>
            <a:r>
              <a:t>Es en el contexto de la iglesia local donde podemos ejercer nuestros dones, aprender de los demás…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3"/>
          <p:cNvSpPr txBox="1"/>
          <p:nvPr/>
        </p:nvSpPr>
        <p:spPr>
          <a:xfrm>
            <a:off x="1989099" y="2397319"/>
            <a:ext cx="1282622" cy="2125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pPr/>
            <a:r>
              <a:t>6.</a:t>
            </a:r>
          </a:p>
        </p:txBody>
      </p:sp>
      <p:sp>
        <p:nvSpPr>
          <p:cNvPr id="97" name="Text Placeholder 2"/>
          <p:cNvSpPr txBox="1"/>
          <p:nvPr>
            <p:ph type="body" idx="1"/>
          </p:nvPr>
        </p:nvSpPr>
        <p:spPr>
          <a:xfrm>
            <a:off x="3797424" y="807400"/>
            <a:ext cx="17904014" cy="9785871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spcBef>
                <a:spcPts val="1500"/>
              </a:spcBef>
              <a:defRPr sz="7700">
                <a:latin typeface="Arial,Bold"/>
                <a:ea typeface="Arial,Bold"/>
                <a:cs typeface="Arial,Bold"/>
                <a:sym typeface="Arial,Bold"/>
              </a:defRPr>
            </a:pPr>
            <a:r>
              <a:t>Comprende tus Dones Espirituales</a:t>
            </a:r>
          </a:p>
          <a:p>
            <a:pPr>
              <a:defRPr sz="7700"/>
            </a:pPr>
          </a:p>
          <a:p>
            <a:pPr marL="571500" indent="-571500" algn="l">
              <a:spcBef>
                <a:spcPts val="800"/>
              </a:spcBef>
              <a:buSzPct val="100000"/>
              <a:buFont typeface="Arial"/>
              <a:buChar char="•"/>
              <a:defRPr sz="7700">
                <a:latin typeface="Arial"/>
                <a:ea typeface="Arial"/>
                <a:cs typeface="Arial"/>
                <a:sym typeface="Arial"/>
              </a:defRPr>
            </a:pPr>
            <a:r>
              <a:t>Los dones espirituales son habilidades y capacidades especiales que nos da el Espíritu Santo con el propósito de edificar la Iglesia y servir a los demás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3"/>
          <p:cNvSpPr txBox="1"/>
          <p:nvPr/>
        </p:nvSpPr>
        <p:spPr>
          <a:xfrm>
            <a:off x="2357243" y="2818133"/>
            <a:ext cx="1649929" cy="2125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pPr/>
            <a:r>
              <a:t>7. </a:t>
            </a:r>
          </a:p>
        </p:txBody>
      </p:sp>
      <p:sp>
        <p:nvSpPr>
          <p:cNvPr id="100" name="Text Placeholder 2"/>
          <p:cNvSpPr txBox="1"/>
          <p:nvPr>
            <p:ph type="body" idx="1"/>
          </p:nvPr>
        </p:nvSpPr>
        <p:spPr>
          <a:xfrm>
            <a:off x="4157779" y="1965064"/>
            <a:ext cx="17904014" cy="9785872"/>
          </a:xfrm>
          <a:prstGeom prst="rect">
            <a:avLst/>
          </a:prstGeom>
        </p:spPr>
        <p:txBody>
          <a:bodyPr/>
          <a:lstStyle/>
          <a:p>
            <a:pPr defTabSz="1737360">
              <a:spcBef>
                <a:spcPts val="1300"/>
              </a:spcBef>
              <a:defRPr sz="342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737360">
              <a:defRPr sz="7315">
                <a:latin typeface="Arial,Bold"/>
                <a:ea typeface="Arial,Bold"/>
                <a:cs typeface="Arial,Bold"/>
                <a:sym typeface="Arial,Bold"/>
              </a:defRPr>
            </a:pPr>
            <a:r>
              <a:t>Aprendizaje Continuo y Crecimiento Personal </a:t>
            </a:r>
          </a:p>
          <a:p>
            <a:pPr defTabSz="1737360">
              <a:spcBef>
                <a:spcPts val="1300"/>
              </a:spcBef>
              <a:defRPr sz="7315"/>
            </a:pPr>
          </a:p>
          <a:p>
            <a:pPr marL="542925" indent="-542925" algn="l" defTabSz="1737360">
              <a:spcBef>
                <a:spcPts val="800"/>
              </a:spcBef>
              <a:buSzPct val="100000"/>
              <a:buFont typeface="Arial"/>
              <a:buChar char="•"/>
              <a:defRPr sz="7315">
                <a:latin typeface="Arial"/>
                <a:ea typeface="Arial"/>
                <a:cs typeface="Arial"/>
                <a:sym typeface="Arial"/>
              </a:defRPr>
            </a:pPr>
            <a:r>
              <a:t>Participar en la educación formal o informal nos equipa con una comprensión más profunda de la Palabra de Dios y nos proporciona herramientas valiosas para un ministerio eficaz.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3"/>
          <p:cNvSpPr txBox="1"/>
          <p:nvPr/>
        </p:nvSpPr>
        <p:spPr>
          <a:xfrm>
            <a:off x="1444008" y="1698735"/>
            <a:ext cx="1282622" cy="2125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pPr/>
            <a:r>
              <a:t>8.</a:t>
            </a:r>
          </a:p>
        </p:txBody>
      </p:sp>
      <p:sp>
        <p:nvSpPr>
          <p:cNvPr id="103" name="Text Placeholder 2"/>
          <p:cNvSpPr txBox="1"/>
          <p:nvPr>
            <p:ph type="body" idx="1"/>
          </p:nvPr>
        </p:nvSpPr>
        <p:spPr>
          <a:xfrm>
            <a:off x="3477109" y="1204316"/>
            <a:ext cx="17904014" cy="9785871"/>
          </a:xfrm>
          <a:prstGeom prst="rect">
            <a:avLst/>
          </a:prstGeom>
        </p:spPr>
        <p:txBody>
          <a:bodyPr/>
          <a:lstStyle/>
          <a:p>
            <a:pPr defTabSz="1700783">
              <a:spcBef>
                <a:spcPts val="1300"/>
              </a:spcBef>
              <a:defRPr sz="3348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700783">
              <a:defRPr sz="7161">
                <a:latin typeface="Arial,Bold"/>
                <a:ea typeface="Arial,Bold"/>
                <a:cs typeface="Arial,Bold"/>
                <a:sym typeface="Arial,Bold"/>
              </a:defRPr>
            </a:pPr>
            <a:r>
              <a:t>Resiliencia, Perseverancia y Confianz</a:t>
            </a:r>
          </a:p>
          <a:p>
            <a:pPr defTabSz="1700783">
              <a:spcBef>
                <a:spcPts val="1300"/>
              </a:spcBef>
              <a:defRPr sz="7161"/>
            </a:pPr>
          </a:p>
          <a:p>
            <a:pPr marL="531495" indent="-531495" algn="l" defTabSz="1700783">
              <a:spcBef>
                <a:spcPts val="800"/>
              </a:spcBef>
              <a:buSzPct val="100000"/>
              <a:buFont typeface="Arial"/>
              <a:buChar char="•"/>
              <a:defRPr sz="7161">
                <a:latin typeface="Arial"/>
                <a:ea typeface="Arial"/>
                <a:cs typeface="Arial"/>
                <a:sym typeface="Arial"/>
              </a:defRPr>
            </a:pPr>
            <a:r>
              <a:t>Habrá desafíos, contratiempos y momentos de desánimo a lo largo del camino. </a:t>
            </a:r>
          </a:p>
          <a:p>
            <a:pPr marL="531495" indent="-531495" algn="l" defTabSz="1700783">
              <a:spcBef>
                <a:spcPts val="800"/>
              </a:spcBef>
              <a:buSzPct val="100000"/>
              <a:buFont typeface="Arial"/>
              <a:buChar char="•"/>
              <a:defRPr sz="7161">
                <a:latin typeface="Arial"/>
                <a:ea typeface="Arial"/>
                <a:cs typeface="Arial"/>
                <a:sym typeface="Arial"/>
              </a:defRPr>
            </a:pPr>
          </a:p>
          <a:p>
            <a:pPr marL="531495" indent="-531495" algn="l" defTabSz="1700783">
              <a:spcBef>
                <a:spcPts val="800"/>
              </a:spcBef>
              <a:buSzPct val="100000"/>
              <a:buFont typeface="Arial"/>
              <a:buChar char="•"/>
              <a:defRPr sz="7161">
                <a:latin typeface="Arial"/>
                <a:ea typeface="Arial"/>
                <a:cs typeface="Arial"/>
                <a:sym typeface="Arial"/>
              </a:defRPr>
            </a:pPr>
            <a:r>
              <a:t>Él nos sostendrá y nos dará poder para continuar creciendo y sirviendo.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