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362" r:id="rId2"/>
    <p:sldId id="302" r:id="rId3"/>
    <p:sldId id="303" r:id="rId4"/>
    <p:sldId id="304" r:id="rId5"/>
    <p:sldId id="305" r:id="rId6"/>
    <p:sldId id="351" r:id="rId7"/>
    <p:sldId id="306" r:id="rId8"/>
    <p:sldId id="336" r:id="rId9"/>
    <p:sldId id="343" r:id="rId10"/>
    <p:sldId id="344" r:id="rId11"/>
    <p:sldId id="346" r:id="rId12"/>
    <p:sldId id="356" r:id="rId13"/>
    <p:sldId id="347" r:id="rId14"/>
    <p:sldId id="349" r:id="rId15"/>
    <p:sldId id="348" r:id="rId16"/>
    <p:sldId id="337" r:id="rId17"/>
    <p:sldId id="357" r:id="rId18"/>
    <p:sldId id="353" r:id="rId19"/>
    <p:sldId id="339" r:id="rId20"/>
    <p:sldId id="358" r:id="rId21"/>
    <p:sldId id="340" r:id="rId22"/>
    <p:sldId id="335" r:id="rId23"/>
    <p:sldId id="331" r:id="rId24"/>
    <p:sldId id="341" r:id="rId25"/>
    <p:sldId id="354" r:id="rId26"/>
    <p:sldId id="327" r:id="rId27"/>
    <p:sldId id="328" r:id="rId28"/>
    <p:sldId id="359" r:id="rId29"/>
    <p:sldId id="329" r:id="rId30"/>
    <p:sldId id="332" r:id="rId31"/>
    <p:sldId id="330" r:id="rId32"/>
    <p:sldId id="307" r:id="rId33"/>
    <p:sldId id="342" r:id="rId34"/>
    <p:sldId id="350" r:id="rId35"/>
    <p:sldId id="308" r:id="rId36"/>
    <p:sldId id="309" r:id="rId37"/>
    <p:sldId id="360" r:id="rId38"/>
    <p:sldId id="319" r:id="rId39"/>
    <p:sldId id="320" r:id="rId40"/>
    <p:sldId id="321" r:id="rId41"/>
    <p:sldId id="322" r:id="rId42"/>
    <p:sldId id="324" r:id="rId43"/>
    <p:sldId id="361" r:id="rId44"/>
    <p:sldId id="325" r:id="rId45"/>
    <p:sldId id="326" r:id="rId46"/>
    <p:sldId id="352" r:id="rId47"/>
  </p:sldIdLst>
  <p:sldSz cx="12192000" cy="6858000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 autoAdjust="0"/>
    <p:restoredTop sz="99880" autoAdjust="0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3490EF0F-66DD-45ED-9F3F-D2689B7060DA}" type="datetimeFigureOut">
              <a:rPr lang="es-MX" smtClean="0"/>
              <a:pPr/>
              <a:t>25/07/23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944097D-4B98-4532-B2FF-77949B51D803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51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4097D-4B98-4532-B2FF-77949B51D803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086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25/7/23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editar</a:t>
            </a:r>
            <a:r>
              <a:rPr lang="en-US" dirty="0"/>
              <a:t> </a:t>
            </a:r>
            <a:r>
              <a:rPr lang="en-US" dirty="0" err="1"/>
              <a:t>título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Haga</a:t>
            </a:r>
            <a:r>
              <a:rPr lang="en-US" dirty="0"/>
              <a:t> </a:t>
            </a:r>
            <a:r>
              <a:rPr lang="en-US" dirty="0" err="1"/>
              <a:t>clic</a:t>
            </a:r>
            <a:r>
              <a:rPr lang="en-US" dirty="0"/>
              <a:t> para </a:t>
            </a:r>
            <a:r>
              <a:rPr lang="en-US" dirty="0" err="1"/>
              <a:t>modificar</a:t>
            </a:r>
            <a:r>
              <a:rPr lang="en-US" dirty="0"/>
              <a:t> el </a:t>
            </a:r>
            <a:r>
              <a:rPr lang="en-US" dirty="0" err="1"/>
              <a:t>estilo</a:t>
            </a:r>
            <a:r>
              <a:rPr lang="en-US" dirty="0"/>
              <a:t> de </a:t>
            </a:r>
            <a:r>
              <a:rPr lang="en-US" dirty="0" err="1"/>
              <a:t>texto</a:t>
            </a:r>
            <a:r>
              <a:rPr lang="en-US" dirty="0"/>
              <a:t> del </a:t>
            </a:r>
            <a:r>
              <a:rPr lang="en-US" dirty="0" err="1"/>
              <a:t>patrón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n-US" dirty="0" err="1"/>
              <a:t>nivel</a:t>
            </a:r>
            <a:endParaRPr lang="en-US" dirty="0"/>
          </a:p>
          <a:p>
            <a:pPr lvl="2"/>
            <a:r>
              <a:rPr lang="en-US" dirty="0" err="1"/>
              <a:t>Tercer</a:t>
            </a:r>
            <a:r>
              <a:rPr lang="en-US" dirty="0"/>
              <a:t> </a:t>
            </a:r>
            <a:r>
              <a:rPr lang="en-US" dirty="0" err="1"/>
              <a:t>nivel</a:t>
            </a:r>
            <a:endParaRPr lang="en-US" dirty="0"/>
          </a:p>
          <a:p>
            <a:pPr lvl="3"/>
            <a:r>
              <a:rPr lang="en-US" dirty="0"/>
              <a:t>Cuarto </a:t>
            </a:r>
            <a:r>
              <a:rPr lang="en-US" dirty="0" err="1"/>
              <a:t>nivel</a:t>
            </a:r>
            <a:endParaRPr lang="en-US" dirty="0"/>
          </a:p>
          <a:p>
            <a:pPr lvl="4"/>
            <a:r>
              <a:rPr lang="en-US" dirty="0"/>
              <a:t>Quinto </a:t>
            </a:r>
            <a:r>
              <a:rPr lang="en-US" dirty="0" err="1"/>
              <a:t>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fld id="{35BC3F89-B1FE-0F44-B8D5-DE9A67090967}" type="datetimeFigureOut">
              <a:rPr lang="es-ES" smtClean="0"/>
              <a:pPr/>
              <a:t>25/7/23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 Regular"/>
              </a:defRPr>
            </a:lvl1pPr>
          </a:lstStyle>
          <a:p>
            <a:fld id="{F3397C3E-01BB-FE40-8D47-44269A529B4A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Arial Regula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Arial Regular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 Regular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Regular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Regular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Regular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694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326AE-6E64-B44C-9674-B7142295C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3" y="656667"/>
            <a:ext cx="11377535" cy="5034782"/>
          </a:xfrm>
        </p:spPr>
        <p:txBody>
          <a:bodyPr>
            <a:normAutofit/>
          </a:bodyPr>
          <a:lstStyle/>
          <a:p>
            <a:r>
              <a:rPr lang="es-ES_tradnl" sz="4000" i="1" dirty="0">
                <a:solidFill>
                  <a:schemeClr val="bg1"/>
                </a:solidFill>
              </a:rPr>
              <a:t>La excelencia en la planeación estratégica. </a:t>
            </a:r>
          </a:p>
          <a:p>
            <a:pPr marL="0" indent="0">
              <a:buNone/>
            </a:pPr>
            <a:endParaRPr lang="es-ES_tradnl" sz="4000" i="1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Si no se tiene una idea clara de hacia dónde va uno, es difícil saber si se está logrando algo o no.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613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5CB0-D668-4244-A2BB-719110C1B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6" y="617338"/>
            <a:ext cx="11422504" cy="5142270"/>
          </a:xfrm>
        </p:spPr>
        <p:txBody>
          <a:bodyPr>
            <a:normAutofit/>
          </a:bodyPr>
          <a:lstStyle/>
          <a:p>
            <a:r>
              <a:rPr lang="es-ES_tradnl" sz="4000" i="1" dirty="0">
                <a:solidFill>
                  <a:schemeClr val="bg1"/>
                </a:solidFill>
              </a:rPr>
              <a:t>La excelencia en la administración</a:t>
            </a:r>
            <a:r>
              <a:rPr lang="es-ES_tradnl" sz="40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endParaRPr lang="es-ES_tradnl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Las instituciones excelentes poseen estructuras apropiadas y adecuadas que hacen que el programa funcione bien.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4850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04D23-9CD0-6F44-8D05-34C72EC7D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1120878"/>
            <a:ext cx="11602387" cy="5005286"/>
          </a:xfrm>
        </p:spPr>
        <p:txBody>
          <a:bodyPr/>
          <a:lstStyle/>
          <a:p>
            <a:r>
              <a:rPr lang="es-ES_tradnl" sz="4000" dirty="0">
                <a:solidFill>
                  <a:schemeClr val="bg1"/>
                </a:solidFill>
              </a:rPr>
              <a:t>La buena administración la realizan personas que saben lo que hacen, que son competentes y que están dispuestas a servirle a los profesores, el personal y los estudiantes para que pueda ocurrir el aprendizaje.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8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18A41-15D9-B847-8073-CF0942CED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64" y="541903"/>
            <a:ext cx="11482465" cy="5044615"/>
          </a:xfrm>
        </p:spPr>
        <p:txBody>
          <a:bodyPr>
            <a:normAutofit/>
          </a:bodyPr>
          <a:lstStyle/>
          <a:p>
            <a:r>
              <a:rPr lang="es-ES_tradnl" sz="4000" i="1" dirty="0">
                <a:solidFill>
                  <a:schemeClr val="bg1"/>
                </a:solidFill>
              </a:rPr>
              <a:t>La excelencia en el currículo</a:t>
            </a:r>
            <a:r>
              <a:rPr lang="es-ES_tradnl" sz="40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endParaRPr lang="es-ES_tradnl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No existe el currículo perfecto. No obstante, un programa excelente equipa a los estudiantes específicos para ministrar dentro de un contexto específico.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2183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48872-BC50-A649-A753-760097639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3" y="351705"/>
            <a:ext cx="11407515" cy="5024950"/>
          </a:xfrm>
        </p:spPr>
        <p:txBody>
          <a:bodyPr/>
          <a:lstStyle/>
          <a:p>
            <a:r>
              <a:rPr lang="es-ES_tradnl" sz="4000" i="1" dirty="0">
                <a:solidFill>
                  <a:schemeClr val="bg1"/>
                </a:solidFill>
              </a:rPr>
              <a:t>La excelencia en las Instalaciones</a:t>
            </a:r>
            <a:r>
              <a:rPr lang="es-ES_tradnl" sz="40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endParaRPr lang="es-ES_tradnl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Las instituciones excelentes tienen instalaciones académicas, administrativas y de investigación adecuadas que se mantienen en forma apropiada.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150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F37E8-CFFD-1247-B5C9-4001DD1D3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813" y="344774"/>
            <a:ext cx="11512446" cy="5543621"/>
          </a:xfrm>
        </p:spPr>
        <p:txBody>
          <a:bodyPr>
            <a:normAutofit/>
          </a:bodyPr>
          <a:lstStyle/>
          <a:p>
            <a:r>
              <a:rPr lang="es-ES_tradnl" sz="4000" i="1" dirty="0">
                <a:solidFill>
                  <a:schemeClr val="bg1"/>
                </a:solidFill>
              </a:rPr>
              <a:t>La excelencia en el profesorado </a:t>
            </a:r>
          </a:p>
          <a:p>
            <a:pPr marL="0" indent="0">
              <a:buNone/>
            </a:pPr>
            <a:endParaRPr lang="es-ES_tradnl" sz="4000" i="1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El recurso individual más importante que tiene un programa es su equipo de educadores. 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Las instituciones excelentes saben cómo encontrar, entrenar y animar a sus maestros.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73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85638-A0D4-3549-8480-5A43E4FEE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23" y="389262"/>
            <a:ext cx="11737298" cy="5309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000" dirty="0">
                <a:solidFill>
                  <a:schemeClr val="bg1"/>
                </a:solidFill>
              </a:rPr>
              <a:t>2. ¿Es bíblica la excelencia? 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El Señor hace las cosas correctas y de la manera mas excelente. </a:t>
            </a:r>
          </a:p>
          <a:p>
            <a:pPr marL="0" indent="0">
              <a:buNone/>
            </a:pPr>
            <a:endParaRPr lang="es-ES_tradnl" sz="4000" dirty="0">
              <a:solidFill>
                <a:schemeClr val="bg1"/>
              </a:solidFill>
            </a:endParaRPr>
          </a:p>
          <a:p>
            <a:r>
              <a:rPr lang="es-ES_tradnl" sz="4000" b="1" i="1" baseline="30000" dirty="0">
                <a:solidFill>
                  <a:schemeClr val="bg1"/>
                </a:solidFill>
              </a:rPr>
              <a:t>31 </a:t>
            </a:r>
            <a:r>
              <a:rPr lang="es-ES_tradnl" sz="4000" i="1" dirty="0">
                <a:solidFill>
                  <a:schemeClr val="bg1"/>
                </a:solidFill>
              </a:rPr>
              <a:t>Y vio Dios todo lo que había hecho, y he aquí que era bueno en gran manera. (Génesis 1. 31). </a:t>
            </a:r>
            <a:endParaRPr lang="es-ES_tradnl" sz="4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60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FEDBB-39B4-F148-A144-6FD7F2E76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4" y="412634"/>
            <a:ext cx="11497455" cy="5161936"/>
          </a:xfrm>
        </p:spPr>
        <p:txBody>
          <a:bodyPr/>
          <a:lstStyle/>
          <a:p>
            <a:r>
              <a:rPr lang="es-ES_tradnl" sz="4000" dirty="0">
                <a:solidFill>
                  <a:schemeClr val="bg1"/>
                </a:solidFill>
              </a:rPr>
              <a:t>Reconocemos la calidad incomparable en el carácter, en los resultados y en el proceso. </a:t>
            </a:r>
          </a:p>
          <a:p>
            <a:pPr marL="0" indent="0">
              <a:buNone/>
            </a:pPr>
            <a:endParaRPr lang="es-ES_tradnl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La excelencia puede verse en quién es Dios, lo que Él hace, y la forma en la cual lo hace. 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72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2CAC5-5073-3646-A1AE-D1BC1CE6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4" y="209862"/>
            <a:ext cx="11602387" cy="5421626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De hecho, Dios siempre exigió de su pueblo lo mejor.</a:t>
            </a:r>
          </a:p>
          <a:p>
            <a:pPr marL="0" indent="0">
              <a:buNone/>
            </a:pPr>
            <a:endParaRPr lang="es-ES_tradnl" sz="4000" dirty="0">
              <a:solidFill>
                <a:schemeClr val="bg1"/>
              </a:solidFill>
            </a:endParaRPr>
          </a:p>
          <a:p>
            <a:r>
              <a:rPr lang="es-ES_tradnl" sz="4000" i="1" dirty="0">
                <a:solidFill>
                  <a:schemeClr val="bg1"/>
                </a:solidFill>
              </a:rPr>
              <a:t>De todos vuestros dones ofreceréis toda ofrenda a Jehová; de todo </a:t>
            </a:r>
            <a:r>
              <a:rPr lang="es-ES_tradnl" sz="4000" b="1" i="1" dirty="0">
                <a:solidFill>
                  <a:schemeClr val="bg1"/>
                </a:solidFill>
              </a:rPr>
              <a:t>lo</a:t>
            </a:r>
            <a:r>
              <a:rPr lang="es-ES_tradnl" sz="4000" i="1" dirty="0">
                <a:solidFill>
                  <a:schemeClr val="bg1"/>
                </a:solidFill>
              </a:rPr>
              <a:t> </a:t>
            </a:r>
            <a:r>
              <a:rPr lang="es-ES_tradnl" sz="4000" b="1" i="1" dirty="0">
                <a:solidFill>
                  <a:schemeClr val="bg1"/>
                </a:solidFill>
              </a:rPr>
              <a:t>mejor</a:t>
            </a:r>
            <a:r>
              <a:rPr lang="es-ES_tradnl" sz="4000" i="1" dirty="0">
                <a:solidFill>
                  <a:schemeClr val="bg1"/>
                </a:solidFill>
              </a:rPr>
              <a:t> de ellos ofreceréis la porción que ha de ser consagrada. (Números 18. 29).</a:t>
            </a:r>
          </a:p>
        </p:txBody>
      </p:sp>
    </p:spTree>
    <p:extLst>
      <p:ext uri="{BB962C8B-B14F-4D97-AF65-F5344CB8AC3E}">
        <p14:creationId xmlns:p14="http://schemas.microsoft.com/office/powerpoint/2010/main" val="1764121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C8A94-CBF8-7A49-B064-94D155ED7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928689"/>
            <a:ext cx="11332563" cy="5197475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Cuando Pablo le escribió a Timoteo, indicó que cuando la iglesia estaba haciendo lo que era bueno y provechoso para todos, esto era algo que podía llamarse excelente.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0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00A0F7-78E2-244E-AB81-F791EF1E67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TALLER DE DIRECTORES DEL CBAI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8EDC887-FD6D-8A44-9C71-A3615FC4BA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Dallas TX</a:t>
            </a:r>
          </a:p>
          <a:p>
            <a:r>
              <a:rPr lang="en-US" sz="4000" dirty="0">
                <a:solidFill>
                  <a:schemeClr val="bg1"/>
                </a:solidFill>
              </a:rPr>
              <a:t>Julio 24-26, 2023</a:t>
            </a:r>
          </a:p>
        </p:txBody>
      </p:sp>
    </p:spTree>
    <p:extLst>
      <p:ext uri="{BB962C8B-B14F-4D97-AF65-F5344CB8AC3E}">
        <p14:creationId xmlns:p14="http://schemas.microsoft.com/office/powerpoint/2010/main" val="1912242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3961-F140-6B47-9AE3-025737190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4" y="914401"/>
            <a:ext cx="11482466" cy="5211764"/>
          </a:xfrm>
        </p:spPr>
        <p:txBody>
          <a:bodyPr/>
          <a:lstStyle/>
          <a:p>
            <a:r>
              <a:rPr lang="es-ES_tradnl" sz="4000" b="1" i="1" baseline="30000" dirty="0">
                <a:solidFill>
                  <a:schemeClr val="bg1"/>
                </a:solidFill>
              </a:rPr>
              <a:t>8 </a:t>
            </a:r>
            <a:r>
              <a:rPr lang="es-ES_tradnl" sz="4000" i="1" dirty="0">
                <a:solidFill>
                  <a:schemeClr val="bg1"/>
                </a:solidFill>
              </a:rPr>
              <a:t>Palabra fiel es esta, y en estas cosas quiero que insistas con firmeza, para que los que creen en Dios procuren ocuparse en buenas obras. Estas cosas son buenas y útiles a los hombres.</a:t>
            </a:r>
            <a:r>
              <a:rPr lang="es-ES_tradnl" sz="4000" dirty="0">
                <a:solidFill>
                  <a:schemeClr val="bg1"/>
                </a:solidFill>
              </a:rPr>
              <a:t> (Tito 3:8).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79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F8037-AC15-C140-A56E-C2EA9B6A3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4" y="269823"/>
            <a:ext cx="11527435" cy="5732851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La excelencia por lo general se relaciona con la palabra “sobresalir”; “Hacer mejor las cosas”.</a:t>
            </a:r>
          </a:p>
          <a:p>
            <a:pPr marL="0" indent="0">
              <a:buNone/>
            </a:pPr>
            <a:endParaRPr lang="es-ES_tradnl" sz="4000" dirty="0">
              <a:solidFill>
                <a:schemeClr val="bg1"/>
              </a:solidFill>
            </a:endParaRPr>
          </a:p>
          <a:p>
            <a:r>
              <a:rPr lang="es-ES_tradnl" sz="4000" b="1" i="1" baseline="30000" dirty="0">
                <a:solidFill>
                  <a:schemeClr val="bg1"/>
                </a:solidFill>
              </a:rPr>
              <a:t>7 </a:t>
            </a:r>
            <a:r>
              <a:rPr lang="es-ES_tradnl" sz="4000" i="1" dirty="0">
                <a:solidFill>
                  <a:schemeClr val="bg1"/>
                </a:solidFill>
              </a:rPr>
              <a:t>Por tanto, como en todo abundáis, en fe, en palabra, en ciencia, en toda solicitud, y en vuestro amor para con nosotros, abundad también en esta gracia. (2 Corintios 8.7)</a:t>
            </a:r>
          </a:p>
        </p:txBody>
      </p:sp>
    </p:spTree>
    <p:extLst>
      <p:ext uri="{BB962C8B-B14F-4D97-AF65-F5344CB8AC3E}">
        <p14:creationId xmlns:p14="http://schemas.microsoft.com/office/powerpoint/2010/main" val="88299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ADCA7-4684-A64A-8F48-B9376BBF8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56" y="1101213"/>
            <a:ext cx="11227633" cy="5191432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rgbClr val="FFFFFF"/>
                </a:solidFill>
              </a:rPr>
              <a:t>Servimos a un Dios de excelencia, en todos los sentidos, y por lo tanto, debemos llevar esa excelencia al campo de la educación. </a:t>
            </a:r>
          </a:p>
          <a:p>
            <a:endParaRPr lang="es-ES_tradnl" sz="360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72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18021-AB53-EE43-87EB-C6C406FD9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6" y="1150375"/>
            <a:ext cx="11302582" cy="4975789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rgbClr val="FFFFFF"/>
                </a:solidFill>
              </a:rPr>
              <a:t>Lo que mas necesita la iglesia actual son maestros preparados, que entreguen toda su mente a la preparación, toda su alma a la presentación y toda su vida a la ilustración.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453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82DD2-C6C9-D24C-B5E6-F667E4539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3" y="179882"/>
            <a:ext cx="11812248" cy="6100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000" dirty="0">
                <a:solidFill>
                  <a:schemeClr val="bg1"/>
                </a:solidFill>
              </a:rPr>
              <a:t>3. ¿Es posible la excelencia? </a:t>
            </a:r>
          </a:p>
          <a:p>
            <a:pPr marL="0" indent="0">
              <a:buNone/>
            </a:pPr>
            <a:endParaRPr lang="es-ES_tradnl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¡En realidad se requiere! La Palabra de Dios no nos llamaría a la excelencia si esta no fuera posible. Esta comienza con el cuerpo administrativo, pero se manifiesta enfáticamente en los maestros.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1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E1426-04A0-424B-A149-53DF275D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25" y="164890"/>
            <a:ext cx="11152682" cy="1130549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4. Cualidades de las personas excelentes.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3A53B-97C1-F245-A28A-48D3824CA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1400372"/>
            <a:ext cx="11677336" cy="3834581"/>
          </a:xfrm>
        </p:spPr>
        <p:txBody>
          <a:bodyPr>
            <a:normAutofit/>
          </a:bodyPr>
          <a:lstStyle/>
          <a:p>
            <a:r>
              <a:rPr lang="es-ES_tradnl" sz="4000" i="1" dirty="0">
                <a:solidFill>
                  <a:schemeClr val="bg1"/>
                </a:solidFill>
              </a:rPr>
              <a:t>Están comprometidos con la excelencia.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ES_tradnl" sz="4000" i="1" dirty="0">
                <a:solidFill>
                  <a:schemeClr val="bg1"/>
                </a:solidFill>
              </a:rPr>
              <a:t>Nunca se conforman con nada menos que lo mejor.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ES_tradnl" sz="4000" i="1" dirty="0">
                <a:solidFill>
                  <a:schemeClr val="bg1"/>
                </a:solidFill>
              </a:rPr>
              <a:t>Prestan atención a los detalles.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ES_tradnl" sz="4000" i="1" dirty="0">
                <a:solidFill>
                  <a:schemeClr val="bg1"/>
                </a:solidFill>
              </a:rPr>
              <a:t>Trabajan con consistencia.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18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00CDC-302D-F146-9C91-7E312CAB4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662" y="123126"/>
            <a:ext cx="8986684" cy="1143000"/>
          </a:xfrm>
        </p:spPr>
        <p:txBody>
          <a:bodyPr>
            <a:normAutofit fontScale="90000"/>
          </a:bodyPr>
          <a:lstStyle/>
          <a:p>
            <a:r>
              <a:rPr lang="es-ES_tradnl" b="1" dirty="0">
                <a:solidFill>
                  <a:schemeClr val="bg1"/>
                </a:solidFill>
              </a:rPr>
              <a:t>II. EL MAESTRO POR EXCELENCIA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E5932-5F0F-BC4C-A834-63D00A2F4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1401037"/>
            <a:ext cx="11887200" cy="4422722"/>
          </a:xfrm>
        </p:spPr>
        <p:txBody>
          <a:bodyPr>
            <a:normAutofit/>
          </a:bodyPr>
          <a:lstStyle/>
          <a:p>
            <a:pPr lvl="0" fontAlgn="base" hangingPunct="0"/>
            <a:r>
              <a:rPr lang="es-ES_tradnl" sz="4000" dirty="0">
                <a:solidFill>
                  <a:schemeClr val="bg1"/>
                </a:solidFill>
              </a:rPr>
              <a:t>Cristo fue un maestro excelente y único, que supo interactuar, con el oyente, el auditorio y el mensaje.</a:t>
            </a:r>
          </a:p>
          <a:p>
            <a:pPr lvl="0" fontAlgn="base" hangingPunct="0"/>
            <a:r>
              <a:rPr lang="es-ES_tradnl" sz="4000" dirty="0">
                <a:solidFill>
                  <a:schemeClr val="bg1"/>
                </a:solidFill>
              </a:rPr>
              <a:t>El maestro debe ser un imitador de Cristo, para que sus alumnos también sean imitadores de el. </a:t>
            </a:r>
          </a:p>
        </p:txBody>
      </p:sp>
    </p:spTree>
    <p:extLst>
      <p:ext uri="{BB962C8B-B14F-4D97-AF65-F5344CB8AC3E}">
        <p14:creationId xmlns:p14="http://schemas.microsoft.com/office/powerpoint/2010/main" val="2679775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FCC71-CC4A-0B4B-ACAD-4D06F399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05" y="431632"/>
            <a:ext cx="11317573" cy="11430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bg1"/>
                </a:solidFill>
              </a:rPr>
              <a:t>1. La enseñanza de Cristo,</a:t>
            </a:r>
            <a:br>
              <a:rPr lang="es-ES_tradnl" dirty="0">
                <a:solidFill>
                  <a:schemeClr val="bg1"/>
                </a:solidFill>
              </a:rPr>
            </a:br>
            <a:r>
              <a:rPr lang="es-ES_tradnl" i="1" dirty="0">
                <a:solidFill>
                  <a:schemeClr val="bg1"/>
                </a:solidFill>
              </a:rPr>
              <a:t>Tenía propósito.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4C598-8BB2-EF4B-8DA3-317CAB417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705" y="2467897"/>
            <a:ext cx="11317574" cy="3932903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Cristo no enseñaba solo por enseñar o mucho menos para entretener. Él enseñaba porque su enseñanza tenia el propósito determinado.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14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06788-D8C6-D141-A03D-668D976E9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4000" dirty="0">
                <a:solidFill>
                  <a:schemeClr val="bg1"/>
                </a:solidFill>
              </a:rPr>
              <a:t>Los maestros no deben enseñar por enseñar o para entretener, sino más bien para salvar, educar, mantener y sobre todo para edificar, en otras palabras, un propósito definido.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722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61CD0-27EC-8D44-B8C9-39831B2E5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504" y="263175"/>
            <a:ext cx="8957187" cy="11430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bg1"/>
                </a:solidFill>
              </a:rPr>
              <a:t>2. La enseñanza de Cristo,</a:t>
            </a:r>
            <a:br>
              <a:rPr lang="es-ES_tradnl" dirty="0">
                <a:solidFill>
                  <a:schemeClr val="bg1"/>
                </a:solidFill>
              </a:rPr>
            </a:br>
            <a:r>
              <a:rPr lang="es-ES_tradnl" i="1" dirty="0">
                <a:solidFill>
                  <a:schemeClr val="bg1"/>
                </a:solidFill>
              </a:rPr>
              <a:t>Era distintiva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36BE2-CE30-9640-9DE3-22F6AA34B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4" y="1780929"/>
            <a:ext cx="11482465" cy="4267200"/>
          </a:xfrm>
        </p:spPr>
        <p:txBody>
          <a:bodyPr>
            <a:normAutofit/>
          </a:bodyPr>
          <a:lstStyle/>
          <a:p>
            <a:r>
              <a:rPr lang="es-ES_tradnl" sz="4000" i="1" dirty="0">
                <a:solidFill>
                  <a:schemeClr val="bg1"/>
                </a:solidFill>
              </a:rPr>
              <a:t> </a:t>
            </a:r>
            <a:r>
              <a:rPr lang="es-ES_tradnl" sz="4000" b="1" i="1" baseline="30000" dirty="0">
                <a:solidFill>
                  <a:schemeClr val="bg1"/>
                </a:solidFill>
              </a:rPr>
              <a:t>31 </a:t>
            </a:r>
            <a:r>
              <a:rPr lang="es-ES_tradnl" sz="4000" i="1" dirty="0">
                <a:solidFill>
                  <a:schemeClr val="bg1"/>
                </a:solidFill>
              </a:rPr>
              <a:t>…; y les enseñaba en los días de reposo.</a:t>
            </a:r>
            <a:r>
              <a:rPr lang="es-ES_tradnl" sz="4000" b="1" i="1" baseline="30000" dirty="0">
                <a:solidFill>
                  <a:schemeClr val="bg1"/>
                </a:solidFill>
              </a:rPr>
              <a:t>32 </a:t>
            </a:r>
            <a:r>
              <a:rPr lang="es-ES_tradnl" sz="4000" i="1" dirty="0">
                <a:solidFill>
                  <a:schemeClr val="bg1"/>
                </a:solidFill>
              </a:rPr>
              <a:t>Y se admiraban de su doctrina, porque su palabra era con autoridad. (Lucas 4. 31-32)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Sus palabras iban mano a mano de sus acciones.</a:t>
            </a:r>
          </a:p>
        </p:txBody>
      </p:sp>
    </p:spTree>
    <p:extLst>
      <p:ext uri="{BB962C8B-B14F-4D97-AF65-F5344CB8AC3E}">
        <p14:creationId xmlns:p14="http://schemas.microsoft.com/office/powerpoint/2010/main" val="306157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12B3C4-BFAC-4F4F-85BE-A35CD73F3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819" y="1514170"/>
            <a:ext cx="8888362" cy="2282927"/>
          </a:xfrm>
        </p:spPr>
        <p:txBody>
          <a:bodyPr>
            <a:normAutofit/>
          </a:bodyPr>
          <a:lstStyle/>
          <a:p>
            <a:r>
              <a:rPr lang="es-ES_tradnl" sz="5400" b="1" dirty="0">
                <a:solidFill>
                  <a:schemeClr val="bg1"/>
                </a:solidFill>
              </a:rPr>
              <a:t>LA </a:t>
            </a:r>
            <a:br>
              <a:rPr lang="es-ES_tradnl" sz="5400" b="1" dirty="0">
                <a:solidFill>
                  <a:schemeClr val="bg1"/>
                </a:solidFill>
              </a:rPr>
            </a:br>
            <a:r>
              <a:rPr lang="es-ES_tradnl" sz="5400" b="1" dirty="0">
                <a:solidFill>
                  <a:schemeClr val="bg1"/>
                </a:solidFill>
              </a:rPr>
              <a:t>EXCELENCIA DOCENTE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F3616E4-664A-CD44-9517-BD28386AF3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Por</a:t>
            </a:r>
            <a:r>
              <a:rPr lang="en-US" sz="4000"/>
              <a:t>: Obispo Roberto </a:t>
            </a:r>
            <a:r>
              <a:rPr lang="en-US" sz="4000" dirty="0"/>
              <a:t>Tinoco, </a:t>
            </a:r>
            <a:r>
              <a:rPr lang="en-US" sz="4000" dirty="0" err="1"/>
              <a:t>DMin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5817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5BC1A-7982-3644-A6B5-4CB3AC069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4" y="104933"/>
            <a:ext cx="11647357" cy="5922082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Enseñaba con claridad.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Utilizaba un método efectivo de enseñanza,  (parábolas, ilustraciones </a:t>
            </a:r>
            <a:r>
              <a:rPr lang="es-ES_tradnl" sz="4000" dirty="0" err="1">
                <a:solidFill>
                  <a:schemeClr val="bg1"/>
                </a:solidFill>
              </a:rPr>
              <a:t>etc</a:t>
            </a:r>
            <a:r>
              <a:rPr lang="es-ES_tradnl" sz="4000" dirty="0">
                <a:solidFill>
                  <a:schemeClr val="bg1"/>
                </a:solidFill>
              </a:rPr>
              <a:t>).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Enseñaba con autoridad.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Enseñaba variadamente.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Sabia aprovechar la ocasión para enseñar lo que la gente necesitaba en el momento.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151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A1F78-FA0B-A44B-9CC8-799A081A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740" y="220479"/>
            <a:ext cx="8947355" cy="11430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bg1"/>
                </a:solidFill>
              </a:rPr>
              <a:t>3. La enseñanza de Cristo,</a:t>
            </a:r>
            <a:br>
              <a:rPr lang="es-ES_tradnl" dirty="0">
                <a:solidFill>
                  <a:schemeClr val="bg1"/>
                </a:solidFill>
              </a:rPr>
            </a:br>
            <a:r>
              <a:rPr lang="es-ES_tradnl" i="1" dirty="0">
                <a:solidFill>
                  <a:schemeClr val="bg1"/>
                </a:solidFill>
              </a:rPr>
              <a:t>Producía resultados extraordinarios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53C29-4E7F-914E-8C53-ECE527A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676" y="1759814"/>
            <a:ext cx="11377534" cy="4051557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El Ministerio de Cristo producía vidas transformadas. 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Cristo se allegaba a las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s-ES_tradnl" sz="4000" dirty="0">
                <a:solidFill>
                  <a:schemeClr val="bg1"/>
                </a:solidFill>
              </a:rPr>
              <a:t>Personas y las convertía en discípulos.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El verdadero Maestro transforma vidas.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403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8697" y="275984"/>
            <a:ext cx="8864599" cy="1231905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bg1"/>
                </a:solidFill>
              </a:rPr>
              <a:t>III. LOS EFECTOS DEL MAESTRO EN LA VIDA DE LAS PERSONAS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4774" y="2008682"/>
            <a:ext cx="11512446" cy="4512039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rgbClr val="FFFFFF"/>
                </a:solidFill>
              </a:rPr>
              <a:t>El maestro es la pieza clave en la formación y  capacitación de los creyentes y estudiantes de cualquier iglesia e institución. 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El maestro marca las vidas de sus alumnos para siempre.</a:t>
            </a:r>
          </a:p>
        </p:txBody>
      </p:sp>
    </p:spTree>
    <p:extLst>
      <p:ext uri="{BB962C8B-B14F-4D97-AF65-F5344CB8AC3E}">
        <p14:creationId xmlns:p14="http://schemas.microsoft.com/office/powerpoint/2010/main" val="411815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CD4EE-C9D2-7647-A7AF-4EB28EE01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704538"/>
            <a:ext cx="11347554" cy="5519281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Basta solo mirar a los discípulos de Cristo, para darnos cuenta que ellos fueron cambiados por las enseñanzas de Jesús para siempre.</a:t>
            </a:r>
          </a:p>
          <a:p>
            <a:pPr marL="0" indent="0">
              <a:buNone/>
            </a:pPr>
            <a:endParaRPr lang="es-ES_tradnl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Ellos estuvieron dispuestos a dar su vida por Cristo, por lo que él había hecho en ellos.</a:t>
            </a:r>
          </a:p>
        </p:txBody>
      </p:sp>
    </p:spTree>
    <p:extLst>
      <p:ext uri="{BB962C8B-B14F-4D97-AF65-F5344CB8AC3E}">
        <p14:creationId xmlns:p14="http://schemas.microsoft.com/office/powerpoint/2010/main" val="40499414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D284A-4E33-3148-80F1-885604B61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22" y="599607"/>
            <a:ext cx="11602387" cy="5683207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El maestro cambia la vida de las personas,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Trae luz y claridad en medio de la oscuridad,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Forma, capacita y entrena,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Crea carácter,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Deposita visión, propósito y fe.</a:t>
            </a:r>
            <a:endParaRPr lang="es-ES_tradnl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136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82591" y="315313"/>
            <a:ext cx="8976850" cy="1285573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bg1"/>
                </a:solidFill>
              </a:rPr>
              <a:t>IV. CARACTERISTICAS DE UN BUEN MAESTRO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4695" y="2477730"/>
            <a:ext cx="11212643" cy="3758409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rgbClr val="FFFFFF"/>
                </a:solidFill>
              </a:rPr>
              <a:t>Si la excelencia se manifiesta por medio de un buen maestro; entonces la pregunta obligada es; </a:t>
            </a:r>
            <a:r>
              <a:rPr lang="es-ES_tradnl" sz="4000" i="1" dirty="0">
                <a:solidFill>
                  <a:srgbClr val="FFFFFF"/>
                </a:solidFill>
              </a:rPr>
              <a:t>¿Qué características debe tener un buen maestro?</a:t>
            </a:r>
          </a:p>
          <a:p>
            <a:endParaRPr lang="es-ES_tradnl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94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9706" y="284814"/>
            <a:ext cx="11437494" cy="5711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400" dirty="0">
                <a:solidFill>
                  <a:srgbClr val="FFFFFF"/>
                </a:solidFill>
              </a:rPr>
              <a:t>Un buen maestro:</a:t>
            </a:r>
          </a:p>
          <a:p>
            <a:pPr marL="0" indent="0">
              <a:buNone/>
            </a:pPr>
            <a:endParaRPr lang="es-MX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1. Tiene amplio conocimiento de lo que enseña.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2. Tiene un buen plan de estudio.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3. Es entusiasta.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4. Es amable y empatico</a:t>
            </a:r>
          </a:p>
          <a:p>
            <a:pPr marL="0" indent="0">
              <a:buNone/>
            </a:pPr>
            <a:endParaRPr lang="es-MX" sz="4000" dirty="0">
              <a:solidFill>
                <a:schemeClr val="bg1"/>
              </a:solidFill>
            </a:endParaRPr>
          </a:p>
          <a:p>
            <a:endParaRPr lang="es-MX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57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D4A7F-0F5C-E04C-9B3A-423B95540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04734"/>
            <a:ext cx="10972800" cy="4781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5. Es Firme con la enseñanza. 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6. Es Flexible cuando se requiere.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7. Es un buen comunicador.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8. Es humilde.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9. Es paciente.</a:t>
            </a:r>
          </a:p>
          <a:p>
            <a:pPr marL="0" indent="0">
              <a:buNone/>
            </a:pPr>
            <a:r>
              <a:rPr lang="es-MX" sz="4000" dirty="0">
                <a:solidFill>
                  <a:schemeClr val="bg1"/>
                </a:solidFill>
              </a:rPr>
              <a:t>10. Es creativo.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85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685" y="153645"/>
            <a:ext cx="11272603" cy="1285412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bg1"/>
                </a:solidFill>
              </a:rPr>
              <a:t>IV. CÓMO PRESENTAR UNA ENSEÑANZA EXCELENTE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9763" y="1693889"/>
            <a:ext cx="11392525" cy="4140473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rgbClr val="FFFFFF"/>
                </a:solidFill>
              </a:rPr>
              <a:t>La preparación es la fundamental para la excelencia. El verdadero maestro sabe que debe prepararse y tener todo listo para la presentación de su lección.</a:t>
            </a:r>
          </a:p>
          <a:p>
            <a:r>
              <a:rPr lang="es-ES_tradnl" sz="4000" dirty="0">
                <a:solidFill>
                  <a:srgbClr val="FFFFFF"/>
                </a:solidFill>
              </a:rPr>
              <a:t>A continuación algunos consejos para lograrlo:</a:t>
            </a:r>
          </a:p>
        </p:txBody>
      </p:sp>
    </p:spTree>
    <p:extLst>
      <p:ext uri="{BB962C8B-B14F-4D97-AF65-F5344CB8AC3E}">
        <p14:creationId xmlns:p14="http://schemas.microsoft.com/office/powerpoint/2010/main" val="15983844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0721" y="378497"/>
            <a:ext cx="8375791" cy="920224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bg1"/>
                </a:solidFill>
              </a:rPr>
              <a:t>1. Esté siempre listo para comenzar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9843" y="1648918"/>
            <a:ext cx="11752288" cy="3522689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Para el maestro experto y cuidadosamente preparado, cada lección es una experiencia.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Además de dedicar al planteamiento del trabajo suficiente tiempo, oración y meditación, el paso final para el maestro es poner por obra el plan.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MX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46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9706" y="944380"/>
            <a:ext cx="11212642" cy="5050021"/>
          </a:xfrm>
        </p:spPr>
        <p:txBody>
          <a:bodyPr>
            <a:normAutofit/>
          </a:bodyPr>
          <a:lstStyle/>
          <a:p>
            <a:r>
              <a:rPr lang="es-ES_tradnl" sz="3600" dirty="0">
                <a:solidFill>
                  <a:schemeClr val="bg1"/>
                </a:solidFill>
              </a:rPr>
              <a:t>2</a:t>
            </a:r>
            <a:r>
              <a:rPr lang="es-ES_tradnl" sz="3600" dirty="0">
                <a:solidFill>
                  <a:srgbClr val="FFFFFF"/>
                </a:solidFill>
              </a:rPr>
              <a:t> Timoteo 2. 1-2</a:t>
            </a:r>
            <a:endParaRPr lang="es-ES_tradnl" sz="3600" dirty="0">
              <a:solidFill>
                <a:schemeClr val="bg1"/>
              </a:solidFill>
            </a:endParaRPr>
          </a:p>
          <a:p>
            <a:r>
              <a:rPr lang="es-ES_tradnl" sz="3600" dirty="0">
                <a:solidFill>
                  <a:schemeClr val="bg1"/>
                </a:solidFill>
              </a:rPr>
              <a:t>Tú, pues, hijo mío, esfuérzate en la gracia que es en Cristo Jesús. </a:t>
            </a:r>
            <a:r>
              <a:rPr lang="es-ES_tradnl" sz="3600" b="1" baseline="30000" dirty="0">
                <a:solidFill>
                  <a:schemeClr val="bg1"/>
                </a:solidFill>
              </a:rPr>
              <a:t>2 </a:t>
            </a:r>
            <a:r>
              <a:rPr lang="es-ES_tradnl" sz="3600" dirty="0">
                <a:solidFill>
                  <a:schemeClr val="bg1"/>
                </a:solidFill>
              </a:rPr>
              <a:t>Lo que has oído de mí ante muchos testigos, esto encarga a hombres fieles que sean idóneos para enseñar también a otros. (RVR1960)</a:t>
            </a:r>
            <a:endParaRPr lang="es-ES_tradnl" sz="3600" dirty="0"/>
          </a:p>
        </p:txBody>
      </p:sp>
    </p:spTree>
    <p:extLst>
      <p:ext uri="{BB962C8B-B14F-4D97-AF65-F5344CB8AC3E}">
        <p14:creationId xmlns:p14="http://schemas.microsoft.com/office/powerpoint/2010/main" val="9101675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605" y="513408"/>
            <a:ext cx="8375791" cy="920224"/>
          </a:xfrm>
        </p:spPr>
        <p:txBody>
          <a:bodyPr>
            <a:normAutofit fontScale="90000"/>
          </a:bodyPr>
          <a:lstStyle/>
          <a:p>
            <a:r>
              <a:rPr lang="es-ES_tradnl" i="1" dirty="0">
                <a:solidFill>
                  <a:schemeClr val="bg1"/>
                </a:solidFill>
              </a:rPr>
              <a:t>2. Sacar al máximo lo preparado.</a:t>
            </a:r>
            <a:br>
              <a:rPr lang="en-US" dirty="0"/>
            </a:b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811" y="1433632"/>
            <a:ext cx="11617377" cy="437535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Debe comenzar con si mismo. 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Debe llegar temprano,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Debe poner mucha atención a sus estudiantes,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Debe asegurarse que la clase está llevándose según lo planeado.</a:t>
            </a:r>
          </a:p>
          <a:p>
            <a:endParaRPr lang="es-MX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54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0720" y="408477"/>
            <a:ext cx="8375791" cy="920224"/>
          </a:xfrm>
        </p:spPr>
        <p:txBody>
          <a:bodyPr>
            <a:normAutofit fontScale="90000"/>
          </a:bodyPr>
          <a:lstStyle/>
          <a:p>
            <a:r>
              <a:rPr lang="es-ES_tradnl" i="1" dirty="0">
                <a:solidFill>
                  <a:schemeClr val="bg1"/>
                </a:solidFill>
              </a:rPr>
              <a:t>3.Usar la creatividad.</a:t>
            </a:r>
            <a:br>
              <a:rPr lang="en-US" dirty="0">
                <a:solidFill>
                  <a:schemeClr val="bg1"/>
                </a:solidFill>
              </a:rPr>
            </a:b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4753" y="1328701"/>
            <a:ext cx="11452485" cy="464743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Debe usar la creatividad para mantener con vida la clase y sobre todo para mantener la atención y el interés de los alumnos.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ES_tradnl" sz="4000" dirty="0">
                <a:solidFill>
                  <a:schemeClr val="bg1"/>
                </a:solidFill>
              </a:rPr>
              <a:t>Debe utilizar palabras que provoquen interés en los alumnos y deseos de aprender.</a:t>
            </a:r>
            <a:endParaRPr lang="en-US" sz="4000" dirty="0">
              <a:solidFill>
                <a:schemeClr val="bg1"/>
              </a:solidFill>
            </a:endParaRPr>
          </a:p>
          <a:p>
            <a:endParaRPr lang="es-MX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0856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A622-9199-B844-B0FF-CB7BA4F8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289" y="213507"/>
            <a:ext cx="8229600" cy="1143000"/>
          </a:xfrm>
        </p:spPr>
        <p:txBody>
          <a:bodyPr>
            <a:normAutofit/>
          </a:bodyPr>
          <a:lstStyle/>
          <a:p>
            <a:r>
              <a:rPr lang="es-ES_tradnl" i="1" dirty="0">
                <a:solidFill>
                  <a:schemeClr val="bg1"/>
                </a:solidFill>
              </a:rPr>
              <a:t>5.El desarrollo de la lección.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3E48F-41E0-FC46-8DA0-506076413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1838633"/>
            <a:ext cx="11437495" cy="4502206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Una vez introducida la lección, el maestro debe proceder según la estrategia planeada de antemano, al enseñar la lección el maestro revelará la extensión y calidad de la preparación.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4584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DE33A-755A-A943-B070-1F579CBD9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4000" dirty="0">
                <a:solidFill>
                  <a:schemeClr val="bg1"/>
                </a:solidFill>
              </a:rPr>
              <a:t>Al presentar la lección, debe recordar que, ‘’ </a:t>
            </a:r>
            <a:r>
              <a:rPr lang="es-ES_tradnl" sz="4000" i="1" dirty="0">
                <a:solidFill>
                  <a:schemeClr val="bg1"/>
                </a:solidFill>
              </a:rPr>
              <a:t>nadie enseña de verdad a menos que alguien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s-ES_tradnl" sz="4000" i="1" dirty="0">
                <a:solidFill>
                  <a:schemeClr val="bg1"/>
                </a:solidFill>
              </a:rPr>
              <a:t>Aprenda algo’’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027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C4F54-AB5D-A34C-B4A6-B078BFE9D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318" y="359191"/>
            <a:ext cx="8229600" cy="1143000"/>
          </a:xfrm>
        </p:spPr>
        <p:txBody>
          <a:bodyPr>
            <a:normAutofit/>
          </a:bodyPr>
          <a:lstStyle/>
          <a:p>
            <a:r>
              <a:rPr lang="es-ES_tradnl" i="1" dirty="0">
                <a:solidFill>
                  <a:schemeClr val="bg1"/>
                </a:solidFill>
              </a:rPr>
              <a:t>6. Aplicando la Biblia.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0C5B3-1356-B74C-942D-9085E555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666" y="2068643"/>
            <a:ext cx="11347554" cy="4057520"/>
          </a:xfrm>
        </p:spPr>
        <p:txBody>
          <a:bodyPr/>
          <a:lstStyle/>
          <a:p>
            <a:r>
              <a:rPr lang="es-ES_tradnl" dirty="0">
                <a:solidFill>
                  <a:schemeClr val="bg1"/>
                </a:solidFill>
              </a:rPr>
              <a:t> </a:t>
            </a:r>
            <a:r>
              <a:rPr lang="es-ES_tradnl" sz="4000" dirty="0">
                <a:solidFill>
                  <a:schemeClr val="bg1"/>
                </a:solidFill>
              </a:rPr>
              <a:t>Recuerde siempre que sobre toda la enseñanza, siempre debe recalcar la palabra de Dios como base y soporte de toda su lección.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138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3AC10-A460-E346-B1F7-E4656AFE9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239" y="266441"/>
            <a:ext cx="8229600" cy="1143000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chemeClr val="bg1"/>
                </a:solidFill>
              </a:rPr>
              <a:t>5. Utilice ayudas.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64BC5-834D-FE47-8803-D58E93E44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6" y="1649285"/>
            <a:ext cx="11482464" cy="4601614"/>
          </a:xfrm>
        </p:spPr>
        <p:txBody>
          <a:bodyPr>
            <a:normAutofit/>
          </a:bodyPr>
          <a:lstStyle/>
          <a:p>
            <a:r>
              <a:rPr lang="es-ES_tradnl" sz="3600" dirty="0">
                <a:solidFill>
                  <a:schemeClr val="bg1"/>
                </a:solidFill>
              </a:rPr>
              <a:t>Los auxiliares son medios para mejorar la instrucción. Combinan la puerta visual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s-ES_tradnl" sz="3600" dirty="0">
                <a:solidFill>
                  <a:schemeClr val="bg1"/>
                </a:solidFill>
              </a:rPr>
              <a:t>con la del oído para crear impresión. Se los ha definido como artificios que ayudan al instructor para que transmita al alumno hechos, destrezas, actitudes, conocimientos, comprensión y apreciación.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08159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737F0-2030-6948-9A55-47DF92124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646113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CONCLUSIÓN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EADBD-96EA-FD41-B456-0562EFFC7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498" y="1957389"/>
            <a:ext cx="10777928" cy="4168775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Espero que esta enseñanza ayude a mejorar nuestro trabajo y que nos ayude a dar lo mejor de nosotros.</a:t>
            </a:r>
          </a:p>
        </p:txBody>
      </p:sp>
    </p:spTree>
    <p:extLst>
      <p:ext uri="{BB962C8B-B14F-4D97-AF65-F5344CB8AC3E}">
        <p14:creationId xmlns:p14="http://schemas.microsoft.com/office/powerpoint/2010/main" val="223590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595" y="543389"/>
            <a:ext cx="8375791" cy="920224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9742" y="1736638"/>
            <a:ext cx="11437495" cy="4150306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FFFFFF"/>
                </a:solidFill>
              </a:rPr>
              <a:t>La educacion en nuestras iglesias, colegios e instituciones tiene un valor incalculable, ya que es la que enseña y capacita a las nuevas generaciones, sin embargo, para que tenga éxito hay que realizarla con excelencia.</a:t>
            </a:r>
          </a:p>
        </p:txBody>
      </p:sp>
    </p:spTree>
    <p:extLst>
      <p:ext uri="{BB962C8B-B14F-4D97-AF65-F5344CB8AC3E}">
        <p14:creationId xmlns:p14="http://schemas.microsoft.com/office/powerpoint/2010/main" val="358035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C335A-869A-2D45-8237-BE200080D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15" y="414566"/>
            <a:ext cx="11467475" cy="5456903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En esta enseñanza hablaremos de:</a:t>
            </a:r>
          </a:p>
          <a:p>
            <a:pPr lvl="1"/>
            <a:r>
              <a:rPr lang="es-ES_tradnl" sz="3600" dirty="0">
                <a:solidFill>
                  <a:schemeClr val="bg1"/>
                </a:solidFill>
              </a:rPr>
              <a:t>La excelencia en la educación, </a:t>
            </a:r>
          </a:p>
          <a:p>
            <a:pPr lvl="1"/>
            <a:r>
              <a:rPr lang="es-ES_tradnl" sz="3600" dirty="0">
                <a:solidFill>
                  <a:schemeClr val="bg1"/>
                </a:solidFill>
              </a:rPr>
              <a:t>El modelo del maestro excelente, </a:t>
            </a:r>
          </a:p>
          <a:p>
            <a:pPr lvl="1"/>
            <a:r>
              <a:rPr lang="es-ES_tradnl" sz="3600" dirty="0">
                <a:solidFill>
                  <a:schemeClr val="bg1"/>
                </a:solidFill>
              </a:rPr>
              <a:t>Los efectos en la vida del estudiante, </a:t>
            </a:r>
          </a:p>
          <a:p>
            <a:pPr lvl="1"/>
            <a:r>
              <a:rPr lang="es-ES_tradnl" sz="3600" dirty="0">
                <a:solidFill>
                  <a:schemeClr val="bg1"/>
                </a:solidFill>
              </a:rPr>
              <a:t>Las características del buen maestro,</a:t>
            </a:r>
          </a:p>
          <a:p>
            <a:pPr lvl="1"/>
            <a:r>
              <a:rPr lang="es-ES_tradnl" sz="3600" dirty="0">
                <a:solidFill>
                  <a:schemeClr val="bg1"/>
                </a:solidFill>
              </a:rPr>
              <a:t>Algunos consejos prácticos para una clase excelente.</a:t>
            </a:r>
          </a:p>
        </p:txBody>
      </p:sp>
    </p:spTree>
    <p:extLst>
      <p:ext uri="{BB962C8B-B14F-4D97-AF65-F5344CB8AC3E}">
        <p14:creationId xmlns:p14="http://schemas.microsoft.com/office/powerpoint/2010/main" val="205824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87857B-FDA7-A94D-9C57-5587836F4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762" y="176941"/>
            <a:ext cx="11407515" cy="1143000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I. LA EXCELENCIA EN LA EDUCACIÓN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2346" y="1646339"/>
            <a:ext cx="11662348" cy="4060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4000" dirty="0">
                <a:solidFill>
                  <a:schemeClr val="bg1"/>
                </a:solidFill>
              </a:rPr>
              <a:t>1. ¿Qué es la excelencia?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La palabra  “excelente” significa: muy bueno, de primera clase, superior. Como cualidad, el diccionario sugiere que la excelencia implica virtud o algo que tiene valor. </a:t>
            </a:r>
          </a:p>
          <a:p>
            <a:endParaRPr lang="es-MX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5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E624-5314-3942-94E5-3528638B7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783" y="430041"/>
            <a:ext cx="11602387" cy="5363189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bg1"/>
                </a:solidFill>
              </a:rPr>
              <a:t>Nuestras instituciones de educación teológica deben demostrar calidad y valores, para poder declarar que somos de primera clase, y excelentes. 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Esta excelencia se debe manifestar en los siguientes aspectos: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05498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6122F-9F7D-7549-827D-32825CBA0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794" y="212119"/>
            <a:ext cx="11662348" cy="5044615"/>
          </a:xfrm>
        </p:spPr>
        <p:txBody>
          <a:bodyPr>
            <a:normAutofit/>
          </a:bodyPr>
          <a:lstStyle/>
          <a:p>
            <a:r>
              <a:rPr lang="es-ES_tradnl" sz="4000" i="1" dirty="0">
                <a:solidFill>
                  <a:schemeClr val="bg1"/>
                </a:solidFill>
              </a:rPr>
              <a:t>La excelencia en el liderazgo</a:t>
            </a:r>
          </a:p>
          <a:p>
            <a:pPr marL="0" indent="0">
              <a:buNone/>
            </a:pPr>
            <a:r>
              <a:rPr lang="es-ES_tradnl" sz="4000" dirty="0">
                <a:solidFill>
                  <a:schemeClr val="bg1"/>
                </a:solidFill>
              </a:rPr>
              <a:t> </a:t>
            </a:r>
          </a:p>
          <a:p>
            <a:r>
              <a:rPr lang="es-ES_tradnl" sz="4000" dirty="0">
                <a:solidFill>
                  <a:schemeClr val="bg1"/>
                </a:solidFill>
              </a:rPr>
              <a:t>Una institución de liderazgo excelente entiende lo que es el liderazgo y cómo este se puede animar, entrenar y usar. Los buenos programas saben cómo aprovechar los diferentes estilos de líderes.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07861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1665</Words>
  <Application>Microsoft Macintosh PowerPoint</Application>
  <PresentationFormat>Widescreen</PresentationFormat>
  <Paragraphs>132</Paragraphs>
  <Slides>46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Arial Regular</vt:lpstr>
      <vt:lpstr>Tema de Office</vt:lpstr>
      <vt:lpstr>PowerPoint Presentation</vt:lpstr>
      <vt:lpstr>TALLER DE DIRECTORES DEL CBAI</vt:lpstr>
      <vt:lpstr>LA  EXCELENCIA DOCENTE</vt:lpstr>
      <vt:lpstr>PowerPoint Presentation</vt:lpstr>
      <vt:lpstr>INTRODUCCIÓN</vt:lpstr>
      <vt:lpstr>PowerPoint Presentation</vt:lpstr>
      <vt:lpstr>I. LA EXCELENCIA EN LA EDUCACIÓN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Cualidades de las personas excelentes.</vt:lpstr>
      <vt:lpstr>II. EL MAESTRO POR EXCELENCIA</vt:lpstr>
      <vt:lpstr>1. La enseñanza de Cristo, Tenía propósito.</vt:lpstr>
      <vt:lpstr>PowerPoint Presentation</vt:lpstr>
      <vt:lpstr>2. La enseñanza de Cristo, Era distintiva</vt:lpstr>
      <vt:lpstr>PowerPoint Presentation</vt:lpstr>
      <vt:lpstr>3. La enseñanza de Cristo, Producía resultados extraordinarios</vt:lpstr>
      <vt:lpstr>III. LOS EFECTOS DEL MAESTRO EN LA VIDA DE LAS PERSONAS</vt:lpstr>
      <vt:lpstr>PowerPoint Presentation</vt:lpstr>
      <vt:lpstr>PowerPoint Presentation</vt:lpstr>
      <vt:lpstr>IV. CARACTERISTICAS DE UN BUEN MAESTRO</vt:lpstr>
      <vt:lpstr>PowerPoint Presentation</vt:lpstr>
      <vt:lpstr>PowerPoint Presentation</vt:lpstr>
      <vt:lpstr>IV. CÓMO PRESENTAR UNA ENSEÑANZA EXCELENTE</vt:lpstr>
      <vt:lpstr>1. Esté siempre listo para comenzar</vt:lpstr>
      <vt:lpstr>2. Sacar al máximo lo preparado. </vt:lpstr>
      <vt:lpstr>3.Usar la creatividad. </vt:lpstr>
      <vt:lpstr>5.El desarrollo de la lección.</vt:lpstr>
      <vt:lpstr>PowerPoint Presentation</vt:lpstr>
      <vt:lpstr>6. Aplicando la Biblia.</vt:lpstr>
      <vt:lpstr>5. Utilice ayudas.</vt:lpstr>
      <vt:lpstr>CONCLUSIÓN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Congreso CBAI 2021</dc:title>
  <dc:subject/>
  <dc:creator>Eliseo MdC</dc:creator>
  <cp:keywords/>
  <dc:description/>
  <cp:lastModifiedBy>Joaquin Monterrosas</cp:lastModifiedBy>
  <cp:revision>203</cp:revision>
  <dcterms:created xsi:type="dcterms:W3CDTF">2016-01-29T05:02:58Z</dcterms:created>
  <dcterms:modified xsi:type="dcterms:W3CDTF">2023-07-25T18:59:53Z</dcterms:modified>
  <cp:category/>
</cp:coreProperties>
</file>