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79" r:id="rId2"/>
    <p:sldId id="280" r:id="rId3"/>
    <p:sldId id="257" r:id="rId4"/>
    <p:sldId id="256" r:id="rId5"/>
    <p:sldId id="258" r:id="rId6"/>
    <p:sldId id="259" r:id="rId7"/>
    <p:sldId id="260" r:id="rId8"/>
    <p:sldId id="262" r:id="rId9"/>
    <p:sldId id="267" r:id="rId10"/>
    <p:sldId id="261" r:id="rId11"/>
    <p:sldId id="268" r:id="rId12"/>
    <p:sldId id="263" r:id="rId13"/>
    <p:sldId id="269" r:id="rId14"/>
    <p:sldId id="264" r:id="rId15"/>
    <p:sldId id="270" r:id="rId16"/>
    <p:sldId id="273" r:id="rId17"/>
    <p:sldId id="274" r:id="rId18"/>
    <p:sldId id="272" r:id="rId19"/>
    <p:sldId id="271" r:id="rId20"/>
    <p:sldId id="265" r:id="rId21"/>
    <p:sldId id="275" r:id="rId22"/>
    <p:sldId id="277" r:id="rId23"/>
    <p:sldId id="278" r:id="rId24"/>
    <p:sldId id="266"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90"/>
    <p:restoredTop sz="85135"/>
  </p:normalViewPr>
  <p:slideViewPr>
    <p:cSldViewPr snapToGrid="0" snapToObjects="1">
      <p:cViewPr varScale="1">
        <p:scale>
          <a:sx n="80" d="100"/>
          <a:sy n="80" d="100"/>
        </p:scale>
        <p:origin x="2024" y="176"/>
      </p:cViewPr>
      <p:guideLst/>
    </p:cSldViewPr>
  </p:slideViewPr>
  <p:notesTextViewPr>
    <p:cViewPr>
      <p:scale>
        <a:sx n="165" d="100"/>
        <a:sy n="16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88E212-B2AF-3040-88CE-865CA95CB11A}" type="doc">
      <dgm:prSet loTypeId="urn:microsoft.com/office/officeart/2005/8/layout/hierarchy6" loCatId="" qsTypeId="urn:microsoft.com/office/officeart/2005/8/quickstyle/simple1" qsCatId="simple" csTypeId="urn:microsoft.com/office/officeart/2005/8/colors/accent1_2" csCatId="accent1" phldr="1"/>
      <dgm:spPr/>
      <dgm:t>
        <a:bodyPr/>
        <a:lstStyle/>
        <a:p>
          <a:endParaRPr lang="en-US"/>
        </a:p>
      </dgm:t>
    </dgm:pt>
    <dgm:pt modelId="{B80F3CB0-3D9D-924F-A07B-2560BEFB087F}">
      <dgm:prSet phldrT="[Text]" custT="1"/>
      <dgm:spPr/>
      <dgm:t>
        <a:bodyPr/>
        <a:lstStyle/>
        <a:p>
          <a:pPr algn="ctr"/>
          <a:r>
            <a:rPr lang="en-US" sz="1050" dirty="0"/>
            <a:t>SE PLANTEARÁ UN CUADRO  ACADEMICO QUE NOS AYUDE A EVALUAR EL IMPACTO DE NUESTROS PROGRAMAS ACADEMICOS ACTUALES Y QUE A LA VEZ NOS AYUDE A ESTABLECER LOS CAMBIOS NECESARIOS PARA ALCANZAR LAS METAS ACADEMICA QUE LA ASAMBLEA APOSTOLICA NECESITA PARA ENFRENTAR LOS RETOS DE NUESTROS TIEMPO.</a:t>
          </a:r>
        </a:p>
      </dgm:t>
    </dgm:pt>
    <dgm:pt modelId="{A8CEAC9E-35A4-3E49-A93F-26A5C3A91B6C}" type="parTrans" cxnId="{30511DFC-C583-4B48-8CBF-9E648DBC44CB}">
      <dgm:prSet/>
      <dgm:spPr/>
      <dgm:t>
        <a:bodyPr/>
        <a:lstStyle/>
        <a:p>
          <a:endParaRPr lang="en-US" sz="1050"/>
        </a:p>
      </dgm:t>
    </dgm:pt>
    <dgm:pt modelId="{F426E6A4-6E54-FD44-8506-D3C0DCAC9670}" type="sibTrans" cxnId="{30511DFC-C583-4B48-8CBF-9E648DBC44CB}">
      <dgm:prSet/>
      <dgm:spPr/>
      <dgm:t>
        <a:bodyPr/>
        <a:lstStyle/>
        <a:p>
          <a:endParaRPr lang="en-US" sz="1050"/>
        </a:p>
      </dgm:t>
    </dgm:pt>
    <dgm:pt modelId="{145C3174-5330-8F43-83C0-203E1B2D95EC}">
      <dgm:prSet phldrT="[Text]" custT="1"/>
      <dgm:spPr/>
      <dgm:t>
        <a:bodyPr/>
        <a:lstStyle/>
        <a:p>
          <a:r>
            <a:rPr lang="en-US" sz="1050"/>
            <a:t>ESTABLECER POR ESCRITO LAS EXPECTATIVAS DE LOS PROGRAMAS ACADEMICOS QUE TENEMOS</a:t>
          </a:r>
        </a:p>
      </dgm:t>
    </dgm:pt>
    <dgm:pt modelId="{A1B93EE1-EF56-B149-9CD1-606DB0519001}" type="parTrans" cxnId="{DFA19309-9A5A-FE4A-9FC8-7D17270BB7C1}">
      <dgm:prSet/>
      <dgm:spPr/>
      <dgm:t>
        <a:bodyPr/>
        <a:lstStyle/>
        <a:p>
          <a:endParaRPr lang="en-US" sz="1050"/>
        </a:p>
      </dgm:t>
    </dgm:pt>
    <dgm:pt modelId="{EEFF7679-9D80-A94E-BB03-6AFF8FE14B19}" type="sibTrans" cxnId="{DFA19309-9A5A-FE4A-9FC8-7D17270BB7C1}">
      <dgm:prSet/>
      <dgm:spPr/>
      <dgm:t>
        <a:bodyPr/>
        <a:lstStyle/>
        <a:p>
          <a:endParaRPr lang="en-US" sz="1050"/>
        </a:p>
      </dgm:t>
    </dgm:pt>
    <dgm:pt modelId="{8A1AA01F-E431-2E4B-884B-9650BC6D83A9}">
      <dgm:prSet phldrT="[Text]" custT="1"/>
      <dgm:spPr/>
      <dgm:t>
        <a:bodyPr/>
        <a:lstStyle/>
        <a:p>
          <a:r>
            <a:rPr lang="en-US" sz="1050">
              <a:solidFill>
                <a:schemeClr val="bg1"/>
              </a:solidFill>
            </a:rPr>
            <a:t>EVALUACIÓN DE RESULTADOS</a:t>
          </a:r>
        </a:p>
      </dgm:t>
    </dgm:pt>
    <dgm:pt modelId="{1DBCF5F8-79A2-464B-BA3A-46641B5CB77F}" type="parTrans" cxnId="{47EC9223-86A8-9649-B0CA-E4EFF69FDF0C}">
      <dgm:prSet/>
      <dgm:spPr/>
      <dgm:t>
        <a:bodyPr/>
        <a:lstStyle/>
        <a:p>
          <a:endParaRPr lang="en-US" sz="1050"/>
        </a:p>
      </dgm:t>
    </dgm:pt>
    <dgm:pt modelId="{533983AC-EBD3-E540-876D-466BBC4A6DE9}" type="sibTrans" cxnId="{47EC9223-86A8-9649-B0CA-E4EFF69FDF0C}">
      <dgm:prSet/>
      <dgm:spPr/>
      <dgm:t>
        <a:bodyPr/>
        <a:lstStyle/>
        <a:p>
          <a:endParaRPr lang="en-US" sz="1050"/>
        </a:p>
      </dgm:t>
    </dgm:pt>
    <dgm:pt modelId="{CC2CB7B1-2EC0-A54C-BFBB-02F9BFBA5A9C}">
      <dgm:prSet custT="1"/>
      <dgm:spPr/>
      <dgm:t>
        <a:bodyPr/>
        <a:lstStyle/>
        <a:p>
          <a:r>
            <a:rPr lang="en-US" sz="1050">
              <a:solidFill>
                <a:schemeClr val="bg1"/>
              </a:solidFill>
            </a:rPr>
            <a:t>EVALUAR LOS PROGRAMAS ACTUALES Y REALIZAR LOS CAMBIOS PERTINENTES PARA PROVEER LOS RECURSOS, ASESORIA Y DESARROLLO QUE ALCANCEN NUESTRAS EXPECTATIVAS.</a:t>
          </a:r>
        </a:p>
      </dgm:t>
    </dgm:pt>
    <dgm:pt modelId="{EC7053E6-FE1B-1F49-B7F1-D43D73F68E91}" type="parTrans" cxnId="{327DADCE-C6AB-794B-97A7-D794D92FDCB0}">
      <dgm:prSet/>
      <dgm:spPr/>
      <dgm:t>
        <a:bodyPr/>
        <a:lstStyle/>
        <a:p>
          <a:endParaRPr lang="en-US" sz="1050"/>
        </a:p>
      </dgm:t>
    </dgm:pt>
    <dgm:pt modelId="{0F8460D4-2941-D84D-A517-9325A17328BF}" type="sibTrans" cxnId="{327DADCE-C6AB-794B-97A7-D794D92FDCB0}">
      <dgm:prSet/>
      <dgm:spPr/>
      <dgm:t>
        <a:bodyPr/>
        <a:lstStyle/>
        <a:p>
          <a:endParaRPr lang="en-US" sz="1050"/>
        </a:p>
      </dgm:t>
    </dgm:pt>
    <dgm:pt modelId="{2BE7D206-80C3-4A4D-9FC8-E73AE7E715F4}">
      <dgm:prSet custT="1"/>
      <dgm:spPr/>
      <dgm:t>
        <a:bodyPr/>
        <a:lstStyle/>
        <a:p>
          <a:r>
            <a:rPr lang="en-US" sz="1050">
              <a:solidFill>
                <a:schemeClr val="bg1"/>
              </a:solidFill>
            </a:rPr>
            <a:t>ESTABLECER UN PROGRAMA DE MENTORIA ACADEMICA QUE OFREZCA LA ASESORIA NECESARIA PARA EL DESEMPEÑO Y REALIZACIÓN DE LAS METAS ESTABLECIDAS</a:t>
          </a:r>
          <a:r>
            <a:rPr lang="en-US" sz="1050"/>
            <a:t>.</a:t>
          </a:r>
        </a:p>
      </dgm:t>
    </dgm:pt>
    <dgm:pt modelId="{394353C6-89B0-264D-9B2A-435BE01B25BE}" type="parTrans" cxnId="{C992C90D-0325-664E-B3C6-C0F531123037}">
      <dgm:prSet/>
      <dgm:spPr/>
      <dgm:t>
        <a:bodyPr/>
        <a:lstStyle/>
        <a:p>
          <a:endParaRPr lang="en-US" sz="1050"/>
        </a:p>
      </dgm:t>
    </dgm:pt>
    <dgm:pt modelId="{17961ACC-387F-E543-ADAA-5AAAF0D78455}" type="sibTrans" cxnId="{C992C90D-0325-664E-B3C6-C0F531123037}">
      <dgm:prSet/>
      <dgm:spPr/>
      <dgm:t>
        <a:bodyPr/>
        <a:lstStyle/>
        <a:p>
          <a:endParaRPr lang="en-US" sz="1050"/>
        </a:p>
      </dgm:t>
    </dgm:pt>
    <dgm:pt modelId="{88820E31-D7E3-BD42-B83C-162CC1170F01}">
      <dgm:prSet custT="1"/>
      <dgm:spPr/>
      <dgm:t>
        <a:bodyPr/>
        <a:lstStyle/>
        <a:p>
          <a:r>
            <a:rPr lang="en-US" sz="1050"/>
            <a:t>NUESTROS PROGRAMAS DEBEN CONTESTAR LA PREGUNTA: EL ESTUDIANTE AL FINALIZAR  EL PROGRAMA  ¿SERÁ CAPAZ DE QUE?</a:t>
          </a:r>
        </a:p>
      </dgm:t>
    </dgm:pt>
    <dgm:pt modelId="{F51402E0-4B3A-6747-BB66-E80928144895}" type="parTrans" cxnId="{19D9391E-9505-2345-A399-CE4AAE5150F3}">
      <dgm:prSet/>
      <dgm:spPr/>
      <dgm:t>
        <a:bodyPr/>
        <a:lstStyle/>
        <a:p>
          <a:endParaRPr lang="en-US" sz="1050"/>
        </a:p>
      </dgm:t>
    </dgm:pt>
    <dgm:pt modelId="{B70E91DB-EF49-1A4F-82CA-DC5D9D34AC7C}" type="sibTrans" cxnId="{19D9391E-9505-2345-A399-CE4AAE5150F3}">
      <dgm:prSet/>
      <dgm:spPr/>
      <dgm:t>
        <a:bodyPr/>
        <a:lstStyle/>
        <a:p>
          <a:endParaRPr lang="en-US" sz="1050"/>
        </a:p>
      </dgm:t>
    </dgm:pt>
    <dgm:pt modelId="{10315C8E-39EA-7A49-85BA-7BC2EAAE512B}">
      <dgm:prSet custT="1"/>
      <dgm:spPr/>
      <dgm:t>
        <a:bodyPr/>
        <a:lstStyle/>
        <a:p>
          <a:r>
            <a:rPr lang="en-US" sz="1050"/>
            <a:t>¿NUESTROS PROGRAMAS ESTAN DIRIGIDOS EN LA DIRECCIÓN DE NUESTRAS EXPECTATIVAS?</a:t>
          </a:r>
        </a:p>
      </dgm:t>
    </dgm:pt>
    <dgm:pt modelId="{8552F4CD-4839-3B46-925E-8E255A07FB72}" type="parTrans" cxnId="{632D0B5F-8940-EA4F-AB99-34E54F1D9765}">
      <dgm:prSet/>
      <dgm:spPr/>
      <dgm:t>
        <a:bodyPr/>
        <a:lstStyle/>
        <a:p>
          <a:endParaRPr lang="en-US" sz="1050"/>
        </a:p>
      </dgm:t>
    </dgm:pt>
    <dgm:pt modelId="{1884E5AE-0F8A-F348-AD49-17C7A18C83AE}" type="sibTrans" cxnId="{632D0B5F-8940-EA4F-AB99-34E54F1D9765}">
      <dgm:prSet/>
      <dgm:spPr/>
      <dgm:t>
        <a:bodyPr/>
        <a:lstStyle/>
        <a:p>
          <a:endParaRPr lang="en-US" sz="1050"/>
        </a:p>
      </dgm:t>
    </dgm:pt>
    <dgm:pt modelId="{02BB7A5E-2A2E-AB42-A71D-3798D7E4C003}">
      <dgm:prSet custT="1"/>
      <dgm:spPr/>
      <dgm:t>
        <a:bodyPr/>
        <a:lstStyle/>
        <a:p>
          <a:r>
            <a:rPr lang="en-US" sz="1050"/>
            <a:t>POSGRADO</a:t>
          </a:r>
        </a:p>
        <a:p>
          <a:endParaRPr lang="en-US" sz="1050"/>
        </a:p>
        <a:p>
          <a:r>
            <a:rPr lang="en-US" sz="1050"/>
            <a:t>FORMAR UN COMITE DE ASESORES DE LOS EGRESADOS DE PROGRAMAS DE POSGRADO PARA ASIGNARLOS A LOS ESTUDIANTES DE ESOS PROGRAMAS. </a:t>
          </a:r>
        </a:p>
      </dgm:t>
    </dgm:pt>
    <dgm:pt modelId="{70F2D6E8-2D38-A042-B65E-7054BACBF609}" type="parTrans" cxnId="{8608609A-7A70-564D-87BC-7A76C93EC0B6}">
      <dgm:prSet/>
      <dgm:spPr/>
      <dgm:t>
        <a:bodyPr/>
        <a:lstStyle/>
        <a:p>
          <a:endParaRPr lang="en-US" sz="1050"/>
        </a:p>
      </dgm:t>
    </dgm:pt>
    <dgm:pt modelId="{B9DE4C47-99AB-FC4F-9C22-EB30549AA53F}" type="sibTrans" cxnId="{8608609A-7A70-564D-87BC-7A76C93EC0B6}">
      <dgm:prSet/>
      <dgm:spPr/>
      <dgm:t>
        <a:bodyPr/>
        <a:lstStyle/>
        <a:p>
          <a:endParaRPr lang="en-US" sz="1050"/>
        </a:p>
      </dgm:t>
    </dgm:pt>
    <dgm:pt modelId="{5A930396-26D6-3B45-99CC-C6A13C96E2DA}">
      <dgm:prSet custT="1"/>
      <dgm:spPr/>
      <dgm:t>
        <a:bodyPr/>
        <a:lstStyle/>
        <a:p>
          <a:r>
            <a:rPr lang="en-US" sz="1050"/>
            <a:t>• COLEGIO BIBLICO APOSTOLICO - IABC.:</a:t>
          </a:r>
        </a:p>
        <a:p>
          <a:r>
            <a:rPr lang="en-US" sz="1050"/>
            <a:t>ASOCIADO &amp; BACHILLER</a:t>
          </a:r>
        </a:p>
        <a:p>
          <a:r>
            <a:rPr lang="en-US" sz="1050"/>
            <a:t>• SEMINARIOS DE POSGRADO: </a:t>
          </a:r>
        </a:p>
        <a:p>
          <a:r>
            <a:rPr lang="en-US" sz="1050"/>
            <a:t>MAESTRÍA &amp; DOCTORADO</a:t>
          </a:r>
        </a:p>
      </dgm:t>
    </dgm:pt>
    <dgm:pt modelId="{1AFF0268-BDAD-3649-B4F3-2E82CF4B0770}" type="parTrans" cxnId="{EE9C360D-857C-2540-89BF-5A12F37A97E7}">
      <dgm:prSet/>
      <dgm:spPr/>
      <dgm:t>
        <a:bodyPr/>
        <a:lstStyle/>
        <a:p>
          <a:endParaRPr lang="en-US" sz="1050"/>
        </a:p>
      </dgm:t>
    </dgm:pt>
    <dgm:pt modelId="{4C192A44-C1BB-6E4B-885A-5D16F23DAB40}" type="sibTrans" cxnId="{EE9C360D-857C-2540-89BF-5A12F37A97E7}">
      <dgm:prSet/>
      <dgm:spPr/>
      <dgm:t>
        <a:bodyPr/>
        <a:lstStyle/>
        <a:p>
          <a:endParaRPr lang="en-US" sz="1050"/>
        </a:p>
      </dgm:t>
    </dgm:pt>
    <dgm:pt modelId="{F4F440F9-6754-B24D-86B6-043EA33D26DD}">
      <dgm:prSet custT="1"/>
      <dgm:spPr/>
      <dgm:t>
        <a:bodyPr/>
        <a:lstStyle/>
        <a:p>
          <a:r>
            <a:rPr lang="en-US" sz="1050"/>
            <a:t>IABC</a:t>
          </a:r>
        </a:p>
        <a:p>
          <a:endParaRPr lang="en-US" sz="1050"/>
        </a:p>
        <a:p>
          <a:r>
            <a:rPr lang="en-US" sz="1050"/>
            <a:t>CAPACITACION ONLINE PARA DIRECTORES Y MAESTROS.</a:t>
          </a:r>
        </a:p>
      </dgm:t>
    </dgm:pt>
    <dgm:pt modelId="{2FE95181-EEC7-6647-AB92-EB26D70E2D47}" type="parTrans" cxnId="{71D4870F-3872-274D-A314-604830DB31E1}">
      <dgm:prSet/>
      <dgm:spPr/>
      <dgm:t>
        <a:bodyPr/>
        <a:lstStyle/>
        <a:p>
          <a:endParaRPr lang="en-US" sz="1050"/>
        </a:p>
      </dgm:t>
    </dgm:pt>
    <dgm:pt modelId="{4D029854-33B8-2B44-B8B1-6A590FE30BC8}" type="sibTrans" cxnId="{71D4870F-3872-274D-A314-604830DB31E1}">
      <dgm:prSet/>
      <dgm:spPr/>
      <dgm:t>
        <a:bodyPr/>
        <a:lstStyle/>
        <a:p>
          <a:endParaRPr lang="en-US" sz="1050"/>
        </a:p>
      </dgm:t>
    </dgm:pt>
    <dgm:pt modelId="{90861BFC-51E0-C142-BB34-36C6412C8A2C}">
      <dgm:prSet custT="1"/>
      <dgm:spPr/>
      <dgm:t>
        <a:bodyPr/>
        <a:lstStyle/>
        <a:p>
          <a:r>
            <a:rPr lang="en-US" sz="1050"/>
            <a:t>QUE LOS RESULTADOS BENEFICEN DE FORMA REALISTICA Y SIGNIFICATIVA A:</a:t>
          </a:r>
        </a:p>
        <a:p>
          <a:r>
            <a:rPr lang="en-US" sz="1050"/>
            <a:t>• LAS IGLESIAS LOCALES.</a:t>
          </a:r>
        </a:p>
        <a:p>
          <a:r>
            <a:rPr lang="en-US" sz="1050"/>
            <a:t>• LOS DISTRITOS.</a:t>
          </a:r>
        </a:p>
        <a:p>
          <a:r>
            <a:rPr lang="en-US" sz="1050"/>
            <a:t>A TODA LA ASAMBLEA APOSTÓLICA</a:t>
          </a:r>
        </a:p>
      </dgm:t>
    </dgm:pt>
    <dgm:pt modelId="{6CEE948A-E467-B840-82E5-95041D0C310A}" type="parTrans" cxnId="{01C9873D-D600-AD40-9C68-3B1066B83FF1}">
      <dgm:prSet/>
      <dgm:spPr/>
      <dgm:t>
        <a:bodyPr/>
        <a:lstStyle/>
        <a:p>
          <a:endParaRPr lang="en-US" sz="1050"/>
        </a:p>
      </dgm:t>
    </dgm:pt>
    <dgm:pt modelId="{F647D6A1-AC83-7446-B8F3-18952CA23789}" type="sibTrans" cxnId="{01C9873D-D600-AD40-9C68-3B1066B83FF1}">
      <dgm:prSet/>
      <dgm:spPr/>
      <dgm:t>
        <a:bodyPr/>
        <a:lstStyle/>
        <a:p>
          <a:endParaRPr lang="en-US" sz="1050"/>
        </a:p>
      </dgm:t>
    </dgm:pt>
    <dgm:pt modelId="{047FBA2D-432E-8748-82AD-3DF83CF24ECE}" type="pres">
      <dgm:prSet presAssocID="{0788E212-B2AF-3040-88CE-865CA95CB11A}" presName="mainComposite" presStyleCnt="0">
        <dgm:presLayoutVars>
          <dgm:chPref val="1"/>
          <dgm:dir/>
          <dgm:animOne val="branch"/>
          <dgm:animLvl val="lvl"/>
          <dgm:resizeHandles val="exact"/>
        </dgm:presLayoutVars>
      </dgm:prSet>
      <dgm:spPr/>
    </dgm:pt>
    <dgm:pt modelId="{A63F163E-685F-B647-BAAE-402184AD0012}" type="pres">
      <dgm:prSet presAssocID="{0788E212-B2AF-3040-88CE-865CA95CB11A}" presName="hierFlow" presStyleCnt="0"/>
      <dgm:spPr/>
    </dgm:pt>
    <dgm:pt modelId="{2B938636-F674-C14C-A6DF-A7CB90BE9058}" type="pres">
      <dgm:prSet presAssocID="{0788E212-B2AF-3040-88CE-865CA95CB11A}" presName="hierChild1" presStyleCnt="0">
        <dgm:presLayoutVars>
          <dgm:chPref val="1"/>
          <dgm:animOne val="branch"/>
          <dgm:animLvl val="lvl"/>
        </dgm:presLayoutVars>
      </dgm:prSet>
      <dgm:spPr/>
    </dgm:pt>
    <dgm:pt modelId="{1DA83EC5-9592-8942-BF38-CA39052A04AE}" type="pres">
      <dgm:prSet presAssocID="{B80F3CB0-3D9D-924F-A07B-2560BEFB087F}" presName="Name14" presStyleCnt="0"/>
      <dgm:spPr/>
    </dgm:pt>
    <dgm:pt modelId="{F8617AAA-B419-024B-9764-499B73A860B4}" type="pres">
      <dgm:prSet presAssocID="{B80F3CB0-3D9D-924F-A07B-2560BEFB087F}" presName="level1Shape" presStyleLbl="node0" presStyleIdx="0" presStyleCnt="1" custScaleX="542228" custScaleY="239318" custLinFactNeighborX="-45145" custLinFactNeighborY="-455">
        <dgm:presLayoutVars>
          <dgm:chPref val="3"/>
        </dgm:presLayoutVars>
      </dgm:prSet>
      <dgm:spPr/>
    </dgm:pt>
    <dgm:pt modelId="{01E940C7-C678-8146-8D24-F9A660D740D7}" type="pres">
      <dgm:prSet presAssocID="{B80F3CB0-3D9D-924F-A07B-2560BEFB087F}" presName="hierChild2" presStyleCnt="0"/>
      <dgm:spPr/>
    </dgm:pt>
    <dgm:pt modelId="{ECF66428-FF0B-434E-B1A3-93F3893451A2}" type="pres">
      <dgm:prSet presAssocID="{A1B93EE1-EF56-B149-9CD1-606DB0519001}" presName="Name19" presStyleLbl="parChTrans1D2" presStyleIdx="0" presStyleCnt="4"/>
      <dgm:spPr/>
    </dgm:pt>
    <dgm:pt modelId="{5139A231-5A4B-1B4F-88E8-45FB3CBEC9FC}" type="pres">
      <dgm:prSet presAssocID="{145C3174-5330-8F43-83C0-203E1B2D95EC}" presName="Name21" presStyleCnt="0"/>
      <dgm:spPr/>
    </dgm:pt>
    <dgm:pt modelId="{5466FB71-0E05-604E-963A-E002C8D5FAF9}" type="pres">
      <dgm:prSet presAssocID="{145C3174-5330-8F43-83C0-203E1B2D95EC}" presName="level2Shape" presStyleLbl="node2" presStyleIdx="0" presStyleCnt="4" custScaleX="171356" custScaleY="196826"/>
      <dgm:spPr/>
    </dgm:pt>
    <dgm:pt modelId="{97892E8E-6452-E14E-A391-4A4B0FAB1F1C}" type="pres">
      <dgm:prSet presAssocID="{145C3174-5330-8F43-83C0-203E1B2D95EC}" presName="hierChild3" presStyleCnt="0"/>
      <dgm:spPr/>
    </dgm:pt>
    <dgm:pt modelId="{B7304BCE-D61B-564D-9ACB-CF9C3C5B0F7E}" type="pres">
      <dgm:prSet presAssocID="{F51402E0-4B3A-6747-BB66-E80928144895}" presName="Name19" presStyleLbl="parChTrans1D3" presStyleIdx="0" presStyleCnt="6"/>
      <dgm:spPr/>
    </dgm:pt>
    <dgm:pt modelId="{2E63CBAD-5BF9-0043-904E-B1C38CE557D1}" type="pres">
      <dgm:prSet presAssocID="{88820E31-D7E3-BD42-B83C-162CC1170F01}" presName="Name21" presStyleCnt="0"/>
      <dgm:spPr/>
    </dgm:pt>
    <dgm:pt modelId="{EF419A33-F519-454F-BBB9-42F0FC2D681D}" type="pres">
      <dgm:prSet presAssocID="{88820E31-D7E3-BD42-B83C-162CC1170F01}" presName="level2Shape" presStyleLbl="node3" presStyleIdx="0" presStyleCnt="6" custScaleX="149709" custScaleY="294859" custLinFactX="75596" custLinFactNeighborX="100000" custLinFactNeighborY="13081"/>
      <dgm:spPr/>
    </dgm:pt>
    <dgm:pt modelId="{0A005495-2433-6B48-A7E5-FCA4A926EF6F}" type="pres">
      <dgm:prSet presAssocID="{88820E31-D7E3-BD42-B83C-162CC1170F01}" presName="hierChild3" presStyleCnt="0"/>
      <dgm:spPr/>
    </dgm:pt>
    <dgm:pt modelId="{B38620C2-3B00-7142-B976-DD70C107087C}" type="pres">
      <dgm:prSet presAssocID="{1AFF0268-BDAD-3649-B4F3-2E82CF4B0770}" presName="Name19" presStyleLbl="parChTrans1D3" presStyleIdx="1" presStyleCnt="6"/>
      <dgm:spPr/>
    </dgm:pt>
    <dgm:pt modelId="{318B22B7-4DAC-0140-BFAA-F7003A4CC02D}" type="pres">
      <dgm:prSet presAssocID="{5A930396-26D6-3B45-99CC-C6A13C96E2DA}" presName="Name21" presStyleCnt="0"/>
      <dgm:spPr/>
    </dgm:pt>
    <dgm:pt modelId="{112E5019-652B-8948-A2CD-757D721DA254}" type="pres">
      <dgm:prSet presAssocID="{5A930396-26D6-3B45-99CC-C6A13C96E2DA}" presName="level2Shape" presStyleLbl="node3" presStyleIdx="1" presStyleCnt="6" custScaleX="151986" custScaleY="361330" custLinFactX="-69236" custLinFactNeighborX="-100000" custLinFactNeighborY="7382"/>
      <dgm:spPr/>
    </dgm:pt>
    <dgm:pt modelId="{46BC2566-0990-F141-972B-EB9A844FA2CE}" type="pres">
      <dgm:prSet presAssocID="{5A930396-26D6-3B45-99CC-C6A13C96E2DA}" presName="hierChild3" presStyleCnt="0"/>
      <dgm:spPr/>
    </dgm:pt>
    <dgm:pt modelId="{5DACE181-43AF-E045-9744-7545AC272D71}" type="pres">
      <dgm:prSet presAssocID="{EC7053E6-FE1B-1F49-B7F1-D43D73F68E91}" presName="Name19" presStyleLbl="parChTrans1D2" presStyleIdx="1" presStyleCnt="4"/>
      <dgm:spPr/>
    </dgm:pt>
    <dgm:pt modelId="{5FD5146F-843D-C54B-B87F-D7A07E4950CF}" type="pres">
      <dgm:prSet presAssocID="{CC2CB7B1-2EC0-A54C-BFBB-02F9BFBA5A9C}" presName="Name21" presStyleCnt="0"/>
      <dgm:spPr/>
    </dgm:pt>
    <dgm:pt modelId="{417BF33D-7E11-DA4D-9E3E-D7B9CA404B7D}" type="pres">
      <dgm:prSet presAssocID="{CC2CB7B1-2EC0-A54C-BFBB-02F9BFBA5A9C}" presName="level2Shape" presStyleLbl="node2" presStyleIdx="1" presStyleCnt="4" custScaleX="208068" custScaleY="270960" custLinFactNeighborX="-13917"/>
      <dgm:spPr/>
    </dgm:pt>
    <dgm:pt modelId="{A66F5AA2-0327-C540-B465-FA04D9B4BECA}" type="pres">
      <dgm:prSet presAssocID="{CC2CB7B1-2EC0-A54C-BFBB-02F9BFBA5A9C}" presName="hierChild3" presStyleCnt="0"/>
      <dgm:spPr/>
    </dgm:pt>
    <dgm:pt modelId="{1AF6AB3D-0E65-4C41-ADAE-9D46824956BF}" type="pres">
      <dgm:prSet presAssocID="{8552F4CD-4839-3B46-925E-8E255A07FB72}" presName="Name19" presStyleLbl="parChTrans1D3" presStyleIdx="2" presStyleCnt="6"/>
      <dgm:spPr/>
    </dgm:pt>
    <dgm:pt modelId="{D095136D-33B0-DB43-BB59-DFDC39B58F2C}" type="pres">
      <dgm:prSet presAssocID="{10315C8E-39EA-7A49-85BA-7BC2EAAE512B}" presName="Name21" presStyleCnt="0"/>
      <dgm:spPr/>
    </dgm:pt>
    <dgm:pt modelId="{DDCC9560-91CC-724B-AB05-022BC1FA4DE5}" type="pres">
      <dgm:prSet presAssocID="{10315C8E-39EA-7A49-85BA-7BC2EAAE512B}" presName="level2Shape" presStyleLbl="node3" presStyleIdx="2" presStyleCnt="6" custScaleX="132405" custScaleY="294929" custLinFactNeighborX="-14841" custLinFactNeighborY="2372"/>
      <dgm:spPr/>
    </dgm:pt>
    <dgm:pt modelId="{F12B5B18-9086-5B41-AC16-2D1432310D5E}" type="pres">
      <dgm:prSet presAssocID="{10315C8E-39EA-7A49-85BA-7BC2EAAE512B}" presName="hierChild3" presStyleCnt="0"/>
      <dgm:spPr/>
    </dgm:pt>
    <dgm:pt modelId="{69E4A211-950D-3443-8374-B160E0E79EB6}" type="pres">
      <dgm:prSet presAssocID="{394353C6-89B0-264D-9B2A-435BE01B25BE}" presName="Name19" presStyleLbl="parChTrans1D2" presStyleIdx="2" presStyleCnt="4"/>
      <dgm:spPr/>
    </dgm:pt>
    <dgm:pt modelId="{93AD52E9-BB0C-3A42-AD51-F23D9F2793F4}" type="pres">
      <dgm:prSet presAssocID="{2BE7D206-80C3-4A4D-9FC8-E73AE7E715F4}" presName="Name21" presStyleCnt="0"/>
      <dgm:spPr/>
    </dgm:pt>
    <dgm:pt modelId="{78F983DD-1DB3-D54A-819F-65C7FFFD6487}" type="pres">
      <dgm:prSet presAssocID="{2BE7D206-80C3-4A4D-9FC8-E73AE7E715F4}" presName="level2Shape" presStyleLbl="node2" presStyleIdx="2" presStyleCnt="4" custScaleX="210322" custScaleY="233056" custLinFactNeighborX="-29388"/>
      <dgm:spPr/>
    </dgm:pt>
    <dgm:pt modelId="{B72F3546-DCA6-464F-88C1-DFC5209D1B2A}" type="pres">
      <dgm:prSet presAssocID="{2BE7D206-80C3-4A4D-9FC8-E73AE7E715F4}" presName="hierChild3" presStyleCnt="0"/>
      <dgm:spPr/>
    </dgm:pt>
    <dgm:pt modelId="{4C6E2BB5-E2FE-0F48-AE03-66253E626963}" type="pres">
      <dgm:prSet presAssocID="{70F2D6E8-2D38-A042-B65E-7054BACBF609}" presName="Name19" presStyleLbl="parChTrans1D3" presStyleIdx="3" presStyleCnt="6"/>
      <dgm:spPr/>
    </dgm:pt>
    <dgm:pt modelId="{39976A44-4CAF-7249-8F82-1F02ADBDDE2A}" type="pres">
      <dgm:prSet presAssocID="{02BB7A5E-2A2E-AB42-A71D-3798D7E4C003}" presName="Name21" presStyleCnt="0"/>
      <dgm:spPr/>
    </dgm:pt>
    <dgm:pt modelId="{2CE75946-337A-324A-953B-1B5C365ACB1D}" type="pres">
      <dgm:prSet presAssocID="{02BB7A5E-2A2E-AB42-A71D-3798D7E4C003}" presName="level2Shape" presStyleLbl="node3" presStyleIdx="3" presStyleCnt="6" custScaleX="154294" custScaleY="339909" custLinFactX="48186" custLinFactNeighborX="100000" custLinFactNeighborY="-2117"/>
      <dgm:spPr/>
    </dgm:pt>
    <dgm:pt modelId="{C4359448-7E04-184F-9324-32746340A4C8}" type="pres">
      <dgm:prSet presAssocID="{02BB7A5E-2A2E-AB42-A71D-3798D7E4C003}" presName="hierChild3" presStyleCnt="0"/>
      <dgm:spPr/>
    </dgm:pt>
    <dgm:pt modelId="{251E86C3-E2D4-5644-AC12-B4D5319EE189}" type="pres">
      <dgm:prSet presAssocID="{2FE95181-EEC7-6647-AB92-EB26D70E2D47}" presName="Name19" presStyleLbl="parChTrans1D3" presStyleIdx="4" presStyleCnt="6"/>
      <dgm:spPr/>
    </dgm:pt>
    <dgm:pt modelId="{EEC4E0CE-D770-DB40-AA68-6D6E4A3C1D21}" type="pres">
      <dgm:prSet presAssocID="{F4F440F9-6754-B24D-86B6-043EA33D26DD}" presName="Name21" presStyleCnt="0"/>
      <dgm:spPr/>
    </dgm:pt>
    <dgm:pt modelId="{9BDB2846-477E-A842-A38C-820726EA1DAC}" type="pres">
      <dgm:prSet presAssocID="{F4F440F9-6754-B24D-86B6-043EA33D26DD}" presName="level2Shape" presStyleLbl="node3" presStyleIdx="4" presStyleCnt="6" custScaleX="126092" custScaleY="294375" custLinFactX="-91845" custLinFactNeighborX="-100000" custLinFactNeighborY="-2117"/>
      <dgm:spPr/>
    </dgm:pt>
    <dgm:pt modelId="{7A36C5C4-FF12-5F4F-897E-8AA86A1960B1}" type="pres">
      <dgm:prSet presAssocID="{F4F440F9-6754-B24D-86B6-043EA33D26DD}" presName="hierChild3" presStyleCnt="0"/>
      <dgm:spPr/>
    </dgm:pt>
    <dgm:pt modelId="{093029D2-90E7-CB46-A6FD-457018DD013C}" type="pres">
      <dgm:prSet presAssocID="{1DBCF5F8-79A2-464B-BA3A-46641B5CB77F}" presName="Name19" presStyleLbl="parChTrans1D2" presStyleIdx="3" presStyleCnt="4"/>
      <dgm:spPr/>
    </dgm:pt>
    <dgm:pt modelId="{3C7CDE5B-CEC0-434F-AB92-84F655472838}" type="pres">
      <dgm:prSet presAssocID="{8A1AA01F-E431-2E4B-884B-9650BC6D83A9}" presName="Name21" presStyleCnt="0"/>
      <dgm:spPr/>
    </dgm:pt>
    <dgm:pt modelId="{BD168E8C-8EA8-4D4F-8F39-41A25AE7EFBF}" type="pres">
      <dgm:prSet presAssocID="{8A1AA01F-E431-2E4B-884B-9650BC6D83A9}" presName="level2Shape" presStyleLbl="node2" presStyleIdx="3" presStyleCnt="4" custScaleX="168641" custScaleY="193668" custLinFactNeighborX="-50357" custLinFactNeighborY="-1425"/>
      <dgm:spPr/>
    </dgm:pt>
    <dgm:pt modelId="{81119543-F161-A144-91C6-0E1E9AA3A1F3}" type="pres">
      <dgm:prSet presAssocID="{8A1AA01F-E431-2E4B-884B-9650BC6D83A9}" presName="hierChild3" presStyleCnt="0"/>
      <dgm:spPr/>
    </dgm:pt>
    <dgm:pt modelId="{252545B7-94CE-B84F-BD7C-80208FCF0063}" type="pres">
      <dgm:prSet presAssocID="{6CEE948A-E467-B840-82E5-95041D0C310A}" presName="Name19" presStyleLbl="parChTrans1D3" presStyleIdx="5" presStyleCnt="6"/>
      <dgm:spPr/>
    </dgm:pt>
    <dgm:pt modelId="{73A0D1EA-850A-FA46-BCDD-65C14F4D9C50}" type="pres">
      <dgm:prSet presAssocID="{90861BFC-51E0-C142-BB34-36C6412C8A2C}" presName="Name21" presStyleCnt="0"/>
      <dgm:spPr/>
    </dgm:pt>
    <dgm:pt modelId="{7286885A-50D8-D149-9E05-2B345ABE8574}" type="pres">
      <dgm:prSet presAssocID="{90861BFC-51E0-C142-BB34-36C6412C8A2C}" presName="level2Shape" presStyleLbl="node3" presStyleIdx="5" presStyleCnt="6" custScaleX="180103" custScaleY="351426" custLinFactNeighborX="-13041" custLinFactNeighborY="-1904"/>
      <dgm:spPr/>
    </dgm:pt>
    <dgm:pt modelId="{1BFE32FB-578D-EA45-A667-919FC44786A0}" type="pres">
      <dgm:prSet presAssocID="{90861BFC-51E0-C142-BB34-36C6412C8A2C}" presName="hierChild3" presStyleCnt="0"/>
      <dgm:spPr/>
    </dgm:pt>
    <dgm:pt modelId="{E772C58A-90C9-D547-A2ED-F6C03CAC4D67}" type="pres">
      <dgm:prSet presAssocID="{0788E212-B2AF-3040-88CE-865CA95CB11A}" presName="bgShapesFlow" presStyleCnt="0"/>
      <dgm:spPr/>
    </dgm:pt>
  </dgm:ptLst>
  <dgm:cxnLst>
    <dgm:cxn modelId="{AD84CD03-8DEA-454B-A339-133611BD5760}" type="presOf" srcId="{0788E212-B2AF-3040-88CE-865CA95CB11A}" destId="{047FBA2D-432E-8748-82AD-3DF83CF24ECE}" srcOrd="0" destOrd="0" presId="urn:microsoft.com/office/officeart/2005/8/layout/hierarchy6"/>
    <dgm:cxn modelId="{DFA19309-9A5A-FE4A-9FC8-7D17270BB7C1}" srcId="{B80F3CB0-3D9D-924F-A07B-2560BEFB087F}" destId="{145C3174-5330-8F43-83C0-203E1B2D95EC}" srcOrd="0" destOrd="0" parTransId="{A1B93EE1-EF56-B149-9CD1-606DB0519001}" sibTransId="{EEFF7679-9D80-A94E-BB03-6AFF8FE14B19}"/>
    <dgm:cxn modelId="{EE9C360D-857C-2540-89BF-5A12F37A97E7}" srcId="{145C3174-5330-8F43-83C0-203E1B2D95EC}" destId="{5A930396-26D6-3B45-99CC-C6A13C96E2DA}" srcOrd="1" destOrd="0" parTransId="{1AFF0268-BDAD-3649-B4F3-2E82CF4B0770}" sibTransId="{4C192A44-C1BB-6E4B-885A-5D16F23DAB40}"/>
    <dgm:cxn modelId="{C992C90D-0325-664E-B3C6-C0F531123037}" srcId="{B80F3CB0-3D9D-924F-A07B-2560BEFB087F}" destId="{2BE7D206-80C3-4A4D-9FC8-E73AE7E715F4}" srcOrd="2" destOrd="0" parTransId="{394353C6-89B0-264D-9B2A-435BE01B25BE}" sibTransId="{17961ACC-387F-E543-ADAA-5AAAF0D78455}"/>
    <dgm:cxn modelId="{71D4870F-3872-274D-A314-604830DB31E1}" srcId="{2BE7D206-80C3-4A4D-9FC8-E73AE7E715F4}" destId="{F4F440F9-6754-B24D-86B6-043EA33D26DD}" srcOrd="1" destOrd="0" parTransId="{2FE95181-EEC7-6647-AB92-EB26D70E2D47}" sibTransId="{4D029854-33B8-2B44-B8B1-6A590FE30BC8}"/>
    <dgm:cxn modelId="{4CA37611-6DDE-3648-851D-2335B48BC712}" type="presOf" srcId="{A1B93EE1-EF56-B149-9CD1-606DB0519001}" destId="{ECF66428-FF0B-434E-B1A3-93F3893451A2}" srcOrd="0" destOrd="0" presId="urn:microsoft.com/office/officeart/2005/8/layout/hierarchy6"/>
    <dgm:cxn modelId="{59B5E312-1905-E248-ABE6-EA6681010016}" type="presOf" srcId="{394353C6-89B0-264D-9B2A-435BE01B25BE}" destId="{69E4A211-950D-3443-8374-B160E0E79EB6}" srcOrd="0" destOrd="0" presId="urn:microsoft.com/office/officeart/2005/8/layout/hierarchy6"/>
    <dgm:cxn modelId="{5E196817-B895-0545-B558-A740CCB98B7B}" type="presOf" srcId="{F51402E0-4B3A-6747-BB66-E80928144895}" destId="{B7304BCE-D61B-564D-9ACB-CF9C3C5B0F7E}" srcOrd="0" destOrd="0" presId="urn:microsoft.com/office/officeart/2005/8/layout/hierarchy6"/>
    <dgm:cxn modelId="{64729919-82BD-BE45-8E51-31C5449A2ECE}" type="presOf" srcId="{145C3174-5330-8F43-83C0-203E1B2D95EC}" destId="{5466FB71-0E05-604E-963A-E002C8D5FAF9}" srcOrd="0" destOrd="0" presId="urn:microsoft.com/office/officeart/2005/8/layout/hierarchy6"/>
    <dgm:cxn modelId="{19D9391E-9505-2345-A399-CE4AAE5150F3}" srcId="{145C3174-5330-8F43-83C0-203E1B2D95EC}" destId="{88820E31-D7E3-BD42-B83C-162CC1170F01}" srcOrd="0" destOrd="0" parTransId="{F51402E0-4B3A-6747-BB66-E80928144895}" sibTransId="{B70E91DB-EF49-1A4F-82CA-DC5D9D34AC7C}"/>
    <dgm:cxn modelId="{47EC9223-86A8-9649-B0CA-E4EFF69FDF0C}" srcId="{B80F3CB0-3D9D-924F-A07B-2560BEFB087F}" destId="{8A1AA01F-E431-2E4B-884B-9650BC6D83A9}" srcOrd="3" destOrd="0" parTransId="{1DBCF5F8-79A2-464B-BA3A-46641B5CB77F}" sibTransId="{533983AC-EBD3-E540-876D-466BBC4A6DE9}"/>
    <dgm:cxn modelId="{BFCF7330-A126-8F45-9D7C-15060EEED5BF}" type="presOf" srcId="{F4F440F9-6754-B24D-86B6-043EA33D26DD}" destId="{9BDB2846-477E-A842-A38C-820726EA1DAC}" srcOrd="0" destOrd="0" presId="urn:microsoft.com/office/officeart/2005/8/layout/hierarchy6"/>
    <dgm:cxn modelId="{6BEB473C-42A7-814B-8845-5F080913AB32}" type="presOf" srcId="{10315C8E-39EA-7A49-85BA-7BC2EAAE512B}" destId="{DDCC9560-91CC-724B-AB05-022BC1FA4DE5}" srcOrd="0" destOrd="0" presId="urn:microsoft.com/office/officeart/2005/8/layout/hierarchy6"/>
    <dgm:cxn modelId="{01C9873D-D600-AD40-9C68-3B1066B83FF1}" srcId="{8A1AA01F-E431-2E4B-884B-9650BC6D83A9}" destId="{90861BFC-51E0-C142-BB34-36C6412C8A2C}" srcOrd="0" destOrd="0" parTransId="{6CEE948A-E467-B840-82E5-95041D0C310A}" sibTransId="{F647D6A1-AC83-7446-B8F3-18952CA23789}"/>
    <dgm:cxn modelId="{42BD0849-EFF4-A848-A79B-1EEDEE88BF62}" type="presOf" srcId="{70F2D6E8-2D38-A042-B65E-7054BACBF609}" destId="{4C6E2BB5-E2FE-0F48-AE03-66253E626963}" srcOrd="0" destOrd="0" presId="urn:microsoft.com/office/officeart/2005/8/layout/hierarchy6"/>
    <dgm:cxn modelId="{B93D434E-16E9-2A44-9CFE-D35F82997141}" type="presOf" srcId="{5A930396-26D6-3B45-99CC-C6A13C96E2DA}" destId="{112E5019-652B-8948-A2CD-757D721DA254}" srcOrd="0" destOrd="0" presId="urn:microsoft.com/office/officeart/2005/8/layout/hierarchy6"/>
    <dgm:cxn modelId="{632D0B5F-8940-EA4F-AB99-34E54F1D9765}" srcId="{CC2CB7B1-2EC0-A54C-BFBB-02F9BFBA5A9C}" destId="{10315C8E-39EA-7A49-85BA-7BC2EAAE512B}" srcOrd="0" destOrd="0" parTransId="{8552F4CD-4839-3B46-925E-8E255A07FB72}" sibTransId="{1884E5AE-0F8A-F348-AD49-17C7A18C83AE}"/>
    <dgm:cxn modelId="{46A22981-F260-A94B-92B4-D2B00A6692BB}" type="presOf" srcId="{2BE7D206-80C3-4A4D-9FC8-E73AE7E715F4}" destId="{78F983DD-1DB3-D54A-819F-65C7FFFD6487}" srcOrd="0" destOrd="0" presId="urn:microsoft.com/office/officeart/2005/8/layout/hierarchy6"/>
    <dgm:cxn modelId="{AF04A384-5EE6-E447-AC9C-22904F765276}" type="presOf" srcId="{EC7053E6-FE1B-1F49-B7F1-D43D73F68E91}" destId="{5DACE181-43AF-E045-9744-7545AC272D71}" srcOrd="0" destOrd="0" presId="urn:microsoft.com/office/officeart/2005/8/layout/hierarchy6"/>
    <dgm:cxn modelId="{C114A085-8037-C04F-84BF-9B7C96FE316A}" type="presOf" srcId="{CC2CB7B1-2EC0-A54C-BFBB-02F9BFBA5A9C}" destId="{417BF33D-7E11-DA4D-9E3E-D7B9CA404B7D}" srcOrd="0" destOrd="0" presId="urn:microsoft.com/office/officeart/2005/8/layout/hierarchy6"/>
    <dgm:cxn modelId="{B54E7E8B-D153-F743-B7AF-5C78E9361310}" type="presOf" srcId="{2FE95181-EEC7-6647-AB92-EB26D70E2D47}" destId="{251E86C3-E2D4-5644-AC12-B4D5319EE189}" srcOrd="0" destOrd="0" presId="urn:microsoft.com/office/officeart/2005/8/layout/hierarchy6"/>
    <dgm:cxn modelId="{8608609A-7A70-564D-87BC-7A76C93EC0B6}" srcId="{2BE7D206-80C3-4A4D-9FC8-E73AE7E715F4}" destId="{02BB7A5E-2A2E-AB42-A71D-3798D7E4C003}" srcOrd="0" destOrd="0" parTransId="{70F2D6E8-2D38-A042-B65E-7054BACBF609}" sibTransId="{B9DE4C47-99AB-FC4F-9C22-EB30549AA53F}"/>
    <dgm:cxn modelId="{6FF86FA6-DC3E-214A-8DBD-FC7C152A03EC}" type="presOf" srcId="{B80F3CB0-3D9D-924F-A07B-2560BEFB087F}" destId="{F8617AAA-B419-024B-9764-499B73A860B4}" srcOrd="0" destOrd="0" presId="urn:microsoft.com/office/officeart/2005/8/layout/hierarchy6"/>
    <dgm:cxn modelId="{2143D9A6-BDDB-5843-AB6C-4EB8773EF7AC}" type="presOf" srcId="{8A1AA01F-E431-2E4B-884B-9650BC6D83A9}" destId="{BD168E8C-8EA8-4D4F-8F39-41A25AE7EFBF}" srcOrd="0" destOrd="0" presId="urn:microsoft.com/office/officeart/2005/8/layout/hierarchy6"/>
    <dgm:cxn modelId="{8BF825B1-ED2E-EB4F-ACD8-4D18434D1C42}" type="presOf" srcId="{1AFF0268-BDAD-3649-B4F3-2E82CF4B0770}" destId="{B38620C2-3B00-7142-B976-DD70C107087C}" srcOrd="0" destOrd="0" presId="urn:microsoft.com/office/officeart/2005/8/layout/hierarchy6"/>
    <dgm:cxn modelId="{A63FBBB6-A7B0-794C-8FF3-3C22A90E13FC}" type="presOf" srcId="{02BB7A5E-2A2E-AB42-A71D-3798D7E4C003}" destId="{2CE75946-337A-324A-953B-1B5C365ACB1D}" srcOrd="0" destOrd="0" presId="urn:microsoft.com/office/officeart/2005/8/layout/hierarchy6"/>
    <dgm:cxn modelId="{14802CCB-74C9-6443-A994-71F4CCEBD47E}" type="presOf" srcId="{90861BFC-51E0-C142-BB34-36C6412C8A2C}" destId="{7286885A-50D8-D149-9E05-2B345ABE8574}" srcOrd="0" destOrd="0" presId="urn:microsoft.com/office/officeart/2005/8/layout/hierarchy6"/>
    <dgm:cxn modelId="{327DADCE-C6AB-794B-97A7-D794D92FDCB0}" srcId="{B80F3CB0-3D9D-924F-A07B-2560BEFB087F}" destId="{CC2CB7B1-2EC0-A54C-BFBB-02F9BFBA5A9C}" srcOrd="1" destOrd="0" parTransId="{EC7053E6-FE1B-1F49-B7F1-D43D73F68E91}" sibTransId="{0F8460D4-2941-D84D-A517-9325A17328BF}"/>
    <dgm:cxn modelId="{7A1C49D6-5DCC-0143-8AE5-58F9EF2B1586}" type="presOf" srcId="{8552F4CD-4839-3B46-925E-8E255A07FB72}" destId="{1AF6AB3D-0E65-4C41-ADAE-9D46824956BF}" srcOrd="0" destOrd="0" presId="urn:microsoft.com/office/officeart/2005/8/layout/hierarchy6"/>
    <dgm:cxn modelId="{D7E1CFDC-DACD-1C44-A8BE-DA7364EF7851}" type="presOf" srcId="{6CEE948A-E467-B840-82E5-95041D0C310A}" destId="{252545B7-94CE-B84F-BD7C-80208FCF0063}" srcOrd="0" destOrd="0" presId="urn:microsoft.com/office/officeart/2005/8/layout/hierarchy6"/>
    <dgm:cxn modelId="{86396CEC-B610-AF49-8294-BCDB832C430F}" type="presOf" srcId="{88820E31-D7E3-BD42-B83C-162CC1170F01}" destId="{EF419A33-F519-454F-BBB9-42F0FC2D681D}" srcOrd="0" destOrd="0" presId="urn:microsoft.com/office/officeart/2005/8/layout/hierarchy6"/>
    <dgm:cxn modelId="{07ED2AF7-E33F-7549-83B6-FA2A7989E9AF}" type="presOf" srcId="{1DBCF5F8-79A2-464B-BA3A-46641B5CB77F}" destId="{093029D2-90E7-CB46-A6FD-457018DD013C}" srcOrd="0" destOrd="0" presId="urn:microsoft.com/office/officeart/2005/8/layout/hierarchy6"/>
    <dgm:cxn modelId="{30511DFC-C583-4B48-8CBF-9E648DBC44CB}" srcId="{0788E212-B2AF-3040-88CE-865CA95CB11A}" destId="{B80F3CB0-3D9D-924F-A07B-2560BEFB087F}" srcOrd="0" destOrd="0" parTransId="{A8CEAC9E-35A4-3E49-A93F-26A5C3A91B6C}" sibTransId="{F426E6A4-6E54-FD44-8506-D3C0DCAC9670}"/>
    <dgm:cxn modelId="{18B4DBB2-EF3F-514D-B29F-AF1E9A449C80}" type="presParOf" srcId="{047FBA2D-432E-8748-82AD-3DF83CF24ECE}" destId="{A63F163E-685F-B647-BAAE-402184AD0012}" srcOrd="0" destOrd="0" presId="urn:microsoft.com/office/officeart/2005/8/layout/hierarchy6"/>
    <dgm:cxn modelId="{2BC36EF0-49DD-674D-8C7D-CF88783B4221}" type="presParOf" srcId="{A63F163E-685F-B647-BAAE-402184AD0012}" destId="{2B938636-F674-C14C-A6DF-A7CB90BE9058}" srcOrd="0" destOrd="0" presId="urn:microsoft.com/office/officeart/2005/8/layout/hierarchy6"/>
    <dgm:cxn modelId="{F62C21B7-CB71-F14D-A0B0-8D6C173E7AAC}" type="presParOf" srcId="{2B938636-F674-C14C-A6DF-A7CB90BE9058}" destId="{1DA83EC5-9592-8942-BF38-CA39052A04AE}" srcOrd="0" destOrd="0" presId="urn:microsoft.com/office/officeart/2005/8/layout/hierarchy6"/>
    <dgm:cxn modelId="{4206B2CD-3FBC-904A-93F0-29929408F224}" type="presParOf" srcId="{1DA83EC5-9592-8942-BF38-CA39052A04AE}" destId="{F8617AAA-B419-024B-9764-499B73A860B4}" srcOrd="0" destOrd="0" presId="urn:microsoft.com/office/officeart/2005/8/layout/hierarchy6"/>
    <dgm:cxn modelId="{C990965A-6358-7C45-A604-FEAC588A225B}" type="presParOf" srcId="{1DA83EC5-9592-8942-BF38-CA39052A04AE}" destId="{01E940C7-C678-8146-8D24-F9A660D740D7}" srcOrd="1" destOrd="0" presId="urn:microsoft.com/office/officeart/2005/8/layout/hierarchy6"/>
    <dgm:cxn modelId="{6E0384FD-DE91-544F-9105-9257692ED4B5}" type="presParOf" srcId="{01E940C7-C678-8146-8D24-F9A660D740D7}" destId="{ECF66428-FF0B-434E-B1A3-93F3893451A2}" srcOrd="0" destOrd="0" presId="urn:microsoft.com/office/officeart/2005/8/layout/hierarchy6"/>
    <dgm:cxn modelId="{FF6086D9-FDCB-B444-B53E-D0831FF8A702}" type="presParOf" srcId="{01E940C7-C678-8146-8D24-F9A660D740D7}" destId="{5139A231-5A4B-1B4F-88E8-45FB3CBEC9FC}" srcOrd="1" destOrd="0" presId="urn:microsoft.com/office/officeart/2005/8/layout/hierarchy6"/>
    <dgm:cxn modelId="{EC52F0A4-EEEB-CF42-B64F-28485A9A73BD}" type="presParOf" srcId="{5139A231-5A4B-1B4F-88E8-45FB3CBEC9FC}" destId="{5466FB71-0E05-604E-963A-E002C8D5FAF9}" srcOrd="0" destOrd="0" presId="urn:microsoft.com/office/officeart/2005/8/layout/hierarchy6"/>
    <dgm:cxn modelId="{D6B0E663-40ED-8C47-AEAA-FF251E9F4D2E}" type="presParOf" srcId="{5139A231-5A4B-1B4F-88E8-45FB3CBEC9FC}" destId="{97892E8E-6452-E14E-A391-4A4B0FAB1F1C}" srcOrd="1" destOrd="0" presId="urn:microsoft.com/office/officeart/2005/8/layout/hierarchy6"/>
    <dgm:cxn modelId="{E79CA04C-E063-7C41-BF89-CCC12864B17B}" type="presParOf" srcId="{97892E8E-6452-E14E-A391-4A4B0FAB1F1C}" destId="{B7304BCE-D61B-564D-9ACB-CF9C3C5B0F7E}" srcOrd="0" destOrd="0" presId="urn:microsoft.com/office/officeart/2005/8/layout/hierarchy6"/>
    <dgm:cxn modelId="{76E541D5-DDF0-3543-B5F6-E0A1BF0280B9}" type="presParOf" srcId="{97892E8E-6452-E14E-A391-4A4B0FAB1F1C}" destId="{2E63CBAD-5BF9-0043-904E-B1C38CE557D1}" srcOrd="1" destOrd="0" presId="urn:microsoft.com/office/officeart/2005/8/layout/hierarchy6"/>
    <dgm:cxn modelId="{0815C051-128B-2C47-89B8-6042BC81ADBE}" type="presParOf" srcId="{2E63CBAD-5BF9-0043-904E-B1C38CE557D1}" destId="{EF419A33-F519-454F-BBB9-42F0FC2D681D}" srcOrd="0" destOrd="0" presId="urn:microsoft.com/office/officeart/2005/8/layout/hierarchy6"/>
    <dgm:cxn modelId="{9C029C47-35E7-1A4C-B19E-134E2226EE41}" type="presParOf" srcId="{2E63CBAD-5BF9-0043-904E-B1C38CE557D1}" destId="{0A005495-2433-6B48-A7E5-FCA4A926EF6F}" srcOrd="1" destOrd="0" presId="urn:microsoft.com/office/officeart/2005/8/layout/hierarchy6"/>
    <dgm:cxn modelId="{CF5DE3E5-29E5-CC46-ADBB-863AF7700C3A}" type="presParOf" srcId="{97892E8E-6452-E14E-A391-4A4B0FAB1F1C}" destId="{B38620C2-3B00-7142-B976-DD70C107087C}" srcOrd="2" destOrd="0" presId="urn:microsoft.com/office/officeart/2005/8/layout/hierarchy6"/>
    <dgm:cxn modelId="{25801C4D-5787-6944-9984-840E8B940324}" type="presParOf" srcId="{97892E8E-6452-E14E-A391-4A4B0FAB1F1C}" destId="{318B22B7-4DAC-0140-BFAA-F7003A4CC02D}" srcOrd="3" destOrd="0" presId="urn:microsoft.com/office/officeart/2005/8/layout/hierarchy6"/>
    <dgm:cxn modelId="{700B38EC-AFDF-BA4E-8957-D734EB761819}" type="presParOf" srcId="{318B22B7-4DAC-0140-BFAA-F7003A4CC02D}" destId="{112E5019-652B-8948-A2CD-757D721DA254}" srcOrd="0" destOrd="0" presId="urn:microsoft.com/office/officeart/2005/8/layout/hierarchy6"/>
    <dgm:cxn modelId="{52B4665C-E728-F142-A0E7-2C3595B65957}" type="presParOf" srcId="{318B22B7-4DAC-0140-BFAA-F7003A4CC02D}" destId="{46BC2566-0990-F141-972B-EB9A844FA2CE}" srcOrd="1" destOrd="0" presId="urn:microsoft.com/office/officeart/2005/8/layout/hierarchy6"/>
    <dgm:cxn modelId="{E5D30953-B305-4541-BB16-85798C0EF43B}" type="presParOf" srcId="{01E940C7-C678-8146-8D24-F9A660D740D7}" destId="{5DACE181-43AF-E045-9744-7545AC272D71}" srcOrd="2" destOrd="0" presId="urn:microsoft.com/office/officeart/2005/8/layout/hierarchy6"/>
    <dgm:cxn modelId="{CAAA851C-A17F-5944-AB22-F648E6F611C0}" type="presParOf" srcId="{01E940C7-C678-8146-8D24-F9A660D740D7}" destId="{5FD5146F-843D-C54B-B87F-D7A07E4950CF}" srcOrd="3" destOrd="0" presId="urn:microsoft.com/office/officeart/2005/8/layout/hierarchy6"/>
    <dgm:cxn modelId="{55EAB22A-FFD2-7148-8D31-057C21ABEB03}" type="presParOf" srcId="{5FD5146F-843D-C54B-B87F-D7A07E4950CF}" destId="{417BF33D-7E11-DA4D-9E3E-D7B9CA404B7D}" srcOrd="0" destOrd="0" presId="urn:microsoft.com/office/officeart/2005/8/layout/hierarchy6"/>
    <dgm:cxn modelId="{19E90CC5-6F47-C749-A297-1A567FDBEED6}" type="presParOf" srcId="{5FD5146F-843D-C54B-B87F-D7A07E4950CF}" destId="{A66F5AA2-0327-C540-B465-FA04D9B4BECA}" srcOrd="1" destOrd="0" presId="urn:microsoft.com/office/officeart/2005/8/layout/hierarchy6"/>
    <dgm:cxn modelId="{2EC44170-B5FE-8E44-AA79-984A20D13B3B}" type="presParOf" srcId="{A66F5AA2-0327-C540-B465-FA04D9B4BECA}" destId="{1AF6AB3D-0E65-4C41-ADAE-9D46824956BF}" srcOrd="0" destOrd="0" presId="urn:microsoft.com/office/officeart/2005/8/layout/hierarchy6"/>
    <dgm:cxn modelId="{CE775612-19AE-734A-A652-A1267B587A50}" type="presParOf" srcId="{A66F5AA2-0327-C540-B465-FA04D9B4BECA}" destId="{D095136D-33B0-DB43-BB59-DFDC39B58F2C}" srcOrd="1" destOrd="0" presId="urn:microsoft.com/office/officeart/2005/8/layout/hierarchy6"/>
    <dgm:cxn modelId="{A77C8584-62C4-6B4A-BF22-95DC2C597438}" type="presParOf" srcId="{D095136D-33B0-DB43-BB59-DFDC39B58F2C}" destId="{DDCC9560-91CC-724B-AB05-022BC1FA4DE5}" srcOrd="0" destOrd="0" presId="urn:microsoft.com/office/officeart/2005/8/layout/hierarchy6"/>
    <dgm:cxn modelId="{CBA5AFB7-AAD3-EA4D-9B26-B67409A3AA2B}" type="presParOf" srcId="{D095136D-33B0-DB43-BB59-DFDC39B58F2C}" destId="{F12B5B18-9086-5B41-AC16-2D1432310D5E}" srcOrd="1" destOrd="0" presId="urn:microsoft.com/office/officeart/2005/8/layout/hierarchy6"/>
    <dgm:cxn modelId="{0EF01630-F5A1-534C-8A6D-EC17C95DBD38}" type="presParOf" srcId="{01E940C7-C678-8146-8D24-F9A660D740D7}" destId="{69E4A211-950D-3443-8374-B160E0E79EB6}" srcOrd="4" destOrd="0" presId="urn:microsoft.com/office/officeart/2005/8/layout/hierarchy6"/>
    <dgm:cxn modelId="{CA6DBB99-0C49-EE4C-B1DC-6A5C6604ED03}" type="presParOf" srcId="{01E940C7-C678-8146-8D24-F9A660D740D7}" destId="{93AD52E9-BB0C-3A42-AD51-F23D9F2793F4}" srcOrd="5" destOrd="0" presId="urn:microsoft.com/office/officeart/2005/8/layout/hierarchy6"/>
    <dgm:cxn modelId="{9E4DF453-57B6-794C-89A1-95EAFAB9D422}" type="presParOf" srcId="{93AD52E9-BB0C-3A42-AD51-F23D9F2793F4}" destId="{78F983DD-1DB3-D54A-819F-65C7FFFD6487}" srcOrd="0" destOrd="0" presId="urn:microsoft.com/office/officeart/2005/8/layout/hierarchy6"/>
    <dgm:cxn modelId="{C615BEE4-EA37-ED46-9BE8-2CC22059BFC6}" type="presParOf" srcId="{93AD52E9-BB0C-3A42-AD51-F23D9F2793F4}" destId="{B72F3546-DCA6-464F-88C1-DFC5209D1B2A}" srcOrd="1" destOrd="0" presId="urn:microsoft.com/office/officeart/2005/8/layout/hierarchy6"/>
    <dgm:cxn modelId="{4509CFC9-C569-A64C-A7B3-4D175216D115}" type="presParOf" srcId="{B72F3546-DCA6-464F-88C1-DFC5209D1B2A}" destId="{4C6E2BB5-E2FE-0F48-AE03-66253E626963}" srcOrd="0" destOrd="0" presId="urn:microsoft.com/office/officeart/2005/8/layout/hierarchy6"/>
    <dgm:cxn modelId="{69420405-6463-B94E-B629-92F673E9B96F}" type="presParOf" srcId="{B72F3546-DCA6-464F-88C1-DFC5209D1B2A}" destId="{39976A44-4CAF-7249-8F82-1F02ADBDDE2A}" srcOrd="1" destOrd="0" presId="urn:microsoft.com/office/officeart/2005/8/layout/hierarchy6"/>
    <dgm:cxn modelId="{4DB817B9-1424-C147-9B4E-BF2D93BE1193}" type="presParOf" srcId="{39976A44-4CAF-7249-8F82-1F02ADBDDE2A}" destId="{2CE75946-337A-324A-953B-1B5C365ACB1D}" srcOrd="0" destOrd="0" presId="urn:microsoft.com/office/officeart/2005/8/layout/hierarchy6"/>
    <dgm:cxn modelId="{EA96CB0F-5573-4B40-9B5F-628F411FC594}" type="presParOf" srcId="{39976A44-4CAF-7249-8F82-1F02ADBDDE2A}" destId="{C4359448-7E04-184F-9324-32746340A4C8}" srcOrd="1" destOrd="0" presId="urn:microsoft.com/office/officeart/2005/8/layout/hierarchy6"/>
    <dgm:cxn modelId="{DB9FC645-55BA-5749-9673-2A968D28782F}" type="presParOf" srcId="{B72F3546-DCA6-464F-88C1-DFC5209D1B2A}" destId="{251E86C3-E2D4-5644-AC12-B4D5319EE189}" srcOrd="2" destOrd="0" presId="urn:microsoft.com/office/officeart/2005/8/layout/hierarchy6"/>
    <dgm:cxn modelId="{BE32111C-B0A2-C346-824A-AB39A3A4CDD1}" type="presParOf" srcId="{B72F3546-DCA6-464F-88C1-DFC5209D1B2A}" destId="{EEC4E0CE-D770-DB40-AA68-6D6E4A3C1D21}" srcOrd="3" destOrd="0" presId="urn:microsoft.com/office/officeart/2005/8/layout/hierarchy6"/>
    <dgm:cxn modelId="{E67249D1-8B7B-214B-AAF8-35424E38608E}" type="presParOf" srcId="{EEC4E0CE-D770-DB40-AA68-6D6E4A3C1D21}" destId="{9BDB2846-477E-A842-A38C-820726EA1DAC}" srcOrd="0" destOrd="0" presId="urn:microsoft.com/office/officeart/2005/8/layout/hierarchy6"/>
    <dgm:cxn modelId="{5D54775C-F123-E64F-98EF-540ED39F584B}" type="presParOf" srcId="{EEC4E0CE-D770-DB40-AA68-6D6E4A3C1D21}" destId="{7A36C5C4-FF12-5F4F-897E-8AA86A1960B1}" srcOrd="1" destOrd="0" presId="urn:microsoft.com/office/officeart/2005/8/layout/hierarchy6"/>
    <dgm:cxn modelId="{408DC3CF-3813-BA40-BECE-81BD2D815767}" type="presParOf" srcId="{01E940C7-C678-8146-8D24-F9A660D740D7}" destId="{093029D2-90E7-CB46-A6FD-457018DD013C}" srcOrd="6" destOrd="0" presId="urn:microsoft.com/office/officeart/2005/8/layout/hierarchy6"/>
    <dgm:cxn modelId="{07A2FCDE-4FFF-C54D-9055-C0B002677AC8}" type="presParOf" srcId="{01E940C7-C678-8146-8D24-F9A660D740D7}" destId="{3C7CDE5B-CEC0-434F-AB92-84F655472838}" srcOrd="7" destOrd="0" presId="urn:microsoft.com/office/officeart/2005/8/layout/hierarchy6"/>
    <dgm:cxn modelId="{5A0C2D64-852D-2648-A4BD-4B12EE6E8503}" type="presParOf" srcId="{3C7CDE5B-CEC0-434F-AB92-84F655472838}" destId="{BD168E8C-8EA8-4D4F-8F39-41A25AE7EFBF}" srcOrd="0" destOrd="0" presId="urn:microsoft.com/office/officeart/2005/8/layout/hierarchy6"/>
    <dgm:cxn modelId="{BCF9BF92-70C5-C542-93F2-9EC328B98FCF}" type="presParOf" srcId="{3C7CDE5B-CEC0-434F-AB92-84F655472838}" destId="{81119543-F161-A144-91C6-0E1E9AA3A1F3}" srcOrd="1" destOrd="0" presId="urn:microsoft.com/office/officeart/2005/8/layout/hierarchy6"/>
    <dgm:cxn modelId="{E2B4348E-9527-414B-8C9D-AD5DEC993A64}" type="presParOf" srcId="{81119543-F161-A144-91C6-0E1E9AA3A1F3}" destId="{252545B7-94CE-B84F-BD7C-80208FCF0063}" srcOrd="0" destOrd="0" presId="urn:microsoft.com/office/officeart/2005/8/layout/hierarchy6"/>
    <dgm:cxn modelId="{B43815C1-443C-054A-9083-1CB8102F65E5}" type="presParOf" srcId="{81119543-F161-A144-91C6-0E1E9AA3A1F3}" destId="{73A0D1EA-850A-FA46-BCDD-65C14F4D9C50}" srcOrd="1" destOrd="0" presId="urn:microsoft.com/office/officeart/2005/8/layout/hierarchy6"/>
    <dgm:cxn modelId="{03AED752-8B76-CB49-802D-59735F527D1A}" type="presParOf" srcId="{73A0D1EA-850A-FA46-BCDD-65C14F4D9C50}" destId="{7286885A-50D8-D149-9E05-2B345ABE8574}" srcOrd="0" destOrd="0" presId="urn:microsoft.com/office/officeart/2005/8/layout/hierarchy6"/>
    <dgm:cxn modelId="{37F9DD63-9E03-D74A-94E2-8FAF82A3F659}" type="presParOf" srcId="{73A0D1EA-850A-FA46-BCDD-65C14F4D9C50}" destId="{1BFE32FB-578D-EA45-A667-919FC44786A0}" srcOrd="1" destOrd="0" presId="urn:microsoft.com/office/officeart/2005/8/layout/hierarchy6"/>
    <dgm:cxn modelId="{C3BEDAA3-4C53-CC46-BFA0-652E16B20C39}" type="presParOf" srcId="{047FBA2D-432E-8748-82AD-3DF83CF24ECE}" destId="{E772C58A-90C9-D547-A2ED-F6C03CAC4D67}"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17AAA-B419-024B-9764-499B73A860B4}">
      <dsp:nvSpPr>
        <dsp:cNvPr id="0" name=""/>
        <dsp:cNvSpPr/>
      </dsp:nvSpPr>
      <dsp:spPr>
        <a:xfrm>
          <a:off x="2830071" y="2"/>
          <a:ext cx="5095948" cy="14994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SE PLANTEARÁ UN CUADRO  ACADEMICO QUE NOS AYUDE A EVALUAR EL IMPACTO DE NUESTROS PROGRAMAS ACADEMICOS ACTUALES Y QUE A LA VEZ NOS AYUDE A ESTABLECER LOS CAMBIOS NECESARIOS PARA ALCANZAR LAS METAS ACADEMICA QUE LA ASAMBLEA APOSTOLICA NECESITA PARA ENFRENTAR LOS RETOS DE NUESTROS TIEMPO.</a:t>
          </a:r>
        </a:p>
      </dsp:txBody>
      <dsp:txXfrm>
        <a:off x="2873988" y="43919"/>
        <a:ext cx="5008114" cy="1411599"/>
      </dsp:txXfrm>
    </dsp:sp>
    <dsp:sp modelId="{ECF66428-FF0B-434E-B1A3-93F3893451A2}">
      <dsp:nvSpPr>
        <dsp:cNvPr id="0" name=""/>
        <dsp:cNvSpPr/>
      </dsp:nvSpPr>
      <dsp:spPr>
        <a:xfrm>
          <a:off x="1924812" y="1499435"/>
          <a:ext cx="3453233" cy="253468"/>
        </a:xfrm>
        <a:custGeom>
          <a:avLst/>
          <a:gdLst/>
          <a:ahLst/>
          <a:cxnLst/>
          <a:rect l="0" t="0" r="0" b="0"/>
          <a:pathLst>
            <a:path>
              <a:moveTo>
                <a:pt x="3453233" y="0"/>
              </a:moveTo>
              <a:lnTo>
                <a:pt x="3453233" y="126734"/>
              </a:lnTo>
              <a:lnTo>
                <a:pt x="0" y="126734"/>
              </a:lnTo>
              <a:lnTo>
                <a:pt x="0" y="2534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66FB71-0E05-604E-963A-E002C8D5FAF9}">
      <dsp:nvSpPr>
        <dsp:cNvPr id="0" name=""/>
        <dsp:cNvSpPr/>
      </dsp:nvSpPr>
      <dsp:spPr>
        <a:xfrm>
          <a:off x="1119596" y="1752904"/>
          <a:ext cx="1610432" cy="12332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a:t>ESTABLECER POR ESCRITO LAS EXPECTATIVAS DE LOS PROGRAMAS ACADEMICOS QUE TENEMOS</a:t>
          </a:r>
        </a:p>
      </dsp:txBody>
      <dsp:txXfrm>
        <a:off x="1155715" y="1789023"/>
        <a:ext cx="1538194" cy="1160964"/>
      </dsp:txXfrm>
    </dsp:sp>
    <dsp:sp modelId="{B7304BCE-D61B-564D-9ACB-CF9C3C5B0F7E}">
      <dsp:nvSpPr>
        <dsp:cNvPr id="0" name=""/>
        <dsp:cNvSpPr/>
      </dsp:nvSpPr>
      <dsp:spPr>
        <a:xfrm>
          <a:off x="1924812" y="2986106"/>
          <a:ext cx="795113" cy="332576"/>
        </a:xfrm>
        <a:custGeom>
          <a:avLst/>
          <a:gdLst/>
          <a:ahLst/>
          <a:cxnLst/>
          <a:rect l="0" t="0" r="0" b="0"/>
          <a:pathLst>
            <a:path>
              <a:moveTo>
                <a:pt x="0" y="0"/>
              </a:moveTo>
              <a:lnTo>
                <a:pt x="0" y="166288"/>
              </a:lnTo>
              <a:lnTo>
                <a:pt x="795113" y="166288"/>
              </a:lnTo>
              <a:lnTo>
                <a:pt x="795113" y="33257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419A33-F519-454F-BBB9-42F0FC2D681D}">
      <dsp:nvSpPr>
        <dsp:cNvPr id="0" name=""/>
        <dsp:cNvSpPr/>
      </dsp:nvSpPr>
      <dsp:spPr>
        <a:xfrm>
          <a:off x="2016430" y="3318682"/>
          <a:ext cx="1406989" cy="18474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a:t>NUESTROS PROGRAMAS DEBEN CONTESTAR LA PREGUNTA: EL ESTUDIANTE AL FINALIZAR  EL PROGRAMA  ¿SERÁ CAPAZ DE QUE?</a:t>
          </a:r>
        </a:p>
      </dsp:txBody>
      <dsp:txXfrm>
        <a:off x="2057639" y="3359891"/>
        <a:ext cx="1324571" cy="1765004"/>
      </dsp:txXfrm>
    </dsp:sp>
    <dsp:sp modelId="{B38620C2-3B00-7142-B976-DD70C107087C}">
      <dsp:nvSpPr>
        <dsp:cNvPr id="0" name=""/>
        <dsp:cNvSpPr/>
      </dsp:nvSpPr>
      <dsp:spPr>
        <a:xfrm>
          <a:off x="1178771" y="2986106"/>
          <a:ext cx="746040" cy="296869"/>
        </a:xfrm>
        <a:custGeom>
          <a:avLst/>
          <a:gdLst/>
          <a:ahLst/>
          <a:cxnLst/>
          <a:rect l="0" t="0" r="0" b="0"/>
          <a:pathLst>
            <a:path>
              <a:moveTo>
                <a:pt x="746040" y="0"/>
              </a:moveTo>
              <a:lnTo>
                <a:pt x="746040" y="148434"/>
              </a:lnTo>
              <a:lnTo>
                <a:pt x="0" y="148434"/>
              </a:lnTo>
              <a:lnTo>
                <a:pt x="0" y="2968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2E5019-652B-8948-A2CD-757D721DA254}">
      <dsp:nvSpPr>
        <dsp:cNvPr id="0" name=""/>
        <dsp:cNvSpPr/>
      </dsp:nvSpPr>
      <dsp:spPr>
        <a:xfrm>
          <a:off x="464576" y="3282975"/>
          <a:ext cx="1428389" cy="22638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a:t>• COLEGIO BIBLICO APOSTOLICO - IABC.:</a:t>
          </a:r>
        </a:p>
        <a:p>
          <a:pPr marL="0" lvl="0" indent="0" algn="ctr" defTabSz="466725">
            <a:lnSpc>
              <a:spcPct val="90000"/>
            </a:lnSpc>
            <a:spcBef>
              <a:spcPct val="0"/>
            </a:spcBef>
            <a:spcAft>
              <a:spcPct val="35000"/>
            </a:spcAft>
            <a:buNone/>
          </a:pPr>
          <a:r>
            <a:rPr lang="en-US" sz="1050" kern="1200"/>
            <a:t>ASOCIADO &amp; BACHILLER</a:t>
          </a:r>
        </a:p>
        <a:p>
          <a:pPr marL="0" lvl="0" indent="0" algn="ctr" defTabSz="466725">
            <a:lnSpc>
              <a:spcPct val="90000"/>
            </a:lnSpc>
            <a:spcBef>
              <a:spcPct val="0"/>
            </a:spcBef>
            <a:spcAft>
              <a:spcPct val="35000"/>
            </a:spcAft>
            <a:buNone/>
          </a:pPr>
          <a:r>
            <a:rPr lang="en-US" sz="1050" kern="1200"/>
            <a:t>• SEMINARIOS DE POSGRADO: </a:t>
          </a:r>
        </a:p>
        <a:p>
          <a:pPr marL="0" lvl="0" indent="0" algn="ctr" defTabSz="466725">
            <a:lnSpc>
              <a:spcPct val="90000"/>
            </a:lnSpc>
            <a:spcBef>
              <a:spcPct val="0"/>
            </a:spcBef>
            <a:spcAft>
              <a:spcPct val="35000"/>
            </a:spcAft>
            <a:buNone/>
          </a:pPr>
          <a:r>
            <a:rPr lang="en-US" sz="1050" kern="1200"/>
            <a:t>MAESTRÍA &amp; DOCTORADO</a:t>
          </a:r>
        </a:p>
      </dsp:txBody>
      <dsp:txXfrm>
        <a:off x="506412" y="3324811"/>
        <a:ext cx="1344717" cy="2180220"/>
      </dsp:txXfrm>
    </dsp:sp>
    <dsp:sp modelId="{5DACE181-43AF-E045-9744-7545AC272D71}">
      <dsp:nvSpPr>
        <dsp:cNvPr id="0" name=""/>
        <dsp:cNvSpPr/>
      </dsp:nvSpPr>
      <dsp:spPr>
        <a:xfrm>
          <a:off x="4612353" y="1499435"/>
          <a:ext cx="765692" cy="253468"/>
        </a:xfrm>
        <a:custGeom>
          <a:avLst/>
          <a:gdLst/>
          <a:ahLst/>
          <a:cxnLst/>
          <a:rect l="0" t="0" r="0" b="0"/>
          <a:pathLst>
            <a:path>
              <a:moveTo>
                <a:pt x="765692" y="0"/>
              </a:moveTo>
              <a:lnTo>
                <a:pt x="765692" y="126734"/>
              </a:lnTo>
              <a:lnTo>
                <a:pt x="0" y="126734"/>
              </a:lnTo>
              <a:lnTo>
                <a:pt x="0" y="2534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7BF33D-7E11-DA4D-9E3E-D7B9CA404B7D}">
      <dsp:nvSpPr>
        <dsp:cNvPr id="0" name=""/>
        <dsp:cNvSpPr/>
      </dsp:nvSpPr>
      <dsp:spPr>
        <a:xfrm>
          <a:off x="3634625" y="1752904"/>
          <a:ext cx="1955457" cy="16976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a:solidFill>
                <a:schemeClr val="bg1"/>
              </a:solidFill>
            </a:rPr>
            <a:t>EVALUAR LOS PROGRAMAS ACTUALES Y REALIZAR LOS CAMBIOS PERTINENTES PARA PROVEER LOS RECURSOS, ASESORIA Y DESARROLLO QUE ALCANCEN NUESTRAS EXPECTATIVAS.</a:t>
          </a:r>
        </a:p>
      </dsp:txBody>
      <dsp:txXfrm>
        <a:off x="3684348" y="1802627"/>
        <a:ext cx="1856011" cy="1598238"/>
      </dsp:txXfrm>
    </dsp:sp>
    <dsp:sp modelId="{1AF6AB3D-0E65-4C41-ADAE-9D46824956BF}">
      <dsp:nvSpPr>
        <dsp:cNvPr id="0" name=""/>
        <dsp:cNvSpPr/>
      </dsp:nvSpPr>
      <dsp:spPr>
        <a:xfrm>
          <a:off x="4557950" y="3450588"/>
          <a:ext cx="91440" cy="265479"/>
        </a:xfrm>
        <a:custGeom>
          <a:avLst/>
          <a:gdLst/>
          <a:ahLst/>
          <a:cxnLst/>
          <a:rect l="0" t="0" r="0" b="0"/>
          <a:pathLst>
            <a:path>
              <a:moveTo>
                <a:pt x="54403" y="0"/>
              </a:moveTo>
              <a:lnTo>
                <a:pt x="54403" y="132739"/>
              </a:lnTo>
              <a:lnTo>
                <a:pt x="45720" y="132739"/>
              </a:lnTo>
              <a:lnTo>
                <a:pt x="45720" y="2654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CC9560-91CC-724B-AB05-022BC1FA4DE5}">
      <dsp:nvSpPr>
        <dsp:cNvPr id="0" name=""/>
        <dsp:cNvSpPr/>
      </dsp:nvSpPr>
      <dsp:spPr>
        <a:xfrm>
          <a:off x="3981487" y="3716068"/>
          <a:ext cx="1244364" cy="18478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a:t>¿NUESTROS PROGRAMAS ESTAN DIRIGIDOS EN LA DIRECCIÓN DE NUESTRAS EXPECTATIVAS?</a:t>
          </a:r>
        </a:p>
      </dsp:txBody>
      <dsp:txXfrm>
        <a:off x="4017933" y="3752514"/>
        <a:ext cx="1171472" cy="1774969"/>
      </dsp:txXfrm>
    </dsp:sp>
    <dsp:sp modelId="{69E4A211-950D-3443-8374-B160E0E79EB6}">
      <dsp:nvSpPr>
        <dsp:cNvPr id="0" name=""/>
        <dsp:cNvSpPr/>
      </dsp:nvSpPr>
      <dsp:spPr>
        <a:xfrm>
          <a:off x="5378045" y="1499435"/>
          <a:ext cx="1451565" cy="253468"/>
        </a:xfrm>
        <a:custGeom>
          <a:avLst/>
          <a:gdLst/>
          <a:ahLst/>
          <a:cxnLst/>
          <a:rect l="0" t="0" r="0" b="0"/>
          <a:pathLst>
            <a:path>
              <a:moveTo>
                <a:pt x="0" y="0"/>
              </a:moveTo>
              <a:lnTo>
                <a:pt x="0" y="126734"/>
              </a:lnTo>
              <a:lnTo>
                <a:pt x="1451565" y="126734"/>
              </a:lnTo>
              <a:lnTo>
                <a:pt x="1451565" y="2534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F983DD-1DB3-D54A-819F-65C7FFFD6487}">
      <dsp:nvSpPr>
        <dsp:cNvPr id="0" name=""/>
        <dsp:cNvSpPr/>
      </dsp:nvSpPr>
      <dsp:spPr>
        <a:xfrm>
          <a:off x="5841290" y="1752904"/>
          <a:ext cx="1976640" cy="14601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a:solidFill>
                <a:schemeClr val="bg1"/>
              </a:solidFill>
            </a:rPr>
            <a:t>ESTABLECER UN PROGRAMA DE MENTORIA ACADEMICA QUE OFREZCA LA ASESORIA NECESARIA PARA EL DESEMPEÑO Y REALIZACIÓN DE LAS METAS ESTABLECIDAS</a:t>
          </a:r>
          <a:r>
            <a:rPr lang="en-US" sz="1050" kern="1200"/>
            <a:t>.</a:t>
          </a:r>
        </a:p>
      </dsp:txBody>
      <dsp:txXfrm>
        <a:off x="5884058" y="1795672"/>
        <a:ext cx="1891104" cy="1374663"/>
      </dsp:txXfrm>
    </dsp:sp>
    <dsp:sp modelId="{4C6E2BB5-E2FE-0F48-AE03-66253E626963}">
      <dsp:nvSpPr>
        <dsp:cNvPr id="0" name=""/>
        <dsp:cNvSpPr/>
      </dsp:nvSpPr>
      <dsp:spPr>
        <a:xfrm>
          <a:off x="6829611" y="3213103"/>
          <a:ext cx="935380" cy="237353"/>
        </a:xfrm>
        <a:custGeom>
          <a:avLst/>
          <a:gdLst/>
          <a:ahLst/>
          <a:cxnLst/>
          <a:rect l="0" t="0" r="0" b="0"/>
          <a:pathLst>
            <a:path>
              <a:moveTo>
                <a:pt x="0" y="0"/>
              </a:moveTo>
              <a:lnTo>
                <a:pt x="0" y="118676"/>
              </a:lnTo>
              <a:lnTo>
                <a:pt x="935380" y="118676"/>
              </a:lnTo>
              <a:lnTo>
                <a:pt x="935380" y="2373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E75946-337A-324A-953B-1B5C365ACB1D}">
      <dsp:nvSpPr>
        <dsp:cNvPr id="0" name=""/>
        <dsp:cNvSpPr/>
      </dsp:nvSpPr>
      <dsp:spPr>
        <a:xfrm>
          <a:off x="7039951" y="3450457"/>
          <a:ext cx="1450080" cy="21296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a:t>POSGRADO</a:t>
          </a:r>
        </a:p>
        <a:p>
          <a:pPr marL="0" lvl="0" indent="0" algn="ctr" defTabSz="466725">
            <a:lnSpc>
              <a:spcPct val="90000"/>
            </a:lnSpc>
            <a:spcBef>
              <a:spcPct val="0"/>
            </a:spcBef>
            <a:spcAft>
              <a:spcPct val="35000"/>
            </a:spcAft>
            <a:buNone/>
          </a:pPr>
          <a:endParaRPr lang="en-US" sz="1050" kern="1200"/>
        </a:p>
        <a:p>
          <a:pPr marL="0" lvl="0" indent="0" algn="ctr" defTabSz="466725">
            <a:lnSpc>
              <a:spcPct val="90000"/>
            </a:lnSpc>
            <a:spcBef>
              <a:spcPct val="0"/>
            </a:spcBef>
            <a:spcAft>
              <a:spcPct val="35000"/>
            </a:spcAft>
            <a:buNone/>
          </a:pPr>
          <a:r>
            <a:rPr lang="en-US" sz="1050" kern="1200"/>
            <a:t>FORMAR UN COMITE DE ASESORES DE LOS EGRESADOS DE PROGRAMAS DE POSGRADO PARA ASIGNARLOS A LOS ESTUDIANTES DE ESOS PROGRAMAS. </a:t>
          </a:r>
        </a:p>
      </dsp:txBody>
      <dsp:txXfrm>
        <a:off x="7082422" y="3492928"/>
        <a:ext cx="1365138" cy="2044738"/>
      </dsp:txXfrm>
    </dsp:sp>
    <dsp:sp modelId="{251E86C3-E2D4-5644-AC12-B4D5319EE189}">
      <dsp:nvSpPr>
        <dsp:cNvPr id="0" name=""/>
        <dsp:cNvSpPr/>
      </dsp:nvSpPr>
      <dsp:spPr>
        <a:xfrm>
          <a:off x="6168826" y="3213103"/>
          <a:ext cx="660785" cy="237353"/>
        </a:xfrm>
        <a:custGeom>
          <a:avLst/>
          <a:gdLst/>
          <a:ahLst/>
          <a:cxnLst/>
          <a:rect l="0" t="0" r="0" b="0"/>
          <a:pathLst>
            <a:path>
              <a:moveTo>
                <a:pt x="660785" y="0"/>
              </a:moveTo>
              <a:lnTo>
                <a:pt x="660785" y="118676"/>
              </a:lnTo>
              <a:lnTo>
                <a:pt x="0" y="118676"/>
              </a:lnTo>
              <a:lnTo>
                <a:pt x="0" y="2373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DB2846-477E-A842-A38C-820726EA1DAC}">
      <dsp:nvSpPr>
        <dsp:cNvPr id="0" name=""/>
        <dsp:cNvSpPr/>
      </dsp:nvSpPr>
      <dsp:spPr>
        <a:xfrm>
          <a:off x="5576309" y="3450457"/>
          <a:ext cx="1185033" cy="18443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a:t>IABC</a:t>
          </a:r>
        </a:p>
        <a:p>
          <a:pPr marL="0" lvl="0" indent="0" algn="ctr" defTabSz="466725">
            <a:lnSpc>
              <a:spcPct val="90000"/>
            </a:lnSpc>
            <a:spcBef>
              <a:spcPct val="0"/>
            </a:spcBef>
            <a:spcAft>
              <a:spcPct val="35000"/>
            </a:spcAft>
            <a:buNone/>
          </a:pPr>
          <a:endParaRPr lang="en-US" sz="1050" kern="1200"/>
        </a:p>
        <a:p>
          <a:pPr marL="0" lvl="0" indent="0" algn="ctr" defTabSz="466725">
            <a:lnSpc>
              <a:spcPct val="90000"/>
            </a:lnSpc>
            <a:spcBef>
              <a:spcPct val="0"/>
            </a:spcBef>
            <a:spcAft>
              <a:spcPct val="35000"/>
            </a:spcAft>
            <a:buNone/>
          </a:pPr>
          <a:r>
            <a:rPr lang="en-US" sz="1050" kern="1200"/>
            <a:t>CAPACITACION ONLINE PARA DIRECTORES Y MAESTROS.</a:t>
          </a:r>
        </a:p>
      </dsp:txBody>
      <dsp:txXfrm>
        <a:off x="5611017" y="3485165"/>
        <a:ext cx="1115617" cy="1774974"/>
      </dsp:txXfrm>
    </dsp:sp>
    <dsp:sp modelId="{093029D2-90E7-CB46-A6FD-457018DD013C}">
      <dsp:nvSpPr>
        <dsp:cNvPr id="0" name=""/>
        <dsp:cNvSpPr/>
      </dsp:nvSpPr>
      <dsp:spPr>
        <a:xfrm>
          <a:off x="5378045" y="1499435"/>
          <a:ext cx="3841288" cy="244540"/>
        </a:xfrm>
        <a:custGeom>
          <a:avLst/>
          <a:gdLst/>
          <a:ahLst/>
          <a:cxnLst/>
          <a:rect l="0" t="0" r="0" b="0"/>
          <a:pathLst>
            <a:path>
              <a:moveTo>
                <a:pt x="0" y="0"/>
              </a:moveTo>
              <a:lnTo>
                <a:pt x="0" y="122270"/>
              </a:lnTo>
              <a:lnTo>
                <a:pt x="3841288" y="122270"/>
              </a:lnTo>
              <a:lnTo>
                <a:pt x="3841288" y="2445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168E8C-8EA8-4D4F-8F39-41A25AE7EFBF}">
      <dsp:nvSpPr>
        <dsp:cNvPr id="0" name=""/>
        <dsp:cNvSpPr/>
      </dsp:nvSpPr>
      <dsp:spPr>
        <a:xfrm>
          <a:off x="8426876" y="1743975"/>
          <a:ext cx="1584916" cy="12134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a:solidFill>
                <a:schemeClr val="bg1"/>
              </a:solidFill>
            </a:rPr>
            <a:t>EVALUACIÓN DE RESULTADOS</a:t>
          </a:r>
        </a:p>
      </dsp:txBody>
      <dsp:txXfrm>
        <a:off x="8462416" y="1779515"/>
        <a:ext cx="1513836" cy="1142335"/>
      </dsp:txXfrm>
    </dsp:sp>
    <dsp:sp modelId="{252545B7-94CE-B84F-BD7C-80208FCF0063}">
      <dsp:nvSpPr>
        <dsp:cNvPr id="0" name=""/>
        <dsp:cNvSpPr/>
      </dsp:nvSpPr>
      <dsp:spPr>
        <a:xfrm>
          <a:off x="9219334" y="2957391"/>
          <a:ext cx="350701" cy="247616"/>
        </a:xfrm>
        <a:custGeom>
          <a:avLst/>
          <a:gdLst/>
          <a:ahLst/>
          <a:cxnLst/>
          <a:rect l="0" t="0" r="0" b="0"/>
          <a:pathLst>
            <a:path>
              <a:moveTo>
                <a:pt x="0" y="0"/>
              </a:moveTo>
              <a:lnTo>
                <a:pt x="0" y="123808"/>
              </a:lnTo>
              <a:lnTo>
                <a:pt x="350701" y="123808"/>
              </a:lnTo>
              <a:lnTo>
                <a:pt x="350701" y="2476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86885A-50D8-D149-9E05-2B345ABE8574}">
      <dsp:nvSpPr>
        <dsp:cNvPr id="0" name=""/>
        <dsp:cNvSpPr/>
      </dsp:nvSpPr>
      <dsp:spPr>
        <a:xfrm>
          <a:off x="8723717" y="3205008"/>
          <a:ext cx="1692637" cy="22018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a:t>QUE LOS RESULTADOS BENEFICEN DE FORMA REALISTICA Y SIGNIFICATIVA A:</a:t>
          </a:r>
        </a:p>
        <a:p>
          <a:pPr marL="0" lvl="0" indent="0" algn="ctr" defTabSz="466725">
            <a:lnSpc>
              <a:spcPct val="90000"/>
            </a:lnSpc>
            <a:spcBef>
              <a:spcPct val="0"/>
            </a:spcBef>
            <a:spcAft>
              <a:spcPct val="35000"/>
            </a:spcAft>
            <a:buNone/>
          </a:pPr>
          <a:r>
            <a:rPr lang="en-US" sz="1050" kern="1200"/>
            <a:t>• LAS IGLESIAS LOCALES.</a:t>
          </a:r>
        </a:p>
        <a:p>
          <a:pPr marL="0" lvl="0" indent="0" algn="ctr" defTabSz="466725">
            <a:lnSpc>
              <a:spcPct val="90000"/>
            </a:lnSpc>
            <a:spcBef>
              <a:spcPct val="0"/>
            </a:spcBef>
            <a:spcAft>
              <a:spcPct val="35000"/>
            </a:spcAft>
            <a:buNone/>
          </a:pPr>
          <a:r>
            <a:rPr lang="en-US" sz="1050" kern="1200"/>
            <a:t>• LOS DISTRITOS.</a:t>
          </a:r>
        </a:p>
        <a:p>
          <a:pPr marL="0" lvl="0" indent="0" algn="ctr" defTabSz="466725">
            <a:lnSpc>
              <a:spcPct val="90000"/>
            </a:lnSpc>
            <a:spcBef>
              <a:spcPct val="0"/>
            </a:spcBef>
            <a:spcAft>
              <a:spcPct val="35000"/>
            </a:spcAft>
            <a:buNone/>
          </a:pPr>
          <a:r>
            <a:rPr lang="en-US" sz="1050" kern="1200"/>
            <a:t>A TODA LA ASAMBLEA APOSTÓLICA</a:t>
          </a:r>
        </a:p>
      </dsp:txBody>
      <dsp:txXfrm>
        <a:off x="8773293" y="3254584"/>
        <a:ext cx="1593485" cy="21026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7DDCA8-45C5-354D-B040-AC153C89AF29}" type="datetimeFigureOut">
              <a:rPr lang="es-ES_tradnl" smtClean="0"/>
              <a:t>24/7/23</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E8C450-644D-3D40-B577-F39636BDC98A}" type="slidenum">
              <a:rPr lang="es-ES_tradnl" smtClean="0"/>
              <a:t>‹#›</a:t>
            </a:fld>
            <a:endParaRPr lang="es-ES_tradnl"/>
          </a:p>
        </p:txBody>
      </p:sp>
    </p:spTree>
    <p:extLst>
      <p:ext uri="{BB962C8B-B14F-4D97-AF65-F5344CB8AC3E}">
        <p14:creationId xmlns:p14="http://schemas.microsoft.com/office/powerpoint/2010/main" val="2724625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paces.hightail.com/receive/p8NTuQzEY9"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irtualspeech.com/blog/vr-application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Estimado Obispo Presidente Felipe Salazar, compañeros y amigos de la Mesa Directiva General, Cuerpo Episcopal, Supervisores Regionales de Misiones Internacionales, Presidentes representantes de nuestra Iglesia en diferentes países, y si hubiera algún delegado en representación de alguna autoridad antes mencionada.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Paz de Cristo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Con gran alegría me dirijo a ustedes en lo que es la primera reunión conjunta de obispos de esta administración. Dando gracias a Dios por todas sus bondades y orando a Dios que hayan tenido un próspero viaje y que hayan encontrado sus acomodaciones sin ninguna complicación.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Recién realizamos la cuarta reunión de Mesa Directiva General y con gran satisfacción les comunico que la unidad en los acuerdos y decisiones, el respeto mutuo y el entusiasmo expresado a trascendido ampliamente toda expectativa. La visión de nuestro Obispo Presidente Salazar nos ha motivado a unir esfuerzos, recursos y compromiso para alcanzar las metas de “Edificar la Iglesia: Misión”, con una pasión emprendedora, con la visión celular y con un crecimiento saludable. El espíritu noble de nuestro Obispo Presidente Salazar, sus fuertes convicciones Apostólicas y su disposición a escuchar diligentemente las opiniones y sugerencias de todos, ha creado un ambiente proactivo de armonía y grande confianza entre los compañeros de la Directiva. Estimado cuerpo episcopal, por favor lleven estas palabras de seguridad, animo e inspiración a sus distritos, regiones y países: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El mejor momento ya está aquí, y la Asamblea Apostólica está en su mejor momento.</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Algunos programas y proyectos que desarrollará Educación Cristiana necesitaran algún tiempo antes de mostrar los avances anhelados, pero permítanme asegurarles que ya estamos dirigiendo esfuerzos y recursos en esa dirección. La planeación sobre que metas necesitamos alcanzar a corto plazo y cuáles serán a un plazo más largo, será la clave para lograr que estos programas sean mejorados, renovados o reemplazados, buscando siempre una mejor eficiencia y productividad de los recursos que contamos. Esto permitirá una reactualización en temas y áreas que son relevantes para nuestra Asamblea Apostólica.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De antemano gracias por sus oraciones y su apoyo mostrado hasta este momento, Educación Cristiana es una de las columnas vitales en la preparación y capacitación de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lideres y ministros para los retos de cada generación.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La Historia nos enseña que las batallas más poderosas y crueles que la Iglesia ha enfrentado son las de índole ideológico. Específicamente hablando de las luchas internas dentro de la Iglesia, cuando ideas vanas se empiezan a filtrar y a sembrar confundiéndose con la semilla buena, como nos advierte el Señor en Mateo 13. ¿Qué debemos de hacer? Aquí mismo la Historia nos da la respuesta, no es la coerción, la restricción, la supresión o la amenaza. Es más bien la educación, la capacitación, el entrenamiento y la creación de resultados.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Por ello la Secretaría de Educación Cristiana a establecido como su declaración: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s-ES" sz="1800" i="1" kern="100" dirty="0">
                <a:effectLst/>
                <a:latin typeface="Arial" panose="020B0604020202020204" pitchFamily="34" charset="0"/>
                <a:ea typeface="Calibri" panose="020F0502020204030204" pitchFamily="34" charset="0"/>
                <a:cs typeface="Times New Roman" panose="02020603050405020304" pitchFamily="18" charset="0"/>
              </a:rPr>
              <a:t>“El medio más poderoso de trasformación: La Educación”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s-ES" sz="1800" i="1"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A continuación, les presento con mucho ánimo y grandes expectativas, algunos de los proyectos que Educación Cristiana busca desarrollar respaldando nuestra Visión 2023 Edifica la Iglesia: Misión.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Estoy contando con sus oraciones y apoyo. Por una educación que provoque resultados más excelentes, unidos lo lograremos.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En Cristo,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Obispo Armando Tamez</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Secretario de Educación Cristiana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i="1" kern="100" dirty="0">
                <a:effectLst/>
                <a:latin typeface="Arial" panose="020B0604020202020204" pitchFamily="34" charset="0"/>
                <a:ea typeface="Calibri" panose="020F0502020204030204" pitchFamily="34" charset="0"/>
                <a:cs typeface="Times New Roman" panose="02020603050405020304" pitchFamily="18" charset="0"/>
              </a:rPr>
              <a:t>“El medio más poderoso de trasformación: La Educación”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_tradnl" dirty="0"/>
          </a:p>
        </p:txBody>
      </p:sp>
      <p:sp>
        <p:nvSpPr>
          <p:cNvPr id="4" name="Slide Number Placeholder 3"/>
          <p:cNvSpPr>
            <a:spLocks noGrp="1"/>
          </p:cNvSpPr>
          <p:nvPr>
            <p:ph type="sldNum" sz="quarter" idx="5"/>
          </p:nvPr>
        </p:nvSpPr>
        <p:spPr/>
        <p:txBody>
          <a:bodyPr/>
          <a:lstStyle/>
          <a:p>
            <a:fld id="{82E8C450-644D-3D40-B577-F39636BDC98A}" type="slidenum">
              <a:rPr lang="es-ES_tradnl" smtClean="0"/>
              <a:t>4</a:t>
            </a:fld>
            <a:endParaRPr lang="es-ES_tradnl"/>
          </a:p>
        </p:txBody>
      </p:sp>
    </p:spTree>
    <p:extLst>
      <p:ext uri="{BB962C8B-B14F-4D97-AF65-F5344CB8AC3E}">
        <p14:creationId xmlns:p14="http://schemas.microsoft.com/office/powerpoint/2010/main" val="327043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5. Colegio Bíblico Apostólico Internacional.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a) Currículo. Se ha establecido un coordinador que dirigía un grupo de escritores apostólicos para revisar y actualizar los primeros 20 libros en este año 2023 y los otros 20 libros para el año 2024. Los libros se diseñarán en formato digital y haremos todo lo posible para que sean interactivos por lo menos para el año 2024.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b) Escritores: Se creará un taller de técnicas de escritura para capacitar los escritores que estarán ayudándonos. Esto será una vez por semana vía online y constará de 4 a 6 semanas.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c) Maestros: Se creará un taller de capacitación vía online por educadores profesionales. Enfocado en técnicas de enseñanza que refuercen el trabajo que los maestros realizan con gran esmero.</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_tradnl" dirty="0"/>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A estos dos talleres queremos invitar y motivar a que participen, los Obispos Supervisores, Pastores y Ministros. Es una gran oportunidad de actualizarnos en estas técnicas que son importantísimas para todo el ministerio. Y aunque el enfoque es particular este le ayudará a presentar con mejores técnicas sus conferencias, y a ser más analítico al escribir sus sermones.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El costo de cada taller es de un solo pago de $500.00 por distrito, para el taller completo y sin límite de participantes. Usted puede pedir una ofrenda voluntaria o establecer un costo accesible por participante y fácilmente recaudar el pago inmediatamente. ¿Por qué el costo al distrito? porque el beneficio ya sea en la actualización de maestros o de los pastores, se mirará directamente en las congregaciones del Distrito.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d) Calendario de Reuniones. Se ha establecido un calendario de reunión trimestrales con los directores de colegio. En Marzo 28, 2023 es nuestra próxima reunión y se incluirá la invitación a todos los obispos, si gustan conectarse y acompañarnos será una gran bendición que estén al tanto de los planes que estamos estableciendo para fortalecer y dar dirección a las funciones administrativas de cada campus distrital.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e) Sistema Informativo Online para los Campus Distritales. Se estará estableciendo un sistema online que es similar al ARIS, donde los directores podrán reportar mensualmente las actividades académicas y financieras de todos los estudiantes, como también las actividades administrativas de cada colegio.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f) Directores de Colegio en los Campus Distritales. En busca de fortalecer el área académica de los directores de cada campus distrital para ello buscamos colaborar juntamente con los Obispos Supervisores a quienes pediremos que ellos </a:t>
            </a:r>
            <a:r>
              <a:rPr lang="es-ES" sz="1800" kern="100" dirty="0" err="1">
                <a:effectLst/>
                <a:latin typeface="Arial" panose="020B0604020202020204" pitchFamily="34" charset="0"/>
                <a:ea typeface="Calibri" panose="020F0502020204030204" pitchFamily="34" charset="0"/>
                <a:cs typeface="Times New Roman" panose="02020603050405020304" pitchFamily="18" charset="0"/>
              </a:rPr>
              <a:t>seán</a:t>
            </a:r>
            <a:r>
              <a:rPr lang="es-ES" sz="1800" kern="100" dirty="0">
                <a:effectLst/>
                <a:latin typeface="Arial" panose="020B0604020202020204" pitchFamily="34" charset="0"/>
                <a:ea typeface="Calibri" panose="020F0502020204030204" pitchFamily="34" charset="0"/>
                <a:cs typeface="Times New Roman" panose="02020603050405020304" pitchFamily="18" charset="0"/>
              </a:rPr>
              <a:t> los que recomienden a los potenciales directores. Entonces los recomendados llenarán una aplicación en la cual incluirá su historial académico y otras aptitudes y está aplicación se enviará al Secretario de Educación Cristiana para su aprobación. Los Directores de Colegio que sean aprobados contarán con todos los recursos, el apoyo y respaldo de la Secretaría para que desarrollen sus asignaciones y responsabilidades. Tendrán acceso directo al Decano del Colegio sin tener que llamar a las oficinas generales. Si aún hay situaciones que no se han atendido como corresponde tendrán acceso directo a un servidor, que con gusto velará por que se responda lo más eficientemente a sus solicitudes. Esto quiere decir que estamos totalmente comprometidos, este mismo compromiso se requerirá de los Directores, si algún director no está cumpliendo con sus obligaciones, se pedirá la intervención proactiva del Obispo Supervisor. Si después de haber tratado de asistir a un director de colegio, no mejora en sus responsabilidades, el Secretario de Educación Cristiana pedirá que sea removido de su posición.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s-ES"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g) Proceso para abrir nuevos Institutos Bíblicos. La Constitución requiere que los Distritos, Misiones Internacionales &amp; Nacionales deben pugnar por establecer Colegios Bíblicos, sin embargo, los únicos que están autorizados para aprobar el establecimiento de nuevos institutos bíblicos son la MDG o la Convención General. El Secretario de Educación Cristiana es quien presentará los proyectos para su aprobación siguiendo las pautas del Artículo 18, Inciso IV.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_tradnl" dirty="0"/>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ARTÍCULO 18</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 </a:t>
            </a:r>
            <a:r>
              <a:rPr lang="es-ES" sz="1800" kern="100" dirty="0">
                <a:effectLst/>
                <a:latin typeface="Arial" panose="020B0604020202020204" pitchFamily="34" charset="0"/>
                <a:ea typeface="Calibri" panose="020F0502020204030204" pitchFamily="34" charset="0"/>
                <a:cs typeface="Times New Roman" panose="02020603050405020304" pitchFamily="18" charset="0"/>
              </a:rPr>
              <a:t>DEBERES DEL OBISPO SECRETARIO DE EDUCACIÓN CRISTIANA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IV…Los nuevos proyectos para el establecimiento de institutos bíblicos deberán presentarse por el Obispo Secretario de Educación Cristiana ante las Convenciones Generales o reuniones de la Mesa Directiva General para su aprobación, a fin de que reciban un mayor impulso.</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h) Colaboración en talleres &amp; Seminarios. La Secretaría de Educación Cristiana busca colaborar con los distritos, regiones, o iglesias locales en la promoción de talleres y seminarios de capacitación y entrenamientos. Para ello estableceremos un proceso donde puedan solicitar por escrito la acreditación o certificación de algún seminario que busquen darles relevancia. Si es aprobada la solicitud, la Secretaría de Educación Cristiana informará por escrito, donde consté el equivalente académico o certificación concedida. El que se solicite una certificación no garantiza que será aprobada.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ARTÍCULO 18</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DEBERES DEL OBISPO SECRETARIO DE EDUCACIÓN CRISTIANA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III. Colaborará con los distritos en la celebración de seminarios y establecimiento de escuelas para la preparación de ministros.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i) Medios Sociales. Se establecerá un director de promoción a través de las redes sociales. Los directores de cada distrito estarán enviando fotografías, comentarios, sucesos, logros, etc., relacionados con la educación, que estén llevándose a cabo en sus distritos.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_tradnl" dirty="0"/>
          </a:p>
        </p:txBody>
      </p:sp>
      <p:sp>
        <p:nvSpPr>
          <p:cNvPr id="4" name="Slide Number Placeholder 3"/>
          <p:cNvSpPr>
            <a:spLocks noGrp="1"/>
          </p:cNvSpPr>
          <p:nvPr>
            <p:ph type="sldNum" sz="quarter" idx="5"/>
          </p:nvPr>
        </p:nvSpPr>
        <p:spPr/>
        <p:txBody>
          <a:bodyPr/>
          <a:lstStyle/>
          <a:p>
            <a:fld id="{82E8C450-644D-3D40-B577-F39636BDC98A}" type="slidenum">
              <a:rPr lang="es-ES_tradnl" smtClean="0"/>
              <a:t>14</a:t>
            </a:fld>
            <a:endParaRPr lang="es-ES_tradnl"/>
          </a:p>
        </p:txBody>
      </p:sp>
    </p:spTree>
    <p:extLst>
      <p:ext uri="{BB962C8B-B14F-4D97-AF65-F5344CB8AC3E}">
        <p14:creationId xmlns:p14="http://schemas.microsoft.com/office/powerpoint/2010/main" val="477343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j) Graduaciones del IABC. Las graduaciones deben llevar su propio programa y regirse por el protocolo académico y vestir sus atuendos apropiados de una graduación. En cada evento de graduación se presentará un video para saludar y felicitar a los participantes (3 min; 26 </a:t>
            </a:r>
            <a:r>
              <a:rPr lang="es-ES" sz="1800" kern="0" dirty="0" err="1">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seg</a:t>
            </a: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de parte de un servidor y nuestro Obispo Presidente Salazar.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u="sng" kern="0"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https://spaces.hightail.com/receive/p8NTuQzEY9</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Por favor asegurarse de que está incluido en su programa de Graduación y que tienen el sistema de proyección y audio para trasmitirlo. Gracias.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_tradnl" dirty="0"/>
          </a:p>
        </p:txBody>
      </p:sp>
      <p:sp>
        <p:nvSpPr>
          <p:cNvPr id="4" name="Slide Number Placeholder 3"/>
          <p:cNvSpPr>
            <a:spLocks noGrp="1"/>
          </p:cNvSpPr>
          <p:nvPr>
            <p:ph type="sldNum" sz="quarter" idx="5"/>
          </p:nvPr>
        </p:nvSpPr>
        <p:spPr/>
        <p:txBody>
          <a:bodyPr/>
          <a:lstStyle/>
          <a:p>
            <a:fld id="{82E8C450-644D-3D40-B577-F39636BDC98A}" type="slidenum">
              <a:rPr lang="es-ES_tradnl" smtClean="0"/>
              <a:t>15</a:t>
            </a:fld>
            <a:endParaRPr lang="es-ES_tradnl"/>
          </a:p>
        </p:txBody>
      </p:sp>
    </p:spTree>
    <p:extLst>
      <p:ext uri="{BB962C8B-B14F-4D97-AF65-F5344CB8AC3E}">
        <p14:creationId xmlns:p14="http://schemas.microsoft.com/office/powerpoint/2010/main" val="2120019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k) El Centro Campus. Se explorará las opciones de buscar un lugar que llene las perspectivas de una nueva cultura académica. Salones de conferencias iluminados, mesas apropiadas, equipo tecnológico de alta calidad, presentación de edificio, lobby, estacionamiento, sanitarios, etc. Es de suma importancia elevar los estándares de calidad tanto en lo académico, como en la infraestructural.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_tradnl" dirty="0"/>
          </a:p>
        </p:txBody>
      </p:sp>
      <p:sp>
        <p:nvSpPr>
          <p:cNvPr id="4" name="Slide Number Placeholder 3"/>
          <p:cNvSpPr>
            <a:spLocks noGrp="1"/>
          </p:cNvSpPr>
          <p:nvPr>
            <p:ph type="sldNum" sz="quarter" idx="5"/>
          </p:nvPr>
        </p:nvSpPr>
        <p:spPr/>
        <p:txBody>
          <a:bodyPr/>
          <a:lstStyle/>
          <a:p>
            <a:fld id="{82E8C450-644D-3D40-B577-F39636BDC98A}" type="slidenum">
              <a:rPr lang="es-ES_tradnl" smtClean="0"/>
              <a:t>16</a:t>
            </a:fld>
            <a:endParaRPr lang="es-ES_tradnl"/>
          </a:p>
        </p:txBody>
      </p:sp>
    </p:spTree>
    <p:extLst>
      <p:ext uri="{BB962C8B-B14F-4D97-AF65-F5344CB8AC3E}">
        <p14:creationId xmlns:p14="http://schemas.microsoft.com/office/powerpoint/2010/main" val="2347759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l) En la reunión conjunta de septiembre presentaré un censo </a:t>
            </a:r>
            <a:r>
              <a:rPr lang="es-ES" sz="1800" kern="0" dirty="0">
                <a:solidFill>
                  <a:schemeClr val="bg1"/>
                </a:solidFill>
                <a:effectLst/>
                <a:latin typeface="Arial" panose="020B0604020202020204" pitchFamily="34" charset="0"/>
                <a:ea typeface="Times New Roman" panose="02020603050405020304" pitchFamily="18" charset="0"/>
              </a:rPr>
              <a:t>administrativo, docente, </a:t>
            </a: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estudiantil que nos muestre el número real de estudiantes activos, un reporte de finanzas que muestre los activos en los campus distritales y un reporte que muestre la infraestructura, los pasivos en los campus distritales.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_tradnl" dirty="0"/>
          </a:p>
        </p:txBody>
      </p:sp>
      <p:sp>
        <p:nvSpPr>
          <p:cNvPr id="4" name="Slide Number Placeholder 3"/>
          <p:cNvSpPr>
            <a:spLocks noGrp="1"/>
          </p:cNvSpPr>
          <p:nvPr>
            <p:ph type="sldNum" sz="quarter" idx="5"/>
          </p:nvPr>
        </p:nvSpPr>
        <p:spPr/>
        <p:txBody>
          <a:bodyPr/>
          <a:lstStyle/>
          <a:p>
            <a:fld id="{82E8C450-644D-3D40-B577-F39636BDC98A}" type="slidenum">
              <a:rPr lang="es-ES_tradnl" smtClean="0"/>
              <a:t>17</a:t>
            </a:fld>
            <a:endParaRPr lang="es-ES_tradnl"/>
          </a:p>
        </p:txBody>
      </p:sp>
    </p:spTree>
    <p:extLst>
      <p:ext uri="{BB962C8B-B14F-4D97-AF65-F5344CB8AC3E}">
        <p14:creationId xmlns:p14="http://schemas.microsoft.com/office/powerpoint/2010/main" val="1084684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6. Comité de Educación Cristiana. Se organizará un Comité conforme al Art. 19, Inciso III.</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ARTÍCULO 19</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ATRIBUCIONES DEL OBISPO SECRETARIO DE EDUCACIÓN CRISTIANA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III. Para responder a las exigencias de la Secretaría de Educación Cristiana, se organizará un comité que funcionará de acuerdo con los reglamentos aprobados por las Convenciones Generales o la Mesa Directiva General.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Coordinador de Escritores – Libros de Colegio, E. de J. y Adultos.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Coordinador de Escritores – Libros para infantiles, juniors &amp; jóvenes.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Coordinador de Talleres &amp; Seminarios.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Coordinador de Redes Sociales.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Director de </a:t>
            </a:r>
            <a:r>
              <a:rPr lang="es-ES" sz="1800" kern="0" dirty="0" err="1">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Apostolic</a:t>
            </a: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1800" kern="0" dirty="0" err="1">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Homeschooling</a:t>
            </a: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Network.</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Director de </a:t>
            </a:r>
            <a:r>
              <a:rPr lang="es-ES" sz="1800" kern="0" dirty="0" err="1">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Apostolic</a:t>
            </a: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Christian </a:t>
            </a:r>
            <a:r>
              <a:rPr lang="es-ES" sz="1800" kern="0" dirty="0" err="1">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Schools</a:t>
            </a: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Network.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E8C450-644D-3D40-B577-F39636BDC98A}" type="slidenum">
              <a:rPr lang="es-ES_tradnl" smtClean="0"/>
              <a:t>18</a:t>
            </a:fld>
            <a:endParaRPr lang="es-ES_tradnl"/>
          </a:p>
        </p:txBody>
      </p:sp>
    </p:spTree>
    <p:extLst>
      <p:ext uri="{BB962C8B-B14F-4D97-AF65-F5344CB8AC3E}">
        <p14:creationId xmlns:p14="http://schemas.microsoft.com/office/powerpoint/2010/main" val="1324545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7) </a:t>
            </a:r>
            <a:r>
              <a:rPr lang="es-ES" sz="1800" kern="0" dirty="0" err="1">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Children</a:t>
            </a: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1800" kern="0" dirty="0" err="1">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Ministry</a:t>
            </a: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 Seminarios online. Estaremos dando las fechas para un entrenamiento anual que vamos a impartir vía online para fortalecer y apoyar los directores del ministerio infantil en las iglesias locales.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s-ES_tradnl" dirty="0"/>
          </a:p>
        </p:txBody>
      </p:sp>
      <p:sp>
        <p:nvSpPr>
          <p:cNvPr id="4" name="Slide Number Placeholder 3"/>
          <p:cNvSpPr>
            <a:spLocks noGrp="1"/>
          </p:cNvSpPr>
          <p:nvPr>
            <p:ph type="sldNum" sz="quarter" idx="5"/>
          </p:nvPr>
        </p:nvSpPr>
        <p:spPr/>
        <p:txBody>
          <a:bodyPr/>
          <a:lstStyle/>
          <a:p>
            <a:fld id="{82E8C450-644D-3D40-B577-F39636BDC98A}" type="slidenum">
              <a:rPr lang="es-ES_tradnl" smtClean="0"/>
              <a:t>19</a:t>
            </a:fld>
            <a:endParaRPr lang="es-ES_tradnl"/>
          </a:p>
        </p:txBody>
      </p:sp>
    </p:spTree>
    <p:extLst>
      <p:ext uri="{BB962C8B-B14F-4D97-AF65-F5344CB8AC3E}">
        <p14:creationId xmlns:p14="http://schemas.microsoft.com/office/powerpoint/2010/main" val="2630152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8. Programas de Maestría y Doctorado. Al momento continuamos la relación académica a través de los convenios administrativos </a:t>
            </a:r>
            <a:r>
              <a:rPr lang="es-ES" sz="1800" kern="0" dirty="0" err="1">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alacanzados</a:t>
            </a: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en pasadas administraciones, específicamente con el Seminario </a:t>
            </a:r>
            <a:r>
              <a:rPr lang="es-ES" sz="1800" kern="0" dirty="0" err="1">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McCormik</a:t>
            </a: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y </a:t>
            </a:r>
            <a:r>
              <a:rPr lang="es-ES" sz="1800" kern="0" dirty="0" err="1">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Urshan</a:t>
            </a: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Estamos por graduar en el mes de Mayo a un grupo con el programa doctoral y otro en el programa de certificación, a quienes de antemano felicitamos.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NUEVO PROGRAMA DE MAESTRÍA – 100% REMOTE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Iniciaremos en otoño un nuevo programa completamente </a:t>
            </a:r>
            <a:r>
              <a:rPr lang="es-ES" sz="1800" i="1"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“Remote”. </a:t>
            </a: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Quiere decir que los estudiantes no tendrán que viajar a Chicago, IL., ni una sola vez, más que para su graduación que tampoco es obligatorio. Esto quiere decir que se ahorraran, los costos de vuelos de avión, renta de hotel por dos semanas, viáticos y alimentos por dos semanas, renta de vehículo o trasporte, el tener que estar fuera de casa dos semanas completas en cada intensivo, etc. Es un programa muy eficiente para aquellos que quisieron estudiar antes, pero por lo antes mencionado no tenían el tiempo o las finanzas suficientes. Ahora a través de este programa será posible. Estamos esperando un grupo grande de estudiantes. Para fortalecer nuestras raíces apostólicas en los estudiantes de posgrado, aquellos que califiquen bajo este programa de becas, se comprometerán a recibir después de cada lección una tutoría vía zoom que muestre nuestra perspectiva apostólica.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_tradnl" dirty="0"/>
          </a:p>
        </p:txBody>
      </p:sp>
      <p:sp>
        <p:nvSpPr>
          <p:cNvPr id="4" name="Slide Number Placeholder 3"/>
          <p:cNvSpPr>
            <a:spLocks noGrp="1"/>
          </p:cNvSpPr>
          <p:nvPr>
            <p:ph type="sldNum" sz="quarter" idx="5"/>
          </p:nvPr>
        </p:nvSpPr>
        <p:spPr/>
        <p:txBody>
          <a:bodyPr/>
          <a:lstStyle/>
          <a:p>
            <a:fld id="{82E8C450-644D-3D40-B577-F39636BDC98A}" type="slidenum">
              <a:rPr lang="es-ES_tradnl" smtClean="0"/>
              <a:t>20</a:t>
            </a:fld>
            <a:endParaRPr lang="es-ES_tradnl"/>
          </a:p>
        </p:txBody>
      </p:sp>
    </p:spTree>
    <p:extLst>
      <p:ext uri="{BB962C8B-B14F-4D97-AF65-F5344CB8AC3E}">
        <p14:creationId xmlns:p14="http://schemas.microsoft.com/office/powerpoint/2010/main" val="4133446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9. Escuela de Pastores &amp; Plantadores 2023</a:t>
            </a:r>
            <a:r>
              <a:rPr lang="es-E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Consejero: Obispo Presidente Felipe Salazar; Director General: Obispo Armando Tamez; Director de Operaciones: Obispo Jesse Valdez, Coordinador: Obispo Jesse Rodríguez. Coordinadora de Mujeres: Nelly Tamez. Lugar: Fontana, CA., Fecha: Junio 12-16, 2023.  </a:t>
            </a: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El resto de la información estará en la pagina web de Escuela de Pastores &amp; Plantadores.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a) Tiene que ser funcional. Buscaremos una combinación de teoría y práctica. Un programa continuo que se extenderá por todo un año. Con conferencias y asignaciones mensuales vía online.  Un nuevo término que expresará la naturaleza de las clases que se impartirán 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a:t>
            </a:r>
            <a:r>
              <a:rPr lang="es-ES" sz="1800" kern="0" dirty="0" err="1">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EducAcción</a:t>
            </a: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 esto es “Educación con Acción”.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 Estamos adoptando una declaración que represente nuestro propósito y la meta que se busca alcanzar.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s-E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Escuela de Pastores &amp; Plantadores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s-E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“Llamar, Empoderar y Enviar” — </a:t>
            </a:r>
            <a:r>
              <a:rPr lang="es-ES" sz="1800" i="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Hechos 13:3</a:t>
            </a:r>
          </a:p>
          <a:p>
            <a:pPr marL="0" marR="0" algn="ctr">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s-ES" sz="18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Llamar - habiendo ayunado y orado,</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s-ES" sz="18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Empoderar - les impusieron las manos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s-ES" sz="18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Enviar - y los despidieron.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s-ES" sz="18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c) El ministro y su esposa se comprometerá a participar: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- 1er. Año: Una semana de entrenamientos (presencial, a menos que se indique lo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contrario).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Once entrenamientos mensuales vía zoom, que dará continuidad al entrenamiento.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- 2do. Año: </a:t>
            </a:r>
            <a:r>
              <a:rPr lang="es-ES" sz="18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Una semana de entrenamientos (presencial, a menos que se indique lo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contrario).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s-ES"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1ª. SEMANA</a:t>
            </a:r>
            <a:r>
              <a:rPr lang="en-US"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ENTRENAMIENTOS MENSUALES - VIA ZOOM</a:t>
            </a:r>
            <a:r>
              <a:rPr lang="en-US"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2ª. SEMANA</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s-ES"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JUNIO 2023</a:t>
            </a:r>
            <a:r>
              <a:rPr lang="en-US"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JULIO 2023 –----------------------– MAYO 2024</a:t>
            </a:r>
            <a:r>
              <a:rPr lang="en-US"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JUNIO 2024</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d) Observando la importancia del envolvimiento del Pastor y su esposa en el desarrollo de los ministros, en algunos de los entrenamientos mensuales, se solicitará la presencia del Pastor y de su esposa y en otros la presencia del Obispo Supervisor.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_tradnl" dirty="0"/>
          </a:p>
        </p:txBody>
      </p:sp>
      <p:sp>
        <p:nvSpPr>
          <p:cNvPr id="4" name="Slide Number Placeholder 3"/>
          <p:cNvSpPr>
            <a:spLocks noGrp="1"/>
          </p:cNvSpPr>
          <p:nvPr>
            <p:ph type="sldNum" sz="quarter" idx="5"/>
          </p:nvPr>
        </p:nvSpPr>
        <p:spPr/>
        <p:txBody>
          <a:bodyPr/>
          <a:lstStyle/>
          <a:p>
            <a:fld id="{82E8C450-644D-3D40-B577-F39636BDC98A}" type="slidenum">
              <a:rPr lang="es-ES_tradnl" smtClean="0"/>
              <a:t>21</a:t>
            </a:fld>
            <a:endParaRPr lang="es-ES_tradnl"/>
          </a:p>
        </p:txBody>
      </p:sp>
    </p:spTree>
    <p:extLst>
      <p:ext uri="{BB962C8B-B14F-4D97-AF65-F5344CB8AC3E}">
        <p14:creationId xmlns:p14="http://schemas.microsoft.com/office/powerpoint/2010/main" val="103198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9. Escuela de Pastores &amp; Plantadores 2023</a:t>
            </a:r>
            <a:r>
              <a:rPr lang="es-E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a) Tiene que ser funcional. Buscaremos una combinación de teoría y práctica. Un programa continuo que se extenderá por todo un año. Con conferencias y asignaciones mensuales vía online.  Un nuevo término que expresará la naturaleza de las clases que se impartirán 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a:t>
            </a:r>
            <a:r>
              <a:rPr lang="es-ES" sz="1800" kern="0" dirty="0" err="1">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EducAcción</a:t>
            </a: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 esto es “Educación con Acción”.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 Estamos adoptando una declaración que represente nuestro propósito y la meta que se busca alcanzar.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s-E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Escuela de Pastores &amp; Plantadores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s-E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“Llamar, Empoderar y Enviar” — </a:t>
            </a:r>
            <a:r>
              <a:rPr lang="es-ES" sz="1800" i="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Hechos 13:3</a:t>
            </a:r>
          </a:p>
          <a:p>
            <a:pPr marL="0" marR="0" algn="ctr">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s-ES" sz="18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Llamar - habiendo ayunado y orado,</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s-ES" sz="18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Empoderar - les impusieron las manos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s-ES" sz="18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Enviar - y los despidieron.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s-ES" sz="18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c) El ministro y su esposa se comprometerá a participar: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- 1er. Año: Una semana de entrenamientos (presencial, a menos que se indique lo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contrario).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Once entrenamientos mensuales vía zoom, que dará continuidad al entrenamiento.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- 2do. Año: </a:t>
            </a:r>
            <a:r>
              <a:rPr lang="es-ES" sz="18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Una semana de entrenamientos (presencial, a menos que se indique lo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contrario).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s-ES"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1ª. SEMANA</a:t>
            </a:r>
            <a:r>
              <a:rPr lang="en-US"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ENTRENAMIENTOS MENSUALES - VIA ZOOM</a:t>
            </a:r>
            <a:r>
              <a:rPr lang="en-US"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2ª. SEMANA</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s-ES"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JUNIO 2023</a:t>
            </a:r>
            <a:r>
              <a:rPr lang="en-US"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JULIO 2023 –----------------------– MAYO 2024</a:t>
            </a:r>
            <a:r>
              <a:rPr lang="en-US"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JUNIO 2024</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d) Observando la importancia del envolvimiento del Pastor y su esposa en el desarrollo de los ministros, en algunos de los entrenamientos mensuales, se solicitará la presencia del Pastor y de su esposa y en otros la presencia del Obispo Supervisor.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_tradnl" dirty="0"/>
          </a:p>
        </p:txBody>
      </p:sp>
      <p:sp>
        <p:nvSpPr>
          <p:cNvPr id="4" name="Slide Number Placeholder 3"/>
          <p:cNvSpPr>
            <a:spLocks noGrp="1"/>
          </p:cNvSpPr>
          <p:nvPr>
            <p:ph type="sldNum" sz="quarter" idx="5"/>
          </p:nvPr>
        </p:nvSpPr>
        <p:spPr/>
        <p:txBody>
          <a:bodyPr/>
          <a:lstStyle/>
          <a:p>
            <a:fld id="{82E8C450-644D-3D40-B577-F39636BDC98A}" type="slidenum">
              <a:rPr lang="es-ES_tradnl" smtClean="0"/>
              <a:t>22</a:t>
            </a:fld>
            <a:endParaRPr lang="es-ES_tradnl"/>
          </a:p>
        </p:txBody>
      </p:sp>
    </p:spTree>
    <p:extLst>
      <p:ext uri="{BB962C8B-B14F-4D97-AF65-F5344CB8AC3E}">
        <p14:creationId xmlns:p14="http://schemas.microsoft.com/office/powerpoint/2010/main" val="417054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9. Escuela de Pastores &amp; Plantadores 2023</a:t>
            </a:r>
            <a:r>
              <a:rPr lang="es-E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 Estamos adoptando una declaración que represente nuestro propósito y la meta que se busca alcanzar.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s-E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Escuela de Pastores &amp; Plantadores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s-E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“Llamar, Empoderar y Enviar” — </a:t>
            </a:r>
            <a:r>
              <a:rPr lang="es-ES" sz="1800" i="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Hechos 13:3</a:t>
            </a:r>
          </a:p>
          <a:p>
            <a:pPr marL="0" marR="0" algn="ctr">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s-ES" sz="18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Llamar - habiendo ayunado y orado,</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s-ES" sz="18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Empoderar - les impusieron las manos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s-ES" sz="18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Enviar - y los despidieron.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s-ES" sz="18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c) El ministro y su esposa se comprometerá a participar: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- 1er. Año: Una semana de entrenamientos (presencial, a menos que se indique lo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contrario).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Once entrenamientos mensuales vía zoom, que dará continuidad al entrenamiento.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- 2do. Año: </a:t>
            </a:r>
            <a:r>
              <a:rPr lang="es-ES" sz="18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Una semana de entrenamientos (presencial, a menos que se indique lo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contrario).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s-ES"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1ª. SEMANA</a:t>
            </a:r>
            <a:r>
              <a:rPr lang="en-US"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ENTRENAMIENTOS MENSUALES - VIA ZOOM</a:t>
            </a:r>
            <a:r>
              <a:rPr lang="en-US"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2ª. SEMANA</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s-ES"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JUNIO 2023</a:t>
            </a:r>
            <a:r>
              <a:rPr lang="en-US"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JULIO 2023 –----------------------– MAYO 2024</a:t>
            </a:r>
            <a:r>
              <a:rPr lang="en-US"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JUNIO 2024</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d) Observando la importancia del envolvimiento del Pastor y su esposa en el desarrollo de los ministros, en algunos de los entrenamientos mensuales, se solicitará la presencia del Pastor y de su esposa y en otros la presencia del Obispo Supervisor.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_tradnl" dirty="0"/>
          </a:p>
        </p:txBody>
      </p:sp>
      <p:sp>
        <p:nvSpPr>
          <p:cNvPr id="4" name="Slide Number Placeholder 3"/>
          <p:cNvSpPr>
            <a:spLocks noGrp="1"/>
          </p:cNvSpPr>
          <p:nvPr>
            <p:ph type="sldNum" sz="quarter" idx="5"/>
          </p:nvPr>
        </p:nvSpPr>
        <p:spPr/>
        <p:txBody>
          <a:bodyPr/>
          <a:lstStyle/>
          <a:p>
            <a:fld id="{82E8C450-644D-3D40-B577-F39636BDC98A}" type="slidenum">
              <a:rPr lang="es-ES_tradnl" smtClean="0"/>
              <a:t>23</a:t>
            </a:fld>
            <a:endParaRPr lang="es-ES_tradnl"/>
          </a:p>
        </p:txBody>
      </p:sp>
    </p:spTree>
    <p:extLst>
      <p:ext uri="{BB962C8B-B14F-4D97-AF65-F5344CB8AC3E}">
        <p14:creationId xmlns:p14="http://schemas.microsoft.com/office/powerpoint/2010/main" val="4186604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1. </a:t>
            </a: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La Administración de la Secretaría de Educación Cristiana. Al momento la forman el Decano: Dr. Eduardo Iglesias, Cursos Online: Dra. </a:t>
            </a:r>
            <a:r>
              <a:rPr lang="es-ES" sz="1800" kern="0" dirty="0" err="1">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Janae</a:t>
            </a: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Quezada, Librería: Hno. David García y Administración: Hna. </a:t>
            </a:r>
            <a:r>
              <a:rPr lang="es-ES" sz="1800" kern="0" dirty="0" err="1">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Gladia</a:t>
            </a: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Pacheco, que con un servidor cubrimos las áreas del Colegio Bíblico IABC, Programas de posgrado acreditado, programas de certificación acreditados, edición de literaturas para Colegio, E. de J., expositores, edición del heraldo Apostólico, etc. En el diseño gráfico el Hno. </a:t>
            </a:r>
            <a:r>
              <a:rPr lang="es-ES" sz="1800" kern="0" dirty="0" err="1">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Dominic</a:t>
            </a: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1800" kern="0" dirty="0" err="1">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Moschetti</a:t>
            </a: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1800" kern="100" dirty="0">
                <a:effectLst/>
                <a:latin typeface="Arial" panose="020B0604020202020204" pitchFamily="34" charset="0"/>
                <a:ea typeface="Calibri" panose="020F0502020204030204" pitchFamily="34" charset="0"/>
                <a:cs typeface="Times New Roman" panose="02020603050405020304" pitchFamily="18" charset="0"/>
              </a:rPr>
              <a:t>Se ha establecido un calendario de reuniones vía zoom y el personal administrativo de Educación Cristiana se reúne cada mes, para ajustes de proyectos y evaluación de metas. Estoy muy agradecido por la ayuda y trabajo tan excelente que han mostrado cada uno de ellos.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_tradnl" dirty="0"/>
          </a:p>
        </p:txBody>
      </p:sp>
      <p:sp>
        <p:nvSpPr>
          <p:cNvPr id="4" name="Slide Number Placeholder 3"/>
          <p:cNvSpPr>
            <a:spLocks noGrp="1"/>
          </p:cNvSpPr>
          <p:nvPr>
            <p:ph type="sldNum" sz="quarter" idx="5"/>
          </p:nvPr>
        </p:nvSpPr>
        <p:spPr/>
        <p:txBody>
          <a:bodyPr/>
          <a:lstStyle/>
          <a:p>
            <a:fld id="{82E8C450-644D-3D40-B577-F39636BDC98A}" type="slidenum">
              <a:rPr lang="es-ES_tradnl" smtClean="0"/>
              <a:t>6</a:t>
            </a:fld>
            <a:endParaRPr lang="es-ES_tradnl"/>
          </a:p>
        </p:txBody>
      </p:sp>
    </p:spTree>
    <p:extLst>
      <p:ext uri="{BB962C8B-B14F-4D97-AF65-F5344CB8AC3E}">
        <p14:creationId xmlns:p14="http://schemas.microsoft.com/office/powerpoint/2010/main" val="828487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10. CUADRO ACADEMICO APOSTOLICO. Los Cuadros de enseñanza y aprendizaje son modelos de  diseño que sirven para seleccionar los cursos basados en </a:t>
            </a:r>
            <a:r>
              <a:rPr lang="es-ES_tradnl"/>
              <a:t>las expectativas </a:t>
            </a:r>
            <a:r>
              <a:rPr lang="es-ES_tradnl" dirty="0"/>
              <a:t>evaluaciones que ayudan a los profesores a alinear los objetivos de aprendizaje con las actividades del aula, crear entornos motivadores e inclusivos e integrar la evaluación en el aprendizaje.</a:t>
            </a:r>
          </a:p>
          <a:p>
            <a:endParaRPr lang="es-ES_tradnl" dirty="0"/>
          </a:p>
          <a:p>
            <a:r>
              <a:rPr lang="es-ES_tradnl" dirty="0"/>
              <a:t>El Marco Académico es un recurso integral que contiene expectativas académicas específicas del contenido y prácticas esenciales para apoyar a los educadores en la toma de decisiones pedagógicas. Está pensado para ser utilizado durante la planificación de las lecciones, la reflexión sobre la implementación de los planes de lecciones, el desarrollo profesional en toda un Colegio, los recorridos de instrucción, el desarrollo profesional en red, el desarrollo profesional basado en la escuela y el tiempo de planificación común. Será un documento vivo que se actualizará en distintos momentos del año escolar.</a:t>
            </a:r>
          </a:p>
        </p:txBody>
      </p:sp>
      <p:sp>
        <p:nvSpPr>
          <p:cNvPr id="4" name="Slide Number Placeholder 3"/>
          <p:cNvSpPr>
            <a:spLocks noGrp="1"/>
          </p:cNvSpPr>
          <p:nvPr>
            <p:ph type="sldNum" sz="quarter" idx="5"/>
          </p:nvPr>
        </p:nvSpPr>
        <p:spPr/>
        <p:txBody>
          <a:bodyPr/>
          <a:lstStyle/>
          <a:p>
            <a:fld id="{82E8C450-644D-3D40-B577-F39636BDC98A}" type="slidenum">
              <a:rPr lang="es-ES_tradnl" smtClean="0"/>
              <a:t>24</a:t>
            </a:fld>
            <a:endParaRPr lang="es-ES_tradnl"/>
          </a:p>
        </p:txBody>
      </p:sp>
    </p:spTree>
    <p:extLst>
      <p:ext uri="{BB962C8B-B14F-4D97-AF65-F5344CB8AC3E}">
        <p14:creationId xmlns:p14="http://schemas.microsoft.com/office/powerpoint/2010/main" val="4091623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Importante: Se enviará una descripción de propósito de SOPP a todos los Pastores, enfatizando las metas de plantación de nuevas obras pronosticadas para los próximos cuatro años y motivarlos a participar a través de sus ministros. El documento obra-misión-iglesia describe el proceso de abrir una “célula obra” y los ministros recomendados para la Escuela de Pastores &amp; Plantadores son la mejor opción para que la Asamblea Apostólica en USA cruce la barrera de las 1000 congregaciones en este periodo administrativo.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Nuestro Obispo Presidente Felipe Salazar y la Mesa Directiva General creemos que esto se puede lograr, si te unes a la Visión “Edifica la Iglesia: Misión” y envías a un ministro que pueda tomar el reto. Desde hoy te digo en la próxima Convención General 2026 estaremos celebrando y declarando – ¡Unidos, lo logramos!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Para concluir, estimados compañeros para granes retos, lideres grandes como ustedes; el proyecto de la Secretaria de Educación Cristiana es gigantesco, es como una gran muralla para escalar o un gran mar cruzar; pero nosotros ya sabemos quién derrumba gigantes; las murallas las hace polvo y los mares abre para que su pueblo pase en seco.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Obispo Presidente Felipe Salazar cuente con todo el apoyo, recursos, administración, liderazgo y compromiso de un servidor y de la Secretaría de Educación Cristiana para lograr que la visión que Dios ha puesto en su corazón se realice, en el nombre de Cristo Jesús.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A mis Compañeros dentro y fuera del país, gracias por sus oraciones, por su apoyo, su sincera amistad y por creer que estamos en el mejor momento, si, la Asamblea Apostólica está en su mejor momento.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“Edifica la Iglesia: Misión”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Con grandes expectativas,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Obispo Armando Tamez</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Secretaría de Educación Cristiana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i="1" kern="100" dirty="0">
                <a:effectLst/>
                <a:latin typeface="Arial" panose="020B0604020202020204" pitchFamily="34" charset="0"/>
                <a:ea typeface="Calibri" panose="020F0502020204030204" pitchFamily="34" charset="0"/>
                <a:cs typeface="Times New Roman" panose="02020603050405020304" pitchFamily="18" charset="0"/>
              </a:rPr>
              <a:t>“El medio más poderoso de trasformación: La Educación”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_tradnl" dirty="0"/>
          </a:p>
        </p:txBody>
      </p:sp>
      <p:sp>
        <p:nvSpPr>
          <p:cNvPr id="4" name="Slide Number Placeholder 3"/>
          <p:cNvSpPr>
            <a:spLocks noGrp="1"/>
          </p:cNvSpPr>
          <p:nvPr>
            <p:ph type="sldNum" sz="quarter" idx="5"/>
          </p:nvPr>
        </p:nvSpPr>
        <p:spPr/>
        <p:txBody>
          <a:bodyPr/>
          <a:lstStyle/>
          <a:p>
            <a:fld id="{82E8C450-644D-3D40-B577-F39636BDC98A}" type="slidenum">
              <a:rPr lang="es-ES_tradnl" smtClean="0"/>
              <a:t>25</a:t>
            </a:fld>
            <a:endParaRPr lang="es-ES_tradnl"/>
          </a:p>
        </p:txBody>
      </p:sp>
    </p:spTree>
    <p:extLst>
      <p:ext uri="{BB962C8B-B14F-4D97-AF65-F5344CB8AC3E}">
        <p14:creationId xmlns:p14="http://schemas.microsoft.com/office/powerpoint/2010/main" val="3774943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2. La Era Digital. Nuestro reto como Asamblea Apostólica en este milenio – Dominar las plataformas digitales.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100" dirty="0">
                <a:effectLst/>
                <a:latin typeface="Arial" panose="020B0604020202020204" pitchFamily="34" charset="0"/>
                <a:ea typeface="Calibri" panose="020F0502020204030204" pitchFamily="34" charset="0"/>
                <a:cs typeface="Times New Roman" panose="02020603050405020304" pitchFamily="18" charset="0"/>
              </a:rPr>
              <a:t>Ya el mundo secular esta dominando lo que se cataloga como: La realidad virtual (VR) ya no es solo ciencia ficción. Es parte de nuestra realidad actual. De hecho, algunas industrias ya han probado la nueva tecnología y están disfrutando de los beneficios que proporciona.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_tradnl" dirty="0"/>
          </a:p>
        </p:txBody>
      </p:sp>
      <p:sp>
        <p:nvSpPr>
          <p:cNvPr id="4" name="Slide Number Placeholder 3"/>
          <p:cNvSpPr>
            <a:spLocks noGrp="1"/>
          </p:cNvSpPr>
          <p:nvPr>
            <p:ph type="sldNum" sz="quarter" idx="5"/>
          </p:nvPr>
        </p:nvSpPr>
        <p:spPr/>
        <p:txBody>
          <a:bodyPr/>
          <a:lstStyle/>
          <a:p>
            <a:fld id="{82E8C450-644D-3D40-B577-F39636BDC98A}" type="slidenum">
              <a:rPr lang="es-ES_tradnl" smtClean="0"/>
              <a:t>7</a:t>
            </a:fld>
            <a:endParaRPr lang="es-ES_tradnl"/>
          </a:p>
        </p:txBody>
      </p:sp>
    </p:spTree>
    <p:extLst>
      <p:ext uri="{BB962C8B-B14F-4D97-AF65-F5344CB8AC3E}">
        <p14:creationId xmlns:p14="http://schemas.microsoft.com/office/powerpoint/2010/main" val="2169954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200" kern="0" dirty="0">
                <a:solidFill>
                  <a:srgbClr val="4A4B4E"/>
                </a:solidFill>
                <a:effectLst/>
                <a:latin typeface="Arial" panose="020B0604020202020204" pitchFamily="34" charset="0"/>
                <a:ea typeface="Calibri" panose="020F0502020204030204" pitchFamily="34" charset="0"/>
                <a:cs typeface="Times New Roman" panose="02020603050405020304" pitchFamily="18" charset="0"/>
              </a:rPr>
              <a:t>*1. Cuidado de la salud, 2. Entretenimiento, 3. Automotriz, 4. Educación, 5. Espacial y Militar, 6. Arquitectura, 7. Mercadotecnia Digital, </a:t>
            </a:r>
            <a:r>
              <a:rPr lang="es-ES" sz="1200" kern="100" dirty="0">
                <a:effectLst/>
                <a:latin typeface="Arial" panose="020B0604020202020204" pitchFamily="34" charset="0"/>
                <a:ea typeface="Calibri" panose="020F0502020204030204" pitchFamily="34" charset="0"/>
                <a:cs typeface="Times New Roman" panose="02020603050405020304" pitchFamily="18" charset="0"/>
              </a:rPr>
              <a:t>8. Seguridad Ocupacional (OSHA)</a:t>
            </a:r>
            <a:r>
              <a:rPr lang="es-ES" sz="1200" kern="0" dirty="0">
                <a:solidFill>
                  <a:srgbClr val="4A4B4E"/>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200" kern="100" dirty="0">
                <a:effectLst/>
                <a:latin typeface="Arial" panose="020B0604020202020204" pitchFamily="34" charset="0"/>
                <a:ea typeface="Calibri" panose="020F0502020204030204" pitchFamily="34" charset="0"/>
                <a:cs typeface="Times New Roman" panose="02020603050405020304" pitchFamily="18" charset="0"/>
              </a:rPr>
              <a:t>9. Ciencias Sociales y Psicología</a:t>
            </a:r>
            <a:r>
              <a:rPr lang="es-ES" sz="1200" kern="0" dirty="0">
                <a:solidFill>
                  <a:srgbClr val="4A4B4E"/>
                </a:solidFill>
                <a:effectLst/>
                <a:latin typeface="Arial" panose="020B0604020202020204" pitchFamily="34" charset="0"/>
                <a:ea typeface="Calibri" panose="020F0502020204030204" pitchFamily="34" charset="0"/>
                <a:cs typeface="Times New Roman" panose="02020603050405020304" pitchFamily="18" charset="0"/>
              </a:rPr>
              <a:t>, </a:t>
            </a:r>
            <a:r>
              <a:rPr lang="es-ES" sz="1200" kern="100" dirty="0">
                <a:effectLst/>
                <a:latin typeface="Arial" panose="020B0604020202020204" pitchFamily="34" charset="0"/>
                <a:ea typeface="Calibri" panose="020F0502020204030204" pitchFamily="34" charset="0"/>
                <a:cs typeface="Times New Roman" panose="02020603050405020304" pitchFamily="18" charset="0"/>
              </a:rPr>
              <a:t>10. Turismo. y muchos mas…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2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200" u="sng" kern="100"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https://virtualspeech.com/blog/vr-applications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2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200" kern="100" dirty="0">
                <a:effectLst/>
                <a:latin typeface="Arial" panose="020B0604020202020204" pitchFamily="34" charset="0"/>
                <a:ea typeface="Times New Roman" panose="02020603050405020304" pitchFamily="18" charset="0"/>
                <a:cs typeface="Times New Roman" panose="02020603050405020304" pitchFamily="18" charset="0"/>
              </a:rPr>
              <a:t>Nosotros debemos ya ir explorando y transaccionando a plataformas digitales: Materiales Académicos (Libros de Colegio), Entrenamientos y Capacitaciones (remote), Artículos Digitales, los libros de E. de J….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_tradnl" dirty="0"/>
          </a:p>
        </p:txBody>
      </p:sp>
      <p:sp>
        <p:nvSpPr>
          <p:cNvPr id="4" name="Slide Number Placeholder 3"/>
          <p:cNvSpPr>
            <a:spLocks noGrp="1"/>
          </p:cNvSpPr>
          <p:nvPr>
            <p:ph type="sldNum" sz="quarter" idx="5"/>
          </p:nvPr>
        </p:nvSpPr>
        <p:spPr/>
        <p:txBody>
          <a:bodyPr/>
          <a:lstStyle/>
          <a:p>
            <a:fld id="{82E8C450-644D-3D40-B577-F39636BDC98A}" type="slidenum">
              <a:rPr lang="es-ES_tradnl" smtClean="0"/>
              <a:t>8</a:t>
            </a:fld>
            <a:endParaRPr lang="es-ES_tradnl"/>
          </a:p>
        </p:txBody>
      </p:sp>
    </p:spTree>
    <p:extLst>
      <p:ext uri="{BB962C8B-B14F-4D97-AF65-F5344CB8AC3E}">
        <p14:creationId xmlns:p14="http://schemas.microsoft.com/office/powerpoint/2010/main" val="3031831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00" dirty="0">
                <a:effectLst/>
                <a:latin typeface="Arial" panose="020B0604020202020204" pitchFamily="34" charset="0"/>
                <a:ea typeface="Times New Roman" panose="02020603050405020304" pitchFamily="18" charset="0"/>
                <a:cs typeface="Times New Roman" panose="02020603050405020304" pitchFamily="18" charset="0"/>
              </a:rPr>
              <a:t>Ustedes dirán, bueno es como si solo lo enviará por “</a:t>
            </a:r>
            <a:r>
              <a:rPr lang="es-ES" sz="1800" kern="100" dirty="0" err="1">
                <a:effectLst/>
                <a:latin typeface="Arial" panose="020B0604020202020204" pitchFamily="34" charset="0"/>
                <a:ea typeface="Times New Roman" panose="02020603050405020304" pitchFamily="18" charset="0"/>
                <a:cs typeface="Times New Roman" panose="02020603050405020304" pitchFamily="18" charset="0"/>
              </a:rPr>
              <a:t>pdf</a:t>
            </a:r>
            <a:r>
              <a:rPr lang="es-ES" sz="1800" kern="100" dirty="0">
                <a:effectLst/>
                <a:latin typeface="Arial" panose="020B0604020202020204" pitchFamily="34" charset="0"/>
                <a:ea typeface="Times New Roman" panose="02020603050405020304" pitchFamily="18" charset="0"/>
                <a:cs typeface="Times New Roman" panose="02020603050405020304" pitchFamily="18" charset="0"/>
              </a:rPr>
              <a:t>”. Pero no, lo que queremos es explorar la opción de “Interactive </a:t>
            </a:r>
            <a:r>
              <a:rPr lang="es-ES" sz="1800" kern="100" dirty="0" err="1">
                <a:effectLst/>
                <a:latin typeface="Arial" panose="020B0604020202020204" pitchFamily="34" charset="0"/>
                <a:ea typeface="Times New Roman" panose="02020603050405020304" pitchFamily="18" charset="0"/>
                <a:cs typeface="Times New Roman" panose="02020603050405020304" pitchFamily="18" charset="0"/>
              </a:rPr>
              <a:t>ebooks</a:t>
            </a:r>
            <a:r>
              <a:rPr lang="es-ES" sz="1800" kern="100" dirty="0">
                <a:effectLst/>
                <a:latin typeface="Arial" panose="020B0604020202020204" pitchFamily="34" charset="0"/>
                <a:ea typeface="Times New Roman" panose="02020603050405020304" pitchFamily="18" charset="0"/>
                <a:cs typeface="Times New Roman" panose="02020603050405020304" pitchFamily="18" charset="0"/>
              </a:rPr>
              <a:t> software” Estoy divisando que los fondos que nos ahorremos a través del formato digital, estos se invertirían en un programa </a:t>
            </a:r>
            <a:r>
              <a:rPr lang="es-ES" sz="1800" i="1" kern="100" dirty="0">
                <a:effectLst/>
                <a:latin typeface="Arial" panose="020B0604020202020204" pitchFamily="34" charset="0"/>
                <a:ea typeface="Times New Roman" panose="02020603050405020304" pitchFamily="18" charset="0"/>
                <a:cs typeface="Times New Roman" panose="02020603050405020304" pitchFamily="18" charset="0"/>
              </a:rPr>
              <a:t>(software)</a:t>
            </a:r>
            <a:r>
              <a:rPr lang="es-ES" sz="1800" kern="100" dirty="0">
                <a:effectLst/>
                <a:latin typeface="Arial" panose="020B0604020202020204" pitchFamily="34" charset="0"/>
                <a:ea typeface="Times New Roman" panose="02020603050405020304" pitchFamily="18" charset="0"/>
                <a:cs typeface="Times New Roman" panose="02020603050405020304" pitchFamily="18" charset="0"/>
              </a:rPr>
              <a:t> que nos permita formatear los libros digitales de forma “interactiva”. O sea que usted pueda añadir notas, guardar secciones preferidas, subrayarlas, interactuar con biblias digitales, añadir enlaces </a:t>
            </a:r>
            <a:r>
              <a:rPr lang="es-ES" sz="1800" i="1" kern="100" dirty="0">
                <a:effectLst/>
                <a:latin typeface="Arial" panose="020B0604020202020204" pitchFamily="34" charset="0"/>
                <a:ea typeface="Times New Roman" panose="02020603050405020304" pitchFamily="18" charset="0"/>
                <a:cs typeface="Times New Roman" panose="02020603050405020304" pitchFamily="18" charset="0"/>
              </a:rPr>
              <a:t>(links), </a:t>
            </a:r>
            <a:r>
              <a:rPr lang="es-ES" sz="1800" kern="100" dirty="0">
                <a:effectLst/>
                <a:latin typeface="Arial" panose="020B0604020202020204" pitchFamily="34" charset="0"/>
                <a:ea typeface="Times New Roman" panose="02020603050405020304" pitchFamily="18" charset="0"/>
                <a:cs typeface="Times New Roman" panose="02020603050405020304" pitchFamily="18" charset="0"/>
              </a:rPr>
              <a:t>QR </a:t>
            </a:r>
            <a:r>
              <a:rPr lang="es-ES" sz="1800" kern="100" dirty="0" err="1">
                <a:effectLst/>
                <a:latin typeface="Arial" panose="020B0604020202020204" pitchFamily="34" charset="0"/>
                <a:ea typeface="Times New Roman" panose="02020603050405020304" pitchFamily="18" charset="0"/>
                <a:cs typeface="Times New Roman" panose="02020603050405020304" pitchFamily="18" charset="0"/>
              </a:rPr>
              <a:t>codes</a:t>
            </a:r>
            <a:r>
              <a:rPr lang="es-ES" sz="1800" kern="100" dirty="0">
                <a:effectLst/>
                <a:latin typeface="Arial" panose="020B0604020202020204" pitchFamily="34" charset="0"/>
                <a:ea typeface="Times New Roman" panose="02020603050405020304" pitchFamily="18" charset="0"/>
                <a:cs typeface="Times New Roman" panose="02020603050405020304" pitchFamily="18" charset="0"/>
              </a:rPr>
              <a:t>, etc.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_tradnl" dirty="0"/>
          </a:p>
        </p:txBody>
      </p:sp>
      <p:sp>
        <p:nvSpPr>
          <p:cNvPr id="4" name="Slide Number Placeholder 3"/>
          <p:cNvSpPr>
            <a:spLocks noGrp="1"/>
          </p:cNvSpPr>
          <p:nvPr>
            <p:ph type="sldNum" sz="quarter" idx="5"/>
          </p:nvPr>
        </p:nvSpPr>
        <p:spPr/>
        <p:txBody>
          <a:bodyPr/>
          <a:lstStyle/>
          <a:p>
            <a:fld id="{82E8C450-644D-3D40-B577-F39636BDC98A}" type="slidenum">
              <a:rPr lang="es-ES_tradnl" smtClean="0"/>
              <a:t>9</a:t>
            </a:fld>
            <a:endParaRPr lang="es-ES_tradnl"/>
          </a:p>
        </p:txBody>
      </p:sp>
    </p:spTree>
    <p:extLst>
      <p:ext uri="{BB962C8B-B14F-4D97-AF65-F5344CB8AC3E}">
        <p14:creationId xmlns:p14="http://schemas.microsoft.com/office/powerpoint/2010/main" val="3402341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3. Librería &amp; CE Publishing House.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Siguiendo la misma visión anterior en el plazo de esta administración quiero </a:t>
            </a:r>
            <a:r>
              <a:rPr lang="es-ES" sz="1800" kern="0" dirty="0" err="1">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transicionar</a:t>
            </a: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la librería física a una librería online, con el fin de alcanzar una meta de operaciones de un 20% librería física y un 80% online. Ahorraría: espacios y mobiliario para almacenamiento, cajas y </a:t>
            </a:r>
            <a:r>
              <a:rPr lang="es-ES" sz="1800" kern="0" dirty="0" err="1">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utencilios</a:t>
            </a: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para envíos, costos de envío (en compras de materiales), horas laborales/toma de ordenes por teléfono, empaquetar, etc., y en nuestros libros ahorraría los costos de impresión. A los usuarios les ahorraría tiempo de no tener que estar en el teléfono haciendo ordenes, y tiempo de espera del envío, los costos de envío, y el modo digital garantiza accesibilidad en todo tiempo.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_tradnl" dirty="0"/>
          </a:p>
        </p:txBody>
      </p:sp>
      <p:sp>
        <p:nvSpPr>
          <p:cNvPr id="4" name="Slide Number Placeholder 3"/>
          <p:cNvSpPr>
            <a:spLocks noGrp="1"/>
          </p:cNvSpPr>
          <p:nvPr>
            <p:ph type="sldNum" sz="quarter" idx="5"/>
          </p:nvPr>
        </p:nvSpPr>
        <p:spPr/>
        <p:txBody>
          <a:bodyPr/>
          <a:lstStyle/>
          <a:p>
            <a:fld id="{82E8C450-644D-3D40-B577-F39636BDC98A}" type="slidenum">
              <a:rPr lang="es-ES_tradnl" smtClean="0"/>
              <a:t>10</a:t>
            </a:fld>
            <a:endParaRPr lang="es-ES_tradnl"/>
          </a:p>
        </p:txBody>
      </p:sp>
    </p:spTree>
    <p:extLst>
      <p:ext uri="{BB962C8B-B14F-4D97-AF65-F5344CB8AC3E}">
        <p14:creationId xmlns:p14="http://schemas.microsoft.com/office/powerpoint/2010/main" val="58521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La finalidad de los Paquetes Digitales </a:t>
            </a:r>
            <a:r>
              <a:rPr lang="es-ES" sz="1800" i="1"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(Digital </a:t>
            </a:r>
            <a:r>
              <a:rPr lang="es-ES" sz="1800" i="1" kern="0" dirty="0" err="1">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Bundles</a:t>
            </a:r>
            <a:r>
              <a:rPr lang="es-ES" sz="1800" i="1"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consiste en ir edificando una percepción positiva al disfrutar de los beneficios de la plataforma digital. Los dineros que produzcan los paquetes digitales se enfocaran en apoyar la Educación Cristiana en los campos misioneros nacional &amp; internacional. Se buscará ofrecer nuevos paquetes de libros cada trimestre impresos o digitales.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_tradnl" dirty="0"/>
          </a:p>
        </p:txBody>
      </p:sp>
      <p:sp>
        <p:nvSpPr>
          <p:cNvPr id="4" name="Slide Number Placeholder 3"/>
          <p:cNvSpPr>
            <a:spLocks noGrp="1"/>
          </p:cNvSpPr>
          <p:nvPr>
            <p:ph type="sldNum" sz="quarter" idx="5"/>
          </p:nvPr>
        </p:nvSpPr>
        <p:spPr/>
        <p:txBody>
          <a:bodyPr/>
          <a:lstStyle/>
          <a:p>
            <a:fld id="{82E8C450-644D-3D40-B577-F39636BDC98A}" type="slidenum">
              <a:rPr lang="es-ES_tradnl" smtClean="0"/>
              <a:t>11</a:t>
            </a:fld>
            <a:endParaRPr lang="es-ES_tradnl"/>
          </a:p>
        </p:txBody>
      </p:sp>
    </p:spTree>
    <p:extLst>
      <p:ext uri="{BB962C8B-B14F-4D97-AF65-F5344CB8AC3E}">
        <p14:creationId xmlns:p14="http://schemas.microsoft.com/office/powerpoint/2010/main" val="3785144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4. El Heraldo Apostólico. Se logro subir a la página web y enviar por e-</a:t>
            </a:r>
            <a:r>
              <a:rPr lang="es-ES" sz="1800" kern="0" dirty="0" err="1">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blast</a:t>
            </a: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en un tiempo récord para la primera semana de enero en inglés y dos semanas después en español. Como se percataron solo se ofreció en formato digital. Lo que nos ahorró varios miles de dólares y su distribución fue instantánea. A la vez se incluyeron enlaces interactivos </a:t>
            </a:r>
            <a:r>
              <a:rPr lang="es-ES" sz="1800" i="1"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(interactive links)</a:t>
            </a: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que al presionarlos lo redirigen otras páginas de interés, sin necesidad de usar el buscador </a:t>
            </a:r>
            <a:r>
              <a:rPr lang="es-ES" sz="1800" i="1"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(browser).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Estamos explorando la posibilidad de sacar una nueva edición cuatrimestralmente, la 2ª. Edición 2023 será entre abril-mayo.  Todos enfocados en la Visión Presidencial, explicando como las Secretarías, Confederaciones, proyectos internacionales, nacionales y regionales, hemos unido recursos y proyectos para que se establezca.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La edición de agosto-septiembre, se enfocará en una recapitulación de los resultados de la mayoría de nuestras Convenciones Distritales. Estoy seguro de que podremos decir juntos, que la Asamblea Apostólica está en su mejor momento.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_tradnl" dirty="0"/>
          </a:p>
        </p:txBody>
      </p:sp>
      <p:sp>
        <p:nvSpPr>
          <p:cNvPr id="4" name="Slide Number Placeholder 3"/>
          <p:cNvSpPr>
            <a:spLocks noGrp="1"/>
          </p:cNvSpPr>
          <p:nvPr>
            <p:ph type="sldNum" sz="quarter" idx="5"/>
          </p:nvPr>
        </p:nvSpPr>
        <p:spPr/>
        <p:txBody>
          <a:bodyPr/>
          <a:lstStyle/>
          <a:p>
            <a:fld id="{82E8C450-644D-3D40-B577-F39636BDC98A}" type="slidenum">
              <a:rPr lang="es-ES_tradnl" smtClean="0"/>
              <a:t>12</a:t>
            </a:fld>
            <a:endParaRPr lang="es-ES_tradnl"/>
          </a:p>
        </p:txBody>
      </p:sp>
    </p:spTree>
    <p:extLst>
      <p:ext uri="{BB962C8B-B14F-4D97-AF65-F5344CB8AC3E}">
        <p14:creationId xmlns:p14="http://schemas.microsoft.com/office/powerpoint/2010/main" val="3107379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40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Estamos explorando las posibilidades de tener un medio informativo digital por subscripción anual. Que permita un comunicado mensual de concientización </a:t>
            </a:r>
            <a:r>
              <a:rPr lang="es-ES" sz="4000" i="1"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a:t>
            </a:r>
            <a:r>
              <a:rPr lang="es-ES" sz="4000" i="1" kern="0" dirty="0" err="1">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awareness</a:t>
            </a:r>
            <a:r>
              <a:rPr lang="es-ES" sz="4000" i="1"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40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sobre: la salud física y mental</a:t>
            </a:r>
            <a:r>
              <a:rPr lang="es-ES" sz="4000" i="1"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40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jubilación, finanzas, planes de salud, matrimonio. </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E8C450-644D-3D40-B577-F39636BDC98A}" type="slidenum">
              <a:rPr lang="es-ES_tradnl" smtClean="0"/>
              <a:t>13</a:t>
            </a:fld>
            <a:endParaRPr lang="es-ES_tradnl"/>
          </a:p>
        </p:txBody>
      </p:sp>
    </p:spTree>
    <p:extLst>
      <p:ext uri="{BB962C8B-B14F-4D97-AF65-F5344CB8AC3E}">
        <p14:creationId xmlns:p14="http://schemas.microsoft.com/office/powerpoint/2010/main" val="2507659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01D84-3C81-2240-961B-29C20C3341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758517-556E-2D48-90AB-D033D71305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FB230-50EB-E144-A8B3-72A51112ED18}"/>
              </a:ext>
            </a:extLst>
          </p:cNvPr>
          <p:cNvSpPr>
            <a:spLocks noGrp="1"/>
          </p:cNvSpPr>
          <p:nvPr>
            <p:ph type="dt" sz="half" idx="10"/>
          </p:nvPr>
        </p:nvSpPr>
        <p:spPr/>
        <p:txBody>
          <a:bodyPr/>
          <a:lstStyle/>
          <a:p>
            <a:fld id="{13ADB40D-E559-0343-8918-F014D5B1738D}" type="datetimeFigureOut">
              <a:rPr lang="en-US" smtClean="0"/>
              <a:t>7/24/23</a:t>
            </a:fld>
            <a:endParaRPr lang="en-US"/>
          </a:p>
        </p:txBody>
      </p:sp>
      <p:sp>
        <p:nvSpPr>
          <p:cNvPr id="5" name="Footer Placeholder 4">
            <a:extLst>
              <a:ext uri="{FF2B5EF4-FFF2-40B4-BE49-F238E27FC236}">
                <a16:creationId xmlns:a16="http://schemas.microsoft.com/office/drawing/2014/main" id="{8B852C57-7BC1-BB42-8CD5-437E5471B6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A86D0-7D91-7345-A6EB-D9B1A92173E2}"/>
              </a:ext>
            </a:extLst>
          </p:cNvPr>
          <p:cNvSpPr>
            <a:spLocks noGrp="1"/>
          </p:cNvSpPr>
          <p:nvPr>
            <p:ph type="sldNum" sz="quarter" idx="12"/>
          </p:nvPr>
        </p:nvSpPr>
        <p:spPr/>
        <p:txBody>
          <a:bodyPr/>
          <a:lstStyle/>
          <a:p>
            <a:fld id="{46AC3131-BCE7-C04B-9EAE-27C8435D34FE}" type="slidenum">
              <a:rPr lang="en-US" smtClean="0"/>
              <a:t>‹#›</a:t>
            </a:fld>
            <a:endParaRPr lang="en-US"/>
          </a:p>
        </p:txBody>
      </p:sp>
    </p:spTree>
    <p:extLst>
      <p:ext uri="{BB962C8B-B14F-4D97-AF65-F5344CB8AC3E}">
        <p14:creationId xmlns:p14="http://schemas.microsoft.com/office/powerpoint/2010/main" val="2613877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91122-B12C-3A41-82C6-CF52994D8F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DED8D7-0DD5-6C4E-8085-5AE0464AAA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E86B8-E7DF-414D-9AD8-ED6E980696CE}"/>
              </a:ext>
            </a:extLst>
          </p:cNvPr>
          <p:cNvSpPr>
            <a:spLocks noGrp="1"/>
          </p:cNvSpPr>
          <p:nvPr>
            <p:ph type="dt" sz="half" idx="10"/>
          </p:nvPr>
        </p:nvSpPr>
        <p:spPr/>
        <p:txBody>
          <a:bodyPr/>
          <a:lstStyle/>
          <a:p>
            <a:fld id="{13ADB40D-E559-0343-8918-F014D5B1738D}" type="datetimeFigureOut">
              <a:rPr lang="en-US" smtClean="0"/>
              <a:t>7/24/23</a:t>
            </a:fld>
            <a:endParaRPr lang="en-US"/>
          </a:p>
        </p:txBody>
      </p:sp>
      <p:sp>
        <p:nvSpPr>
          <p:cNvPr id="5" name="Footer Placeholder 4">
            <a:extLst>
              <a:ext uri="{FF2B5EF4-FFF2-40B4-BE49-F238E27FC236}">
                <a16:creationId xmlns:a16="http://schemas.microsoft.com/office/drawing/2014/main" id="{CEAE7411-177C-AB45-B515-9E1CE20F89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85602-F919-8743-845E-3479D49CF615}"/>
              </a:ext>
            </a:extLst>
          </p:cNvPr>
          <p:cNvSpPr>
            <a:spLocks noGrp="1"/>
          </p:cNvSpPr>
          <p:nvPr>
            <p:ph type="sldNum" sz="quarter" idx="12"/>
          </p:nvPr>
        </p:nvSpPr>
        <p:spPr/>
        <p:txBody>
          <a:bodyPr/>
          <a:lstStyle/>
          <a:p>
            <a:fld id="{46AC3131-BCE7-C04B-9EAE-27C8435D34FE}" type="slidenum">
              <a:rPr lang="en-US" smtClean="0"/>
              <a:t>‹#›</a:t>
            </a:fld>
            <a:endParaRPr lang="en-US"/>
          </a:p>
        </p:txBody>
      </p:sp>
    </p:spTree>
    <p:extLst>
      <p:ext uri="{BB962C8B-B14F-4D97-AF65-F5344CB8AC3E}">
        <p14:creationId xmlns:p14="http://schemas.microsoft.com/office/powerpoint/2010/main" val="4212742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166323-210D-9746-B76A-C963FA73A5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E9666E-B69D-1340-B448-AAB7CFB255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02E77D-3DC3-4D46-A2C6-412273113401}"/>
              </a:ext>
            </a:extLst>
          </p:cNvPr>
          <p:cNvSpPr>
            <a:spLocks noGrp="1"/>
          </p:cNvSpPr>
          <p:nvPr>
            <p:ph type="dt" sz="half" idx="10"/>
          </p:nvPr>
        </p:nvSpPr>
        <p:spPr/>
        <p:txBody>
          <a:bodyPr/>
          <a:lstStyle/>
          <a:p>
            <a:fld id="{13ADB40D-E559-0343-8918-F014D5B1738D}" type="datetimeFigureOut">
              <a:rPr lang="en-US" smtClean="0"/>
              <a:t>7/24/23</a:t>
            </a:fld>
            <a:endParaRPr lang="en-US"/>
          </a:p>
        </p:txBody>
      </p:sp>
      <p:sp>
        <p:nvSpPr>
          <p:cNvPr id="5" name="Footer Placeholder 4">
            <a:extLst>
              <a:ext uri="{FF2B5EF4-FFF2-40B4-BE49-F238E27FC236}">
                <a16:creationId xmlns:a16="http://schemas.microsoft.com/office/drawing/2014/main" id="{AADE6631-461A-8142-925C-6F0B80D91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11209-8C63-D141-8666-685D04C251F4}"/>
              </a:ext>
            </a:extLst>
          </p:cNvPr>
          <p:cNvSpPr>
            <a:spLocks noGrp="1"/>
          </p:cNvSpPr>
          <p:nvPr>
            <p:ph type="sldNum" sz="quarter" idx="12"/>
          </p:nvPr>
        </p:nvSpPr>
        <p:spPr/>
        <p:txBody>
          <a:bodyPr/>
          <a:lstStyle/>
          <a:p>
            <a:fld id="{46AC3131-BCE7-C04B-9EAE-27C8435D34FE}" type="slidenum">
              <a:rPr lang="en-US" smtClean="0"/>
              <a:t>‹#›</a:t>
            </a:fld>
            <a:endParaRPr lang="en-US"/>
          </a:p>
        </p:txBody>
      </p:sp>
    </p:spTree>
    <p:extLst>
      <p:ext uri="{BB962C8B-B14F-4D97-AF65-F5344CB8AC3E}">
        <p14:creationId xmlns:p14="http://schemas.microsoft.com/office/powerpoint/2010/main" val="41788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B739E-608F-234E-8F73-A4EC7DC42A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19EB04-4120-184C-94BF-32B729092C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8F4F1-5A57-6A42-992A-0F2781FCE852}"/>
              </a:ext>
            </a:extLst>
          </p:cNvPr>
          <p:cNvSpPr>
            <a:spLocks noGrp="1"/>
          </p:cNvSpPr>
          <p:nvPr>
            <p:ph type="dt" sz="half" idx="10"/>
          </p:nvPr>
        </p:nvSpPr>
        <p:spPr/>
        <p:txBody>
          <a:bodyPr/>
          <a:lstStyle/>
          <a:p>
            <a:fld id="{13ADB40D-E559-0343-8918-F014D5B1738D}" type="datetimeFigureOut">
              <a:rPr lang="en-US" smtClean="0"/>
              <a:t>7/24/23</a:t>
            </a:fld>
            <a:endParaRPr lang="en-US"/>
          </a:p>
        </p:txBody>
      </p:sp>
      <p:sp>
        <p:nvSpPr>
          <p:cNvPr id="5" name="Footer Placeholder 4">
            <a:extLst>
              <a:ext uri="{FF2B5EF4-FFF2-40B4-BE49-F238E27FC236}">
                <a16:creationId xmlns:a16="http://schemas.microsoft.com/office/drawing/2014/main" id="{92A0B6F6-5A34-E048-BFF1-1EC73B57D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DA43E1-526E-A942-9950-43CEDB4D59E1}"/>
              </a:ext>
            </a:extLst>
          </p:cNvPr>
          <p:cNvSpPr>
            <a:spLocks noGrp="1"/>
          </p:cNvSpPr>
          <p:nvPr>
            <p:ph type="sldNum" sz="quarter" idx="12"/>
          </p:nvPr>
        </p:nvSpPr>
        <p:spPr/>
        <p:txBody>
          <a:bodyPr/>
          <a:lstStyle/>
          <a:p>
            <a:fld id="{46AC3131-BCE7-C04B-9EAE-27C8435D34FE}" type="slidenum">
              <a:rPr lang="en-US" smtClean="0"/>
              <a:t>‹#›</a:t>
            </a:fld>
            <a:endParaRPr lang="en-US"/>
          </a:p>
        </p:txBody>
      </p:sp>
    </p:spTree>
    <p:extLst>
      <p:ext uri="{BB962C8B-B14F-4D97-AF65-F5344CB8AC3E}">
        <p14:creationId xmlns:p14="http://schemas.microsoft.com/office/powerpoint/2010/main" val="171196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C1AB-8DD2-8046-931F-902209FF65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6DB15A-9790-514F-A88B-B5C1201170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AA6707-7377-F640-8E77-8418E825AC4E}"/>
              </a:ext>
            </a:extLst>
          </p:cNvPr>
          <p:cNvSpPr>
            <a:spLocks noGrp="1"/>
          </p:cNvSpPr>
          <p:nvPr>
            <p:ph type="dt" sz="half" idx="10"/>
          </p:nvPr>
        </p:nvSpPr>
        <p:spPr/>
        <p:txBody>
          <a:bodyPr/>
          <a:lstStyle/>
          <a:p>
            <a:fld id="{13ADB40D-E559-0343-8918-F014D5B1738D}" type="datetimeFigureOut">
              <a:rPr lang="en-US" smtClean="0"/>
              <a:t>7/24/23</a:t>
            </a:fld>
            <a:endParaRPr lang="en-US"/>
          </a:p>
        </p:txBody>
      </p:sp>
      <p:sp>
        <p:nvSpPr>
          <p:cNvPr id="5" name="Footer Placeholder 4">
            <a:extLst>
              <a:ext uri="{FF2B5EF4-FFF2-40B4-BE49-F238E27FC236}">
                <a16:creationId xmlns:a16="http://schemas.microsoft.com/office/drawing/2014/main" id="{B45FF256-A783-334C-8452-4BA138C905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9F5ECE-4160-5149-9607-F5EA6C93EFD9}"/>
              </a:ext>
            </a:extLst>
          </p:cNvPr>
          <p:cNvSpPr>
            <a:spLocks noGrp="1"/>
          </p:cNvSpPr>
          <p:nvPr>
            <p:ph type="sldNum" sz="quarter" idx="12"/>
          </p:nvPr>
        </p:nvSpPr>
        <p:spPr/>
        <p:txBody>
          <a:bodyPr/>
          <a:lstStyle/>
          <a:p>
            <a:fld id="{46AC3131-BCE7-C04B-9EAE-27C8435D34FE}" type="slidenum">
              <a:rPr lang="en-US" smtClean="0"/>
              <a:t>‹#›</a:t>
            </a:fld>
            <a:endParaRPr lang="en-US"/>
          </a:p>
        </p:txBody>
      </p:sp>
    </p:spTree>
    <p:extLst>
      <p:ext uri="{BB962C8B-B14F-4D97-AF65-F5344CB8AC3E}">
        <p14:creationId xmlns:p14="http://schemas.microsoft.com/office/powerpoint/2010/main" val="463479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31A-8135-794C-8DDE-741163FA2C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96926C-39D3-4E4D-AD61-51BB829175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ABD3D9-35AF-2F42-8302-35261305DD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C9E5B7-0923-1B4B-8B7F-244D7504E3A5}"/>
              </a:ext>
            </a:extLst>
          </p:cNvPr>
          <p:cNvSpPr>
            <a:spLocks noGrp="1"/>
          </p:cNvSpPr>
          <p:nvPr>
            <p:ph type="dt" sz="half" idx="10"/>
          </p:nvPr>
        </p:nvSpPr>
        <p:spPr/>
        <p:txBody>
          <a:bodyPr/>
          <a:lstStyle/>
          <a:p>
            <a:fld id="{13ADB40D-E559-0343-8918-F014D5B1738D}" type="datetimeFigureOut">
              <a:rPr lang="en-US" smtClean="0"/>
              <a:t>7/24/23</a:t>
            </a:fld>
            <a:endParaRPr lang="en-US"/>
          </a:p>
        </p:txBody>
      </p:sp>
      <p:sp>
        <p:nvSpPr>
          <p:cNvPr id="6" name="Footer Placeholder 5">
            <a:extLst>
              <a:ext uri="{FF2B5EF4-FFF2-40B4-BE49-F238E27FC236}">
                <a16:creationId xmlns:a16="http://schemas.microsoft.com/office/drawing/2014/main" id="{841D5840-ABE3-C341-9D6A-26054D54DE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2EF55E-D6E5-E542-85EA-F3EB991F1C4F}"/>
              </a:ext>
            </a:extLst>
          </p:cNvPr>
          <p:cNvSpPr>
            <a:spLocks noGrp="1"/>
          </p:cNvSpPr>
          <p:nvPr>
            <p:ph type="sldNum" sz="quarter" idx="12"/>
          </p:nvPr>
        </p:nvSpPr>
        <p:spPr/>
        <p:txBody>
          <a:bodyPr/>
          <a:lstStyle/>
          <a:p>
            <a:fld id="{46AC3131-BCE7-C04B-9EAE-27C8435D34FE}" type="slidenum">
              <a:rPr lang="en-US" smtClean="0"/>
              <a:t>‹#›</a:t>
            </a:fld>
            <a:endParaRPr lang="en-US"/>
          </a:p>
        </p:txBody>
      </p:sp>
    </p:spTree>
    <p:extLst>
      <p:ext uri="{BB962C8B-B14F-4D97-AF65-F5344CB8AC3E}">
        <p14:creationId xmlns:p14="http://schemas.microsoft.com/office/powerpoint/2010/main" val="3479869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958D5-8047-4546-BF57-4CEF04B145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6B88F0-088F-A540-8E0A-29914C83F9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456133-8797-A844-B2F0-0526A7061E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FE4B82-FEB0-EA42-B502-D2B28C8089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9D31A0-C0A6-1346-8AFA-968D81B253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1DAD18-39E9-6B43-8F45-D94B080C760C}"/>
              </a:ext>
            </a:extLst>
          </p:cNvPr>
          <p:cNvSpPr>
            <a:spLocks noGrp="1"/>
          </p:cNvSpPr>
          <p:nvPr>
            <p:ph type="dt" sz="half" idx="10"/>
          </p:nvPr>
        </p:nvSpPr>
        <p:spPr/>
        <p:txBody>
          <a:bodyPr/>
          <a:lstStyle/>
          <a:p>
            <a:fld id="{13ADB40D-E559-0343-8918-F014D5B1738D}" type="datetimeFigureOut">
              <a:rPr lang="en-US" smtClean="0"/>
              <a:t>7/24/23</a:t>
            </a:fld>
            <a:endParaRPr lang="en-US"/>
          </a:p>
        </p:txBody>
      </p:sp>
      <p:sp>
        <p:nvSpPr>
          <p:cNvPr id="8" name="Footer Placeholder 7">
            <a:extLst>
              <a:ext uri="{FF2B5EF4-FFF2-40B4-BE49-F238E27FC236}">
                <a16:creationId xmlns:a16="http://schemas.microsoft.com/office/drawing/2014/main" id="{24C69A07-50AA-0F4C-B331-B23A982BC0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AFEB49-1DCB-FC46-811F-85442915C335}"/>
              </a:ext>
            </a:extLst>
          </p:cNvPr>
          <p:cNvSpPr>
            <a:spLocks noGrp="1"/>
          </p:cNvSpPr>
          <p:nvPr>
            <p:ph type="sldNum" sz="quarter" idx="12"/>
          </p:nvPr>
        </p:nvSpPr>
        <p:spPr/>
        <p:txBody>
          <a:bodyPr/>
          <a:lstStyle/>
          <a:p>
            <a:fld id="{46AC3131-BCE7-C04B-9EAE-27C8435D34FE}" type="slidenum">
              <a:rPr lang="en-US" smtClean="0"/>
              <a:t>‹#›</a:t>
            </a:fld>
            <a:endParaRPr lang="en-US"/>
          </a:p>
        </p:txBody>
      </p:sp>
    </p:spTree>
    <p:extLst>
      <p:ext uri="{BB962C8B-B14F-4D97-AF65-F5344CB8AC3E}">
        <p14:creationId xmlns:p14="http://schemas.microsoft.com/office/powerpoint/2010/main" val="3559734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6F11-B6F2-9D4C-BAF5-82D99A67CC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95C950-B85F-3C41-9151-7D7D84BDAE39}"/>
              </a:ext>
            </a:extLst>
          </p:cNvPr>
          <p:cNvSpPr>
            <a:spLocks noGrp="1"/>
          </p:cNvSpPr>
          <p:nvPr>
            <p:ph type="dt" sz="half" idx="10"/>
          </p:nvPr>
        </p:nvSpPr>
        <p:spPr/>
        <p:txBody>
          <a:bodyPr/>
          <a:lstStyle/>
          <a:p>
            <a:fld id="{13ADB40D-E559-0343-8918-F014D5B1738D}" type="datetimeFigureOut">
              <a:rPr lang="en-US" smtClean="0"/>
              <a:t>7/24/23</a:t>
            </a:fld>
            <a:endParaRPr lang="en-US"/>
          </a:p>
        </p:txBody>
      </p:sp>
      <p:sp>
        <p:nvSpPr>
          <p:cNvPr id="4" name="Footer Placeholder 3">
            <a:extLst>
              <a:ext uri="{FF2B5EF4-FFF2-40B4-BE49-F238E27FC236}">
                <a16:creationId xmlns:a16="http://schemas.microsoft.com/office/drawing/2014/main" id="{CD2EF053-4F22-5243-BE7C-22791B5CAA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74DE19-C497-2040-B432-811468ACDD33}"/>
              </a:ext>
            </a:extLst>
          </p:cNvPr>
          <p:cNvSpPr>
            <a:spLocks noGrp="1"/>
          </p:cNvSpPr>
          <p:nvPr>
            <p:ph type="sldNum" sz="quarter" idx="12"/>
          </p:nvPr>
        </p:nvSpPr>
        <p:spPr/>
        <p:txBody>
          <a:bodyPr/>
          <a:lstStyle/>
          <a:p>
            <a:fld id="{46AC3131-BCE7-C04B-9EAE-27C8435D34FE}" type="slidenum">
              <a:rPr lang="en-US" smtClean="0"/>
              <a:t>‹#›</a:t>
            </a:fld>
            <a:endParaRPr lang="en-US"/>
          </a:p>
        </p:txBody>
      </p:sp>
    </p:spTree>
    <p:extLst>
      <p:ext uri="{BB962C8B-B14F-4D97-AF65-F5344CB8AC3E}">
        <p14:creationId xmlns:p14="http://schemas.microsoft.com/office/powerpoint/2010/main" val="2917351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CF6255-EDCA-F747-B70B-07A69B151F17}"/>
              </a:ext>
            </a:extLst>
          </p:cNvPr>
          <p:cNvSpPr>
            <a:spLocks noGrp="1"/>
          </p:cNvSpPr>
          <p:nvPr>
            <p:ph type="dt" sz="half" idx="10"/>
          </p:nvPr>
        </p:nvSpPr>
        <p:spPr/>
        <p:txBody>
          <a:bodyPr/>
          <a:lstStyle/>
          <a:p>
            <a:fld id="{13ADB40D-E559-0343-8918-F014D5B1738D}" type="datetimeFigureOut">
              <a:rPr lang="en-US" smtClean="0"/>
              <a:t>7/24/23</a:t>
            </a:fld>
            <a:endParaRPr lang="en-US"/>
          </a:p>
        </p:txBody>
      </p:sp>
      <p:sp>
        <p:nvSpPr>
          <p:cNvPr id="3" name="Footer Placeholder 2">
            <a:extLst>
              <a:ext uri="{FF2B5EF4-FFF2-40B4-BE49-F238E27FC236}">
                <a16:creationId xmlns:a16="http://schemas.microsoft.com/office/drawing/2014/main" id="{11C499DA-5CFC-B142-99A3-FF3DCA167D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657770-08DE-AA43-9C57-132B819E5C31}"/>
              </a:ext>
            </a:extLst>
          </p:cNvPr>
          <p:cNvSpPr>
            <a:spLocks noGrp="1"/>
          </p:cNvSpPr>
          <p:nvPr>
            <p:ph type="sldNum" sz="quarter" idx="12"/>
          </p:nvPr>
        </p:nvSpPr>
        <p:spPr/>
        <p:txBody>
          <a:bodyPr/>
          <a:lstStyle/>
          <a:p>
            <a:fld id="{46AC3131-BCE7-C04B-9EAE-27C8435D34FE}" type="slidenum">
              <a:rPr lang="en-US" smtClean="0"/>
              <a:t>‹#›</a:t>
            </a:fld>
            <a:endParaRPr lang="en-US"/>
          </a:p>
        </p:txBody>
      </p:sp>
    </p:spTree>
    <p:extLst>
      <p:ext uri="{BB962C8B-B14F-4D97-AF65-F5344CB8AC3E}">
        <p14:creationId xmlns:p14="http://schemas.microsoft.com/office/powerpoint/2010/main" val="3383665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054E4-BA13-1043-AF9B-7C4C9C997C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472BA9-15E4-0C4D-8558-41AB98A6BD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A6A898-C8E3-7E44-A977-7CDEBE5D62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EE9A17-8FD7-3B41-A27A-22CBBC75F816}"/>
              </a:ext>
            </a:extLst>
          </p:cNvPr>
          <p:cNvSpPr>
            <a:spLocks noGrp="1"/>
          </p:cNvSpPr>
          <p:nvPr>
            <p:ph type="dt" sz="half" idx="10"/>
          </p:nvPr>
        </p:nvSpPr>
        <p:spPr/>
        <p:txBody>
          <a:bodyPr/>
          <a:lstStyle/>
          <a:p>
            <a:fld id="{13ADB40D-E559-0343-8918-F014D5B1738D}" type="datetimeFigureOut">
              <a:rPr lang="en-US" smtClean="0"/>
              <a:t>7/24/23</a:t>
            </a:fld>
            <a:endParaRPr lang="en-US"/>
          </a:p>
        </p:txBody>
      </p:sp>
      <p:sp>
        <p:nvSpPr>
          <p:cNvPr id="6" name="Footer Placeholder 5">
            <a:extLst>
              <a:ext uri="{FF2B5EF4-FFF2-40B4-BE49-F238E27FC236}">
                <a16:creationId xmlns:a16="http://schemas.microsoft.com/office/drawing/2014/main" id="{0EE3CB2D-B872-3342-BE7F-0B9BCCDFD9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11F91E-0971-394E-8055-6E10FE95F414}"/>
              </a:ext>
            </a:extLst>
          </p:cNvPr>
          <p:cNvSpPr>
            <a:spLocks noGrp="1"/>
          </p:cNvSpPr>
          <p:nvPr>
            <p:ph type="sldNum" sz="quarter" idx="12"/>
          </p:nvPr>
        </p:nvSpPr>
        <p:spPr/>
        <p:txBody>
          <a:bodyPr/>
          <a:lstStyle/>
          <a:p>
            <a:fld id="{46AC3131-BCE7-C04B-9EAE-27C8435D34FE}" type="slidenum">
              <a:rPr lang="en-US" smtClean="0"/>
              <a:t>‹#›</a:t>
            </a:fld>
            <a:endParaRPr lang="en-US"/>
          </a:p>
        </p:txBody>
      </p:sp>
    </p:spTree>
    <p:extLst>
      <p:ext uri="{BB962C8B-B14F-4D97-AF65-F5344CB8AC3E}">
        <p14:creationId xmlns:p14="http://schemas.microsoft.com/office/powerpoint/2010/main" val="1534049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97E24-AC08-244E-8C7D-AB8514C3DB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ED2E00-6C1C-1F41-A783-6CCCA6A901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3BA141-8F1D-E746-AD64-52BB5A042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6A6DD8-1ECB-6B40-945D-25FC7C0EAE60}"/>
              </a:ext>
            </a:extLst>
          </p:cNvPr>
          <p:cNvSpPr>
            <a:spLocks noGrp="1"/>
          </p:cNvSpPr>
          <p:nvPr>
            <p:ph type="dt" sz="half" idx="10"/>
          </p:nvPr>
        </p:nvSpPr>
        <p:spPr/>
        <p:txBody>
          <a:bodyPr/>
          <a:lstStyle/>
          <a:p>
            <a:fld id="{13ADB40D-E559-0343-8918-F014D5B1738D}" type="datetimeFigureOut">
              <a:rPr lang="en-US" smtClean="0"/>
              <a:t>7/24/23</a:t>
            </a:fld>
            <a:endParaRPr lang="en-US"/>
          </a:p>
        </p:txBody>
      </p:sp>
      <p:sp>
        <p:nvSpPr>
          <p:cNvPr id="6" name="Footer Placeholder 5">
            <a:extLst>
              <a:ext uri="{FF2B5EF4-FFF2-40B4-BE49-F238E27FC236}">
                <a16:creationId xmlns:a16="http://schemas.microsoft.com/office/drawing/2014/main" id="{03149C27-02ED-4D4E-B011-6EC31DE508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1C5431-CFB3-EE4F-A879-EFA5400770BD}"/>
              </a:ext>
            </a:extLst>
          </p:cNvPr>
          <p:cNvSpPr>
            <a:spLocks noGrp="1"/>
          </p:cNvSpPr>
          <p:nvPr>
            <p:ph type="sldNum" sz="quarter" idx="12"/>
          </p:nvPr>
        </p:nvSpPr>
        <p:spPr/>
        <p:txBody>
          <a:bodyPr/>
          <a:lstStyle/>
          <a:p>
            <a:fld id="{46AC3131-BCE7-C04B-9EAE-27C8435D34FE}" type="slidenum">
              <a:rPr lang="en-US" smtClean="0"/>
              <a:t>‹#›</a:t>
            </a:fld>
            <a:endParaRPr lang="en-US"/>
          </a:p>
        </p:txBody>
      </p:sp>
    </p:spTree>
    <p:extLst>
      <p:ext uri="{BB962C8B-B14F-4D97-AF65-F5344CB8AC3E}">
        <p14:creationId xmlns:p14="http://schemas.microsoft.com/office/powerpoint/2010/main" val="828178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D4FEDE-1FBD-474B-B9D4-DADC41F4CE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AF7678-EE51-6046-BB73-FAF81C792C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0090E3-2B19-CC4B-83D0-713DE2A10E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ADB40D-E559-0343-8918-F014D5B1738D}" type="datetimeFigureOut">
              <a:rPr lang="en-US" smtClean="0"/>
              <a:t>7/24/23</a:t>
            </a:fld>
            <a:endParaRPr lang="en-US"/>
          </a:p>
        </p:txBody>
      </p:sp>
      <p:sp>
        <p:nvSpPr>
          <p:cNvPr id="5" name="Footer Placeholder 4">
            <a:extLst>
              <a:ext uri="{FF2B5EF4-FFF2-40B4-BE49-F238E27FC236}">
                <a16:creationId xmlns:a16="http://schemas.microsoft.com/office/drawing/2014/main" id="{63DBE95E-C885-8D44-8BCE-4F10C89D3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D841A6-CB6E-FA4A-A7AC-5D84615BD0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C3131-BCE7-C04B-9EAE-27C8435D34FE}" type="slidenum">
              <a:rPr lang="en-US" smtClean="0"/>
              <a:t>‹#›</a:t>
            </a:fld>
            <a:endParaRPr lang="en-US"/>
          </a:p>
        </p:txBody>
      </p:sp>
    </p:spTree>
    <p:extLst>
      <p:ext uri="{BB962C8B-B14F-4D97-AF65-F5344CB8AC3E}">
        <p14:creationId xmlns:p14="http://schemas.microsoft.com/office/powerpoint/2010/main" val="2960929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file:////Users/armandotamez/Library/Group%20Containers/UBF8T346G9.ms/WebArchiveCopyPasteTempFiles/com.microsoft.Word/75c36c87-3c9d-4a9c-97ad-06db071fc6ad.jp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file:////Users/armandotamez/Library/Group%20Containers/UBF8T346G9.ms/WebArchiveCopyPasteTempFiles/com.microsoft.Word/6cba19bb-e3f6-43a5-8f9d-b462ec5a09d6.jpg" TargetMode="Externa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hyperlink" Target="https://issuu.com/apostolicassembly/docs/herald_jan_2023_-_spanish_interactive/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file:////Users/armandotamez/Library/Group%20Containers/UBF8T346G9.ms/WebArchiveCopyPasteTempFiles/com.microsoft.Word/page_1_thumb_large.jpg" TargetMode="Externa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spaces.hightail.com/receive/p8NTuQzEY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https://aaofcj.com/wp-content/uploads/2023/03/Logo-educacion-english-new-copy.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file:////Users/armandotamez/Library/Group%20Containers/UBF8T346G9.ms/WebArchiveCopyPasteTempFiles/com.microsoft.Word/engineering_automotive_vr.jpg"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amazon.com/-/es/B-H-Espa&#241;ol-Editorial-Staff-ebook/dp/B072Z6YLTX?asin=B072Z6YLTX&amp;revisionId=4a3c2277&amp;format=1&amp;depth=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for a department of christian education&#10;&#10;Description automatically generated">
            <a:extLst>
              <a:ext uri="{FF2B5EF4-FFF2-40B4-BE49-F238E27FC236}">
                <a16:creationId xmlns:a16="http://schemas.microsoft.com/office/drawing/2014/main" id="{626CA2D3-0893-9926-0621-05C7861BFEC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51308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50232-713D-7541-83B9-F9E26DA7D433}"/>
              </a:ext>
            </a:extLst>
          </p:cNvPr>
          <p:cNvPicPr>
            <a:picLocks noChangeAspect="1"/>
          </p:cNvPicPr>
          <p:nvPr/>
        </p:nvPicPr>
        <p:blipFill>
          <a:blip r:embed="rId3"/>
          <a:stretch>
            <a:fillRect/>
          </a:stretch>
        </p:blipFill>
        <p:spPr>
          <a:xfrm>
            <a:off x="0" y="1"/>
            <a:ext cx="12186114" cy="6861312"/>
          </a:xfrm>
          <a:prstGeom prst="rect">
            <a:avLst/>
          </a:prstGeom>
        </p:spPr>
      </p:pic>
      <p:sp>
        <p:nvSpPr>
          <p:cNvPr id="3" name="TextBox 2">
            <a:extLst>
              <a:ext uri="{FF2B5EF4-FFF2-40B4-BE49-F238E27FC236}">
                <a16:creationId xmlns:a16="http://schemas.microsoft.com/office/drawing/2014/main" id="{2ECFA6F3-2E79-1D41-B9BA-EA10591E3CA1}"/>
              </a:ext>
            </a:extLst>
          </p:cNvPr>
          <p:cNvSpPr txBox="1"/>
          <p:nvPr/>
        </p:nvSpPr>
        <p:spPr>
          <a:xfrm>
            <a:off x="2849332" y="1059502"/>
            <a:ext cx="5822428" cy="523220"/>
          </a:xfrm>
          <a:prstGeom prst="rect">
            <a:avLst/>
          </a:prstGeom>
          <a:noFill/>
        </p:spPr>
        <p:txBody>
          <a:bodyPr wrap="none" rtlCol="0">
            <a:spAutoFit/>
          </a:bodyPr>
          <a:lstStyle/>
          <a:p>
            <a:pPr algn="ctr"/>
            <a:r>
              <a:rPr lang="es-ES" sz="2800" kern="0" dirty="0">
                <a:solidFill>
                  <a:schemeClr val="bg1"/>
                </a:solidFill>
                <a:effectLst/>
                <a:latin typeface="Arial" panose="020B0604020202020204" pitchFamily="34" charset="0"/>
                <a:ea typeface="Times New Roman" panose="02020603050405020304" pitchFamily="18" charset="0"/>
              </a:rPr>
              <a:t>3. Librería &amp; CE Publishing </a:t>
            </a:r>
            <a:r>
              <a:rPr lang="es-ES" sz="2800" kern="0" dirty="0" err="1">
                <a:solidFill>
                  <a:schemeClr val="bg1"/>
                </a:solidFill>
                <a:effectLst/>
                <a:latin typeface="Arial" panose="020B0604020202020204" pitchFamily="34" charset="0"/>
                <a:ea typeface="Times New Roman" panose="02020603050405020304" pitchFamily="18" charset="0"/>
              </a:rPr>
              <a:t>House</a:t>
            </a:r>
            <a:r>
              <a:rPr lang="es-ES" sz="2800" kern="0" dirty="0">
                <a:solidFill>
                  <a:schemeClr val="bg1"/>
                </a:solidFill>
                <a:effectLst/>
                <a:latin typeface="Arial" panose="020B0604020202020204" pitchFamily="34" charset="0"/>
                <a:ea typeface="Times New Roman" panose="02020603050405020304" pitchFamily="18" charset="0"/>
              </a:rPr>
              <a:t>.</a:t>
            </a:r>
            <a:r>
              <a:rPr lang="en-US" sz="2800" dirty="0">
                <a:solidFill>
                  <a:schemeClr val="bg1"/>
                </a:solidFill>
                <a:effectLst/>
              </a:rPr>
              <a:t> </a:t>
            </a:r>
            <a:endParaRPr lang="en-US" sz="2800" dirty="0">
              <a:solidFill>
                <a:schemeClr val="bg1"/>
              </a:solidFill>
            </a:endParaRPr>
          </a:p>
        </p:txBody>
      </p:sp>
      <p:sp>
        <p:nvSpPr>
          <p:cNvPr id="4" name="TextBox 3">
            <a:extLst>
              <a:ext uri="{FF2B5EF4-FFF2-40B4-BE49-F238E27FC236}">
                <a16:creationId xmlns:a16="http://schemas.microsoft.com/office/drawing/2014/main" id="{4404AA7E-75DD-9143-B669-A263D2BBD71B}"/>
              </a:ext>
            </a:extLst>
          </p:cNvPr>
          <p:cNvSpPr txBox="1"/>
          <p:nvPr/>
        </p:nvSpPr>
        <p:spPr>
          <a:xfrm>
            <a:off x="2937384" y="1961088"/>
            <a:ext cx="6311343" cy="1785104"/>
          </a:xfrm>
          <a:prstGeom prst="rect">
            <a:avLst/>
          </a:prstGeom>
          <a:noFill/>
        </p:spPr>
        <p:txBody>
          <a:bodyPr wrap="none" rtlCol="0">
            <a:spAutoFit/>
          </a:bodyPr>
          <a:lstStyle/>
          <a:p>
            <a:r>
              <a:rPr lang="es-ES" sz="2200" kern="0" dirty="0">
                <a:solidFill>
                  <a:schemeClr val="bg1"/>
                </a:solidFill>
                <a:effectLst/>
                <a:latin typeface="Arial" panose="020B0604020202020204" pitchFamily="34" charset="0"/>
                <a:ea typeface="Times New Roman" panose="02020603050405020304" pitchFamily="18" charset="0"/>
              </a:rPr>
              <a:t>20% librería física y un 80% online. Ahorraría: </a:t>
            </a:r>
          </a:p>
          <a:p>
            <a:r>
              <a:rPr lang="es-ES" sz="2200" kern="0" dirty="0">
                <a:solidFill>
                  <a:schemeClr val="bg1"/>
                </a:solidFill>
                <a:latin typeface="Arial" panose="020B0604020202020204" pitchFamily="34" charset="0"/>
                <a:ea typeface="Times New Roman" panose="02020603050405020304" pitchFamily="18" charset="0"/>
              </a:rPr>
              <a:t>E</a:t>
            </a:r>
            <a:r>
              <a:rPr lang="es-ES" sz="2200" kern="0" dirty="0">
                <a:solidFill>
                  <a:schemeClr val="bg1"/>
                </a:solidFill>
                <a:effectLst/>
                <a:latin typeface="Arial" panose="020B0604020202020204" pitchFamily="34" charset="0"/>
                <a:ea typeface="Times New Roman" panose="02020603050405020304" pitchFamily="18" charset="0"/>
              </a:rPr>
              <a:t>spacios y mobiliario para almacenamiento, </a:t>
            </a:r>
          </a:p>
          <a:p>
            <a:r>
              <a:rPr lang="es-ES" sz="2200" kern="0" dirty="0">
                <a:solidFill>
                  <a:schemeClr val="bg1"/>
                </a:solidFill>
                <a:effectLst/>
                <a:latin typeface="Arial" panose="020B0604020202020204" pitchFamily="34" charset="0"/>
                <a:ea typeface="Times New Roman" panose="02020603050405020304" pitchFamily="18" charset="0"/>
              </a:rPr>
              <a:t>cajas y tape para envíos, costos de envío </a:t>
            </a:r>
          </a:p>
          <a:p>
            <a:r>
              <a:rPr lang="es-ES" sz="2200" kern="0" dirty="0">
                <a:solidFill>
                  <a:schemeClr val="bg1"/>
                </a:solidFill>
                <a:effectLst/>
                <a:latin typeface="Arial" panose="020B0604020202020204" pitchFamily="34" charset="0"/>
                <a:ea typeface="Times New Roman" panose="02020603050405020304" pitchFamily="18" charset="0"/>
              </a:rPr>
              <a:t>(en compras de materiales), horas laborales/</a:t>
            </a:r>
          </a:p>
          <a:p>
            <a:r>
              <a:rPr lang="es-ES" sz="2200" kern="0" dirty="0">
                <a:solidFill>
                  <a:schemeClr val="bg1"/>
                </a:solidFill>
                <a:effectLst/>
                <a:latin typeface="Arial" panose="020B0604020202020204" pitchFamily="34" charset="0"/>
                <a:ea typeface="Times New Roman" panose="02020603050405020304" pitchFamily="18" charset="0"/>
              </a:rPr>
              <a:t>toma de ordenes por teléfono, empaquetar, etc., </a:t>
            </a:r>
            <a:endParaRPr lang="en-US" sz="2200" dirty="0">
              <a:solidFill>
                <a:schemeClr val="bg1"/>
              </a:solidFill>
            </a:endParaRPr>
          </a:p>
        </p:txBody>
      </p:sp>
      <p:sp>
        <p:nvSpPr>
          <p:cNvPr id="6" name="TextBox 5">
            <a:extLst>
              <a:ext uri="{FF2B5EF4-FFF2-40B4-BE49-F238E27FC236}">
                <a16:creationId xmlns:a16="http://schemas.microsoft.com/office/drawing/2014/main" id="{F622120F-2868-7742-A159-08A2C118283B}"/>
              </a:ext>
            </a:extLst>
          </p:cNvPr>
          <p:cNvSpPr txBox="1"/>
          <p:nvPr/>
        </p:nvSpPr>
        <p:spPr>
          <a:xfrm>
            <a:off x="2937384" y="3979705"/>
            <a:ext cx="7596951" cy="1446550"/>
          </a:xfrm>
          <a:prstGeom prst="rect">
            <a:avLst/>
          </a:prstGeom>
          <a:noFill/>
        </p:spPr>
        <p:txBody>
          <a:bodyPr wrap="none" rtlCol="0">
            <a:spAutoFit/>
          </a:bodyPr>
          <a:lstStyle/>
          <a:p>
            <a:r>
              <a:rPr lang="en-US" sz="2200" dirty="0">
                <a:solidFill>
                  <a:srgbClr val="FFFF00"/>
                </a:solidFill>
                <a:latin typeface="Arial" panose="020B0604020202020204" pitchFamily="34" charset="0"/>
                <a:cs typeface="Arial" panose="020B0604020202020204" pitchFamily="34" charset="0"/>
              </a:rPr>
              <a:t>20% physical bookstore and 80% online. I would save: </a:t>
            </a:r>
          </a:p>
          <a:p>
            <a:r>
              <a:rPr lang="en-US" sz="2200" dirty="0">
                <a:solidFill>
                  <a:srgbClr val="FFFF00"/>
                </a:solidFill>
                <a:latin typeface="Arial" panose="020B0604020202020204" pitchFamily="34" charset="0"/>
                <a:cs typeface="Arial" panose="020B0604020202020204" pitchFamily="34" charset="0"/>
              </a:rPr>
              <a:t>Spaces and furniture for storage, boxes and shipping tape, </a:t>
            </a:r>
          </a:p>
          <a:p>
            <a:r>
              <a:rPr lang="en-US" sz="2200" dirty="0">
                <a:solidFill>
                  <a:srgbClr val="FFFF00"/>
                </a:solidFill>
                <a:latin typeface="Arial" panose="020B0604020202020204" pitchFamily="34" charset="0"/>
                <a:cs typeface="Arial" panose="020B0604020202020204" pitchFamily="34" charset="0"/>
              </a:rPr>
              <a:t>shipping costs (in purchases of materials), working hours/ </a:t>
            </a:r>
          </a:p>
          <a:p>
            <a:r>
              <a:rPr lang="en-US" sz="2200" dirty="0">
                <a:solidFill>
                  <a:srgbClr val="FFFF00"/>
                </a:solidFill>
                <a:latin typeface="Arial" panose="020B0604020202020204" pitchFamily="34" charset="0"/>
                <a:cs typeface="Arial" panose="020B0604020202020204" pitchFamily="34" charset="0"/>
              </a:rPr>
              <a:t>taking orders by phone, packaging, etc.,</a:t>
            </a:r>
          </a:p>
        </p:txBody>
      </p:sp>
    </p:spTree>
    <p:extLst>
      <p:ext uri="{BB962C8B-B14F-4D97-AF65-F5344CB8AC3E}">
        <p14:creationId xmlns:p14="http://schemas.microsoft.com/office/powerpoint/2010/main" val="3385599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38AA6FF0-BB02-F0A8-0095-9E60CD208000}"/>
              </a:ext>
            </a:extLst>
          </p:cNvPr>
          <p:cNvPicPr>
            <a:picLocks noChangeAspect="1"/>
          </p:cNvPicPr>
          <p:nvPr/>
        </p:nvPicPr>
        <p:blipFill>
          <a:blip r:embed="rId3"/>
          <a:stretch>
            <a:fillRect/>
          </a:stretch>
        </p:blipFill>
        <p:spPr>
          <a:xfrm>
            <a:off x="0" y="-6626"/>
            <a:ext cx="12192000" cy="6864626"/>
          </a:xfrm>
          <a:prstGeom prst="rect">
            <a:avLst/>
          </a:prstGeom>
        </p:spPr>
      </p:pic>
      <p:sp>
        <p:nvSpPr>
          <p:cNvPr id="9" name="Rectangle 8">
            <a:extLst>
              <a:ext uri="{FF2B5EF4-FFF2-40B4-BE49-F238E27FC236}">
                <a16:creationId xmlns:a16="http://schemas.microsoft.com/office/drawing/2014/main" id="{EAB50EF8-4A88-5DE1-1C95-E166AA33A207}"/>
              </a:ext>
            </a:extLst>
          </p:cNvPr>
          <p:cNvSpPr>
            <a:spLocks noChangeArrowheads="1"/>
          </p:cNvSpPr>
          <p:nvPr/>
        </p:nvSpPr>
        <p:spPr bwMode="auto">
          <a:xfrm>
            <a:off x="-1" y="-1"/>
            <a:ext cx="3206911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_tradnl"/>
          </a:p>
        </p:txBody>
      </p:sp>
      <p:pic>
        <p:nvPicPr>
          <p:cNvPr id="1031" name="Picture 11" descr="Graphical user interface, website&#10;&#10;Description automatically generated">
            <a:extLst>
              <a:ext uri="{FF2B5EF4-FFF2-40B4-BE49-F238E27FC236}">
                <a16:creationId xmlns:a16="http://schemas.microsoft.com/office/drawing/2014/main" id="{CEC7E0D9-C98F-9F51-C85C-C44EE1A594D5}"/>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 y="0"/>
            <a:ext cx="4478323" cy="419548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2">
            <a:extLst>
              <a:ext uri="{FF2B5EF4-FFF2-40B4-BE49-F238E27FC236}">
                <a16:creationId xmlns:a16="http://schemas.microsoft.com/office/drawing/2014/main" id="{23D1C6C4-871E-0A64-C990-FB9D39BC96EA}"/>
              </a:ext>
            </a:extLst>
          </p:cNvPr>
          <p:cNvSpPr>
            <a:spLocks noChangeArrowheads="1"/>
          </p:cNvSpPr>
          <p:nvPr/>
        </p:nvSpPr>
        <p:spPr bwMode="auto">
          <a:xfrm>
            <a:off x="12007269"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pic>
        <p:nvPicPr>
          <p:cNvPr id="1035" name="Picture 10">
            <a:extLst>
              <a:ext uri="{FF2B5EF4-FFF2-40B4-BE49-F238E27FC236}">
                <a16:creationId xmlns:a16="http://schemas.microsoft.com/office/drawing/2014/main" id="{06D0D5BC-B341-14AB-9A24-DDE05E2C8C8A}"/>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185805" y="0"/>
            <a:ext cx="4961362" cy="277009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5CFC222-44B3-4C66-CBDE-6452E7E7BA50}"/>
              </a:ext>
            </a:extLst>
          </p:cNvPr>
          <p:cNvSpPr txBox="1"/>
          <p:nvPr/>
        </p:nvSpPr>
        <p:spPr>
          <a:xfrm>
            <a:off x="1990166" y="4446136"/>
            <a:ext cx="6647923" cy="1200329"/>
          </a:xfrm>
          <a:prstGeom prst="rect">
            <a:avLst/>
          </a:prstGeom>
          <a:noFill/>
        </p:spPr>
        <p:txBody>
          <a:bodyPr wrap="square" rtlCol="0">
            <a:spAutoFit/>
          </a:bodyPr>
          <a:lstStyle/>
          <a:p>
            <a:r>
              <a:rPr lang="es-ES_tradnl" sz="3600" b="1" dirty="0">
                <a:solidFill>
                  <a:schemeClr val="bg1"/>
                </a:solidFill>
                <a:latin typeface="Arial" panose="020B0604020202020204" pitchFamily="34" charset="0"/>
                <a:cs typeface="Arial" panose="020B0604020202020204" pitchFamily="34" charset="0"/>
              </a:rPr>
              <a:t>Paquete Digital </a:t>
            </a:r>
          </a:p>
          <a:p>
            <a:r>
              <a:rPr lang="es-ES_tradnl" sz="3600" b="1" dirty="0">
                <a:solidFill>
                  <a:schemeClr val="bg1"/>
                </a:solidFill>
                <a:latin typeface="Arial" panose="020B0604020202020204" pitchFamily="34" charset="0"/>
                <a:cs typeface="Arial" panose="020B0604020202020204" pitchFamily="34" charset="0"/>
              </a:rPr>
              <a:t>Membrecía</a:t>
            </a:r>
            <a:r>
              <a:rPr lang="es-ES_tradnl" sz="3200" b="1" dirty="0">
                <a:solidFill>
                  <a:schemeClr val="bg1"/>
                </a:solidFill>
                <a:latin typeface="Arial" panose="020B0604020202020204" pitchFamily="34" charset="0"/>
                <a:cs typeface="Arial" panose="020B0604020202020204" pitchFamily="34" charset="0"/>
              </a:rPr>
              <a:t>  Anual de $150.00 </a:t>
            </a:r>
          </a:p>
        </p:txBody>
      </p:sp>
      <p:sp>
        <p:nvSpPr>
          <p:cNvPr id="13" name="TextBox 12">
            <a:extLst>
              <a:ext uri="{FF2B5EF4-FFF2-40B4-BE49-F238E27FC236}">
                <a16:creationId xmlns:a16="http://schemas.microsoft.com/office/drawing/2014/main" id="{7C107884-0C51-8727-C4A5-14E26BB0D572}"/>
              </a:ext>
            </a:extLst>
          </p:cNvPr>
          <p:cNvSpPr txBox="1"/>
          <p:nvPr/>
        </p:nvSpPr>
        <p:spPr>
          <a:xfrm>
            <a:off x="5314127" y="3120480"/>
            <a:ext cx="6647923" cy="646331"/>
          </a:xfrm>
          <a:prstGeom prst="rect">
            <a:avLst/>
          </a:prstGeom>
          <a:noFill/>
        </p:spPr>
        <p:txBody>
          <a:bodyPr wrap="square" rtlCol="0">
            <a:spAutoFit/>
          </a:bodyPr>
          <a:lstStyle/>
          <a:p>
            <a:pPr algn="ctr"/>
            <a:r>
              <a:rPr lang="es-ES_tradnl" sz="3600" b="1" dirty="0">
                <a:solidFill>
                  <a:schemeClr val="bg1"/>
                </a:solidFill>
                <a:latin typeface="Arial" panose="020B0604020202020204" pitchFamily="34" charset="0"/>
                <a:cs typeface="Arial" panose="020B0604020202020204" pitchFamily="34" charset="0"/>
              </a:rPr>
              <a:t>Paquete Impreso  </a:t>
            </a:r>
            <a:r>
              <a:rPr lang="es-ES_tradnl" sz="3200" b="1" dirty="0">
                <a:solidFill>
                  <a:schemeClr val="bg1"/>
                </a:solidFill>
                <a:latin typeface="Arial" panose="020B0604020202020204" pitchFamily="34" charset="0"/>
                <a:cs typeface="Arial" panose="020B0604020202020204" pitchFamily="34" charset="0"/>
              </a:rPr>
              <a:t>$100.00 </a:t>
            </a:r>
          </a:p>
        </p:txBody>
      </p:sp>
    </p:spTree>
    <p:extLst>
      <p:ext uri="{BB962C8B-B14F-4D97-AF65-F5344CB8AC3E}">
        <p14:creationId xmlns:p14="http://schemas.microsoft.com/office/powerpoint/2010/main" val="228395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50232-713D-7541-83B9-F9E26DA7D433}"/>
              </a:ext>
            </a:extLst>
          </p:cNvPr>
          <p:cNvPicPr>
            <a:picLocks noChangeAspect="1"/>
          </p:cNvPicPr>
          <p:nvPr/>
        </p:nvPicPr>
        <p:blipFill>
          <a:blip r:embed="rId3"/>
          <a:stretch>
            <a:fillRect/>
          </a:stretch>
        </p:blipFill>
        <p:spPr>
          <a:xfrm>
            <a:off x="0" y="1"/>
            <a:ext cx="12186114" cy="6861312"/>
          </a:xfrm>
          <a:prstGeom prst="rect">
            <a:avLst/>
          </a:prstGeom>
        </p:spPr>
      </p:pic>
      <p:sp>
        <p:nvSpPr>
          <p:cNvPr id="3" name="TextBox 2">
            <a:extLst>
              <a:ext uri="{FF2B5EF4-FFF2-40B4-BE49-F238E27FC236}">
                <a16:creationId xmlns:a16="http://schemas.microsoft.com/office/drawing/2014/main" id="{298D7090-304B-0748-88BB-47EBAF3D26BC}"/>
              </a:ext>
            </a:extLst>
          </p:cNvPr>
          <p:cNvSpPr txBox="1"/>
          <p:nvPr/>
        </p:nvSpPr>
        <p:spPr>
          <a:xfrm>
            <a:off x="3994302" y="1056190"/>
            <a:ext cx="4203395" cy="523220"/>
          </a:xfrm>
          <a:prstGeom prst="rect">
            <a:avLst/>
          </a:prstGeom>
          <a:noFill/>
        </p:spPr>
        <p:txBody>
          <a:bodyPr wrap="none" rtlCol="0">
            <a:spAutoFit/>
          </a:bodyPr>
          <a:lstStyle/>
          <a:p>
            <a:pPr algn="ctr"/>
            <a:r>
              <a:rPr lang="es-ES" sz="28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4. El Heraldo Apostólico.</a:t>
            </a:r>
            <a:r>
              <a:rPr lang="en-US" sz="2800" dirty="0">
                <a:solidFill>
                  <a:schemeClr val="bg1"/>
                </a:solidFill>
                <a:effectLst/>
                <a:latin typeface="Arial" panose="020B0604020202020204" pitchFamily="34" charset="0"/>
                <a:cs typeface="Arial" panose="020B0604020202020204" pitchFamily="34" charset="0"/>
              </a:rPr>
              <a:t> </a:t>
            </a:r>
            <a:endParaRPr lang="en-US" sz="2800" dirty="0">
              <a:solidFill>
                <a:schemeClr val="bg1"/>
              </a:solidFill>
              <a:latin typeface="Arial" panose="020B0604020202020204" pitchFamily="34" charset="0"/>
              <a:cs typeface="Arial" panose="020B0604020202020204" pitchFamily="34" charset="0"/>
            </a:endParaRPr>
          </a:p>
        </p:txBody>
      </p:sp>
      <p:sp>
        <p:nvSpPr>
          <p:cNvPr id="2" name="Rectangle 2">
            <a:extLst>
              <a:ext uri="{FF2B5EF4-FFF2-40B4-BE49-F238E27FC236}">
                <a16:creationId xmlns:a16="http://schemas.microsoft.com/office/drawing/2014/main" id="{534FDBE4-E82E-6B4E-AD6F-14E0D3173EB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8FE9CEAD-5AED-634D-9A9B-73A01C6BE50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 descr="Cover of &quot;El Heraldo Apostólico Enero 2023&quot;">
            <a:extLst>
              <a:ext uri="{FF2B5EF4-FFF2-40B4-BE49-F238E27FC236}">
                <a16:creationId xmlns:a16="http://schemas.microsoft.com/office/drawing/2014/main" id="{89B9AE96-A4BC-764D-88CF-52DE4B2BC619}"/>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59995" y="1478649"/>
            <a:ext cx="3016739" cy="39040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a:extLst>
              <a:ext uri="{FF2B5EF4-FFF2-40B4-BE49-F238E27FC236}">
                <a16:creationId xmlns:a16="http://schemas.microsoft.com/office/drawing/2014/main" id="{E80EF9B6-602C-A94E-AA2E-95826463B371}"/>
              </a:ext>
            </a:extLst>
          </p:cNvPr>
          <p:cNvSpPr>
            <a:spLocks noChangeArrowheads="1"/>
          </p:cNvSpPr>
          <p:nvPr/>
        </p:nvSpPr>
        <p:spPr bwMode="auto">
          <a:xfrm>
            <a:off x="7805394" y="40440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5" name="Picture 6" descr="Cover of &quot;The Apostolic Herald Jan 2023 Edition&quot;">
            <a:extLst>
              <a:ext uri="{FF2B5EF4-FFF2-40B4-BE49-F238E27FC236}">
                <a16:creationId xmlns:a16="http://schemas.microsoft.com/office/drawing/2014/main" id="{D879509F-AF93-174F-B924-37CBE44C48CA}"/>
              </a:ext>
            </a:extLst>
          </p:cNvPr>
          <p:cNvPicPr>
            <a:picLocks noChangeAspect="1" noChangeArrowheads="1"/>
          </p:cNvPicPr>
          <p:nvPr/>
        </p:nvPicPr>
        <p:blipFill>
          <a:blip r:embed="rId6" r:link="rId5">
            <a:extLst>
              <a:ext uri="{28A0092B-C50C-407E-A947-70E740481C1C}">
                <a14:useLocalDpi xmlns:a14="http://schemas.microsoft.com/office/drawing/2010/main" val="0"/>
              </a:ext>
            </a:extLst>
          </a:blip>
          <a:srcRect/>
          <a:stretch>
            <a:fillRect/>
          </a:stretch>
        </p:blipFill>
        <p:spPr bwMode="auto">
          <a:xfrm>
            <a:off x="8652047" y="1510432"/>
            <a:ext cx="3016739" cy="387223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83E8B1E-FD74-6545-A84D-BD3B8AB36DEA}"/>
              </a:ext>
            </a:extLst>
          </p:cNvPr>
          <p:cNvSpPr txBox="1"/>
          <p:nvPr/>
        </p:nvSpPr>
        <p:spPr>
          <a:xfrm>
            <a:off x="4336728" y="1661458"/>
            <a:ext cx="3523722" cy="523220"/>
          </a:xfrm>
          <a:prstGeom prst="rect">
            <a:avLst/>
          </a:prstGeom>
          <a:noFill/>
        </p:spPr>
        <p:txBody>
          <a:bodyPr wrap="none" rtlCol="0">
            <a:spAutoFit/>
          </a:bodyPr>
          <a:lstStyle/>
          <a:p>
            <a:pPr algn="ctr"/>
            <a:r>
              <a:rPr lang="es-ES" sz="2800" kern="0" dirty="0" err="1">
                <a:solidFill>
                  <a:srgbClr val="FFFF00"/>
                </a:solidFill>
                <a:effectLst/>
                <a:latin typeface="Arial" panose="020B0604020202020204" pitchFamily="34" charset="0"/>
                <a:ea typeface="Times New Roman" panose="02020603050405020304" pitchFamily="18" charset="0"/>
                <a:cs typeface="Arial" panose="020B0604020202020204" pitchFamily="34" charset="0"/>
              </a:rPr>
              <a:t>The</a:t>
            </a:r>
            <a:r>
              <a:rPr lang="es-ES" sz="2800" kern="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a:t>
            </a:r>
            <a:r>
              <a:rPr lang="es-ES" sz="2800" kern="0" dirty="0" err="1">
                <a:solidFill>
                  <a:srgbClr val="FFFF00"/>
                </a:solidFill>
                <a:effectLst/>
                <a:latin typeface="Arial" panose="020B0604020202020204" pitchFamily="34" charset="0"/>
                <a:ea typeface="Times New Roman" panose="02020603050405020304" pitchFamily="18" charset="0"/>
                <a:cs typeface="Arial" panose="020B0604020202020204" pitchFamily="34" charset="0"/>
              </a:rPr>
              <a:t>Apostolic</a:t>
            </a:r>
            <a:r>
              <a:rPr lang="es-ES" sz="2800" kern="0"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a:t>
            </a:r>
            <a:r>
              <a:rPr lang="es-ES" sz="2800" kern="0" dirty="0" err="1">
                <a:solidFill>
                  <a:srgbClr val="FFFF00"/>
                </a:solidFill>
                <a:effectLst/>
                <a:latin typeface="Arial" panose="020B0604020202020204" pitchFamily="34" charset="0"/>
                <a:ea typeface="Times New Roman" panose="02020603050405020304" pitchFamily="18" charset="0"/>
                <a:cs typeface="Arial" panose="020B0604020202020204" pitchFamily="34" charset="0"/>
              </a:rPr>
              <a:t>Herald</a:t>
            </a:r>
            <a:endParaRPr lang="en-US" sz="2800" dirty="0">
              <a:solidFill>
                <a:srgbClr val="FFFF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0A9E24A-8C22-1C6C-EF1C-3481E55C604B}"/>
              </a:ext>
            </a:extLst>
          </p:cNvPr>
          <p:cNvSpPr txBox="1"/>
          <p:nvPr/>
        </p:nvSpPr>
        <p:spPr>
          <a:xfrm>
            <a:off x="4114799" y="5597940"/>
            <a:ext cx="4282375" cy="646331"/>
          </a:xfrm>
          <a:prstGeom prst="rect">
            <a:avLst/>
          </a:prstGeom>
          <a:noFill/>
        </p:spPr>
        <p:txBody>
          <a:bodyPr wrap="square">
            <a:spAutoFit/>
          </a:bodyPr>
          <a:lstStyle/>
          <a:p>
            <a:r>
              <a:rPr lang="es-ES_tradnl" dirty="0">
                <a:solidFill>
                  <a:schemeClr val="bg1"/>
                </a:solidFill>
                <a:hlinkClick r:id="rId7">
                  <a:extLst>
                    <a:ext uri="{A12FA001-AC4F-418D-AE19-62706E023703}">
                      <ahyp:hlinkClr xmlns:ahyp="http://schemas.microsoft.com/office/drawing/2018/hyperlinkcolor" val="tx"/>
                    </a:ext>
                  </a:extLst>
                </a:hlinkClick>
              </a:rPr>
              <a:t>https://issuu.com/</a:t>
            </a:r>
            <a:r>
              <a:rPr lang="es-ES_tradnl" dirty="0" err="1">
                <a:solidFill>
                  <a:schemeClr val="bg1"/>
                </a:solidFill>
                <a:hlinkClick r:id="rId7">
                  <a:extLst>
                    <a:ext uri="{A12FA001-AC4F-418D-AE19-62706E023703}">
                      <ahyp:hlinkClr xmlns:ahyp="http://schemas.microsoft.com/office/drawing/2018/hyperlinkcolor" val="tx"/>
                    </a:ext>
                  </a:extLst>
                </a:hlinkClick>
              </a:rPr>
              <a:t>apostolicassembly</a:t>
            </a:r>
            <a:r>
              <a:rPr lang="es-ES_tradnl" dirty="0">
                <a:solidFill>
                  <a:schemeClr val="bg1"/>
                </a:solidFill>
                <a:hlinkClick r:id="rId7">
                  <a:extLst>
                    <a:ext uri="{A12FA001-AC4F-418D-AE19-62706E023703}">
                      <ahyp:hlinkClr xmlns:ahyp="http://schemas.microsoft.com/office/drawing/2018/hyperlinkcolor" val="tx"/>
                    </a:ext>
                  </a:extLst>
                </a:hlinkClick>
              </a:rPr>
              <a:t>/</a:t>
            </a:r>
            <a:r>
              <a:rPr lang="es-ES_tradnl" dirty="0" err="1">
                <a:solidFill>
                  <a:schemeClr val="bg1"/>
                </a:solidFill>
                <a:hlinkClick r:id="rId7">
                  <a:extLst>
                    <a:ext uri="{A12FA001-AC4F-418D-AE19-62706E023703}">
                      <ahyp:hlinkClr xmlns:ahyp="http://schemas.microsoft.com/office/drawing/2018/hyperlinkcolor" val="tx"/>
                    </a:ext>
                  </a:extLst>
                </a:hlinkClick>
              </a:rPr>
              <a:t>docs</a:t>
            </a:r>
            <a:r>
              <a:rPr lang="es-ES_tradnl" dirty="0">
                <a:solidFill>
                  <a:schemeClr val="bg1"/>
                </a:solidFill>
                <a:hlinkClick r:id="rId7">
                  <a:extLst>
                    <a:ext uri="{A12FA001-AC4F-418D-AE19-62706E023703}">
                      <ahyp:hlinkClr xmlns:ahyp="http://schemas.microsoft.com/office/drawing/2018/hyperlinkcolor" val="tx"/>
                    </a:ext>
                  </a:extLst>
                </a:hlinkClick>
              </a:rPr>
              <a:t>/herald_jan_2023_-_spanish_interactive/2</a:t>
            </a:r>
            <a:endParaRPr lang="es-ES_tradnl" dirty="0">
              <a:solidFill>
                <a:schemeClr val="bg1"/>
              </a:solidFill>
            </a:endParaRPr>
          </a:p>
        </p:txBody>
      </p:sp>
    </p:spTree>
    <p:extLst>
      <p:ext uri="{BB962C8B-B14F-4D97-AF65-F5344CB8AC3E}">
        <p14:creationId xmlns:p14="http://schemas.microsoft.com/office/powerpoint/2010/main" val="1539515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FB30145B-D0C9-0EB4-FA7D-3A0AFCA85D7D}"/>
              </a:ext>
            </a:extLst>
          </p:cNvPr>
          <p:cNvPicPr>
            <a:picLocks noChangeAspect="1"/>
          </p:cNvPicPr>
          <p:nvPr/>
        </p:nvPicPr>
        <p:blipFill rotWithShape="1">
          <a:blip r:embed="rId3"/>
          <a:srcRect l="21875" r="21874" b="-2"/>
          <a:stretch/>
        </p:blipFill>
        <p:spPr>
          <a:xfrm>
            <a:off x="3793812" y="744343"/>
            <a:ext cx="5621285" cy="5621287"/>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3076" name="Picture 4" descr="Myth Versus Fact: Differences in Oral Health Between Men and Women">
            <a:extLst>
              <a:ext uri="{FF2B5EF4-FFF2-40B4-BE49-F238E27FC236}">
                <a16:creationId xmlns:a16="http://schemas.microsoft.com/office/drawing/2014/main" id="{031F6118-FE1C-EA49-F466-6226C742A1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019" r="19577" b="-2"/>
          <a:stretch/>
        </p:blipFill>
        <p:spPr bwMode="auto">
          <a:xfrm>
            <a:off x="1442801" y="2250063"/>
            <a:ext cx="2590737" cy="2926956"/>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Do You Know How Women's Heart health is Different From Men's? - Senior LIFE">
            <a:extLst>
              <a:ext uri="{FF2B5EF4-FFF2-40B4-BE49-F238E27FC236}">
                <a16:creationId xmlns:a16="http://schemas.microsoft.com/office/drawing/2014/main" id="{BE1F1116-EEDB-6644-2791-833AA9A9933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1391" b="-2"/>
          <a:stretch/>
        </p:blipFill>
        <p:spPr bwMode="auto">
          <a:xfrm>
            <a:off x="9124475" y="2232478"/>
            <a:ext cx="2577829" cy="2926956"/>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D54617D-F8BE-1805-5EF9-3174B45A0E94}"/>
              </a:ext>
            </a:extLst>
          </p:cNvPr>
          <p:cNvSpPr txBox="1"/>
          <p:nvPr/>
        </p:nvSpPr>
        <p:spPr>
          <a:xfrm>
            <a:off x="4220308" y="2057399"/>
            <a:ext cx="4730261" cy="3046988"/>
          </a:xfrm>
          <a:prstGeom prst="rect">
            <a:avLst/>
          </a:prstGeom>
          <a:noFill/>
        </p:spPr>
        <p:txBody>
          <a:bodyPr wrap="square" rtlCol="0">
            <a:spAutoFit/>
          </a:bodyPr>
          <a:lstStyle/>
          <a:p>
            <a:pPr algn="ctr"/>
            <a:r>
              <a:rPr lang="es-ES_tradnl" sz="2400" dirty="0">
                <a:solidFill>
                  <a:schemeClr val="bg1"/>
                </a:solidFill>
              </a:rPr>
              <a:t>MATRIMONIOS FUERTES</a:t>
            </a:r>
          </a:p>
          <a:p>
            <a:pPr algn="ctr"/>
            <a:r>
              <a:rPr lang="es-ES_tradnl" sz="2400" dirty="0">
                <a:solidFill>
                  <a:schemeClr val="bg1"/>
                </a:solidFill>
              </a:rPr>
              <a:t>FINANZAS</a:t>
            </a:r>
          </a:p>
          <a:p>
            <a:pPr algn="ctr"/>
            <a:r>
              <a:rPr lang="es-ES_tradnl" sz="2400" dirty="0">
                <a:solidFill>
                  <a:schemeClr val="bg1"/>
                </a:solidFill>
              </a:rPr>
              <a:t>MINISTERIO &amp; VOCACIÓN</a:t>
            </a:r>
          </a:p>
          <a:p>
            <a:pPr algn="ctr"/>
            <a:r>
              <a:rPr lang="es-ES_tradnl" sz="2400" dirty="0">
                <a:solidFill>
                  <a:schemeClr val="bg1"/>
                </a:solidFill>
              </a:rPr>
              <a:t>SALUD Y BIENESTAR</a:t>
            </a:r>
          </a:p>
          <a:p>
            <a:pPr algn="ctr"/>
            <a:r>
              <a:rPr lang="es-ES_tradnl" sz="2400" dirty="0">
                <a:solidFill>
                  <a:schemeClr val="bg1"/>
                </a:solidFill>
              </a:rPr>
              <a:t>VACACIONES</a:t>
            </a:r>
          </a:p>
          <a:p>
            <a:pPr algn="ctr"/>
            <a:r>
              <a:rPr lang="es-ES_tradnl" sz="2400" dirty="0">
                <a:solidFill>
                  <a:schemeClr val="bg1"/>
                </a:solidFill>
              </a:rPr>
              <a:t>CONSEJERÍA</a:t>
            </a:r>
          </a:p>
          <a:p>
            <a:pPr algn="ctr"/>
            <a:r>
              <a:rPr lang="es-ES_tradnl" sz="2400" dirty="0">
                <a:solidFill>
                  <a:schemeClr val="bg1"/>
                </a:solidFill>
              </a:rPr>
              <a:t>CAMBIOS CON LA EDAD</a:t>
            </a:r>
          </a:p>
          <a:p>
            <a:pPr algn="ctr"/>
            <a:endParaRPr lang="es-ES_tradnl" sz="2400" dirty="0">
              <a:solidFill>
                <a:schemeClr val="bg1"/>
              </a:solidFill>
            </a:endParaRPr>
          </a:p>
        </p:txBody>
      </p:sp>
      <p:sp>
        <p:nvSpPr>
          <p:cNvPr id="7" name="TextBox 6">
            <a:extLst>
              <a:ext uri="{FF2B5EF4-FFF2-40B4-BE49-F238E27FC236}">
                <a16:creationId xmlns:a16="http://schemas.microsoft.com/office/drawing/2014/main" id="{5121DD1F-AA9E-0497-70A5-239339D21B28}"/>
              </a:ext>
            </a:extLst>
          </p:cNvPr>
          <p:cNvSpPr txBox="1"/>
          <p:nvPr/>
        </p:nvSpPr>
        <p:spPr>
          <a:xfrm>
            <a:off x="2057397" y="213673"/>
            <a:ext cx="8915400" cy="584775"/>
          </a:xfrm>
          <a:prstGeom prst="rect">
            <a:avLst/>
          </a:prstGeom>
          <a:noFill/>
        </p:spPr>
        <p:txBody>
          <a:bodyPr wrap="square" rtlCol="0">
            <a:spAutoFit/>
          </a:bodyPr>
          <a:lstStyle/>
          <a:p>
            <a:pPr algn="ctr"/>
            <a:r>
              <a:rPr lang="es-ES_tradnl" sz="3200" dirty="0"/>
              <a:t>ARTICULOS DIGITALES MENSUALES</a:t>
            </a:r>
          </a:p>
        </p:txBody>
      </p:sp>
    </p:spTree>
    <p:extLst>
      <p:ext uri="{BB962C8B-B14F-4D97-AF65-F5344CB8AC3E}">
        <p14:creationId xmlns:p14="http://schemas.microsoft.com/office/powerpoint/2010/main" val="3727734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50232-713D-7541-83B9-F9E26DA7D433}"/>
              </a:ext>
            </a:extLst>
          </p:cNvPr>
          <p:cNvPicPr>
            <a:picLocks noChangeAspect="1"/>
          </p:cNvPicPr>
          <p:nvPr/>
        </p:nvPicPr>
        <p:blipFill>
          <a:blip r:embed="rId3"/>
          <a:stretch>
            <a:fillRect/>
          </a:stretch>
        </p:blipFill>
        <p:spPr>
          <a:xfrm>
            <a:off x="0" y="1"/>
            <a:ext cx="12186114" cy="6861312"/>
          </a:xfrm>
          <a:prstGeom prst="rect">
            <a:avLst/>
          </a:prstGeom>
        </p:spPr>
      </p:pic>
      <p:sp>
        <p:nvSpPr>
          <p:cNvPr id="3" name="TextBox 2">
            <a:extLst>
              <a:ext uri="{FF2B5EF4-FFF2-40B4-BE49-F238E27FC236}">
                <a16:creationId xmlns:a16="http://schemas.microsoft.com/office/drawing/2014/main" id="{298D7090-304B-0748-88BB-47EBAF3D26BC}"/>
              </a:ext>
            </a:extLst>
          </p:cNvPr>
          <p:cNvSpPr txBox="1"/>
          <p:nvPr/>
        </p:nvSpPr>
        <p:spPr>
          <a:xfrm>
            <a:off x="1459742" y="1031475"/>
            <a:ext cx="7101624" cy="523220"/>
          </a:xfrm>
          <a:prstGeom prst="rect">
            <a:avLst/>
          </a:prstGeom>
          <a:noFill/>
        </p:spPr>
        <p:txBody>
          <a:bodyPr wrap="none" rtlCol="0">
            <a:spAutoFit/>
          </a:bodyPr>
          <a:lstStyle/>
          <a:p>
            <a:pPr marL="0" marR="0">
              <a:spcBef>
                <a:spcPts val="0"/>
              </a:spcBef>
              <a:spcAft>
                <a:spcPts val="0"/>
              </a:spcAft>
            </a:pPr>
            <a:r>
              <a:rPr lang="es-ES" sz="28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5. Colegio Bíblico Apostólico Internacional. </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2">
            <a:extLst>
              <a:ext uri="{FF2B5EF4-FFF2-40B4-BE49-F238E27FC236}">
                <a16:creationId xmlns:a16="http://schemas.microsoft.com/office/drawing/2014/main" id="{534FDBE4-E82E-6B4E-AD6F-14E0D3173EB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E97947C9-7D66-D54A-8186-EB6DBED3BAED}"/>
              </a:ext>
            </a:extLst>
          </p:cNvPr>
          <p:cNvSpPr txBox="1"/>
          <p:nvPr/>
        </p:nvSpPr>
        <p:spPr>
          <a:xfrm>
            <a:off x="1858304" y="1525253"/>
            <a:ext cx="6023829" cy="523220"/>
          </a:xfrm>
          <a:prstGeom prst="rect">
            <a:avLst/>
          </a:prstGeom>
          <a:noFill/>
        </p:spPr>
        <p:txBody>
          <a:bodyPr wrap="none" rtlCol="0">
            <a:spAutoFit/>
          </a:bodyPr>
          <a:lstStyle/>
          <a:p>
            <a:r>
              <a:rPr lang="en-US" sz="2800" dirty="0">
                <a:solidFill>
                  <a:srgbClr val="FFFF00"/>
                </a:solidFill>
                <a:latin typeface="Arial" panose="020B0604020202020204" pitchFamily="34" charset="0"/>
                <a:cs typeface="Arial" panose="020B0604020202020204" pitchFamily="34" charset="0"/>
              </a:rPr>
              <a:t>International Apostolic Bible College.</a:t>
            </a:r>
          </a:p>
        </p:txBody>
      </p:sp>
      <p:sp>
        <p:nvSpPr>
          <p:cNvPr id="8" name="TextBox 7">
            <a:extLst>
              <a:ext uri="{FF2B5EF4-FFF2-40B4-BE49-F238E27FC236}">
                <a16:creationId xmlns:a16="http://schemas.microsoft.com/office/drawing/2014/main" id="{A4CDF92A-BCFA-C040-8653-739DE37B3B7E}"/>
              </a:ext>
            </a:extLst>
          </p:cNvPr>
          <p:cNvSpPr txBox="1"/>
          <p:nvPr/>
        </p:nvSpPr>
        <p:spPr>
          <a:xfrm>
            <a:off x="1929738" y="2346751"/>
            <a:ext cx="4163319" cy="1477328"/>
          </a:xfrm>
          <a:prstGeom prst="rect">
            <a:avLst/>
          </a:prstGeom>
          <a:noFill/>
        </p:spPr>
        <p:txBody>
          <a:bodyPr wrap="none" rtlCol="0">
            <a:spAutoFit/>
          </a:bodyPr>
          <a:lstStyle/>
          <a:p>
            <a:pPr marL="342900" marR="0" indent="-342900">
              <a:spcBef>
                <a:spcPts val="0"/>
              </a:spcBef>
              <a:spcAft>
                <a:spcPts val="0"/>
              </a:spcAft>
              <a:buAutoNum type="alphaLcParenR"/>
            </a:pPr>
            <a:r>
              <a:rPr lang="es-ES" sz="18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Currículo.</a:t>
            </a:r>
          </a:p>
          <a:p>
            <a:pPr marL="342900" marR="0" indent="-342900">
              <a:spcBef>
                <a:spcPts val="0"/>
              </a:spcBef>
              <a:spcAft>
                <a:spcPts val="0"/>
              </a:spcAft>
              <a:buAutoNum type="alphaLcParenR"/>
            </a:pPr>
            <a:r>
              <a:rPr lang="es-ES" sz="1800" kern="0" dirty="0">
                <a:solidFill>
                  <a:schemeClr val="bg1"/>
                </a:solidFill>
                <a:effectLst/>
                <a:latin typeface="Arial" panose="020B0604020202020204" pitchFamily="34" charset="0"/>
                <a:ea typeface="Times New Roman" panose="02020603050405020304" pitchFamily="18" charset="0"/>
              </a:rPr>
              <a:t>Escritores</a:t>
            </a:r>
          </a:p>
          <a:p>
            <a:pPr marL="342900" marR="0" indent="-342900">
              <a:spcBef>
                <a:spcPts val="0"/>
              </a:spcBef>
              <a:spcAft>
                <a:spcPts val="0"/>
              </a:spcAft>
              <a:buAutoNum type="alphaLcParenR"/>
            </a:pPr>
            <a:r>
              <a:rPr lang="es-ES" sz="1800" dirty="0">
                <a:solidFill>
                  <a:schemeClr val="bg1"/>
                </a:solidFill>
                <a:effectLst/>
                <a:latin typeface="Arial" panose="020B0604020202020204" pitchFamily="34" charset="0"/>
                <a:ea typeface="Calibri" panose="020F0502020204030204" pitchFamily="34" charset="0"/>
              </a:rPr>
              <a:t>Maestros</a:t>
            </a:r>
            <a:r>
              <a:rPr lang="en-US" dirty="0">
                <a:solidFill>
                  <a:schemeClr val="bg1"/>
                </a:solidFill>
                <a:effectLst/>
              </a:rPr>
              <a:t> </a:t>
            </a:r>
            <a:endParaRPr lang="es-ES" kern="0" dirty="0">
              <a:solidFill>
                <a:schemeClr val="bg1"/>
              </a:solidFill>
              <a:latin typeface="Arial" panose="020B0604020202020204" pitchFamily="34" charset="0"/>
            </a:endParaRPr>
          </a:p>
          <a:p>
            <a:pPr marL="342900" marR="0" indent="-342900">
              <a:spcBef>
                <a:spcPts val="0"/>
              </a:spcBef>
              <a:spcAft>
                <a:spcPts val="0"/>
              </a:spcAft>
              <a:buAutoNum type="alphaLcParenR"/>
            </a:pPr>
            <a:r>
              <a:rPr lang="es-ES" dirty="0">
                <a:solidFill>
                  <a:schemeClr val="bg1"/>
                </a:solidFill>
                <a:latin typeface="Arial" panose="020B0604020202020204" pitchFamily="34" charset="0"/>
                <a:ea typeface="Calibri" panose="020F0502020204030204" pitchFamily="34" charset="0"/>
              </a:rPr>
              <a:t>C</a:t>
            </a:r>
            <a:r>
              <a:rPr lang="es-ES" sz="1800" dirty="0">
                <a:solidFill>
                  <a:schemeClr val="bg1"/>
                </a:solidFill>
                <a:effectLst/>
                <a:latin typeface="Arial" panose="020B0604020202020204" pitchFamily="34" charset="0"/>
                <a:ea typeface="Calibri" panose="020F0502020204030204" pitchFamily="34" charset="0"/>
              </a:rPr>
              <a:t>alendario de reunión trimestrales</a:t>
            </a:r>
            <a:r>
              <a:rPr lang="en-US" dirty="0">
                <a:solidFill>
                  <a:schemeClr val="bg1"/>
                </a:solidFill>
                <a:effectLst/>
              </a:rPr>
              <a:t>  </a:t>
            </a:r>
          </a:p>
          <a:p>
            <a:pPr marL="342900" marR="0" indent="-342900">
              <a:spcBef>
                <a:spcPts val="0"/>
              </a:spcBef>
              <a:spcAft>
                <a:spcPts val="0"/>
              </a:spcAft>
              <a:buAutoNum type="alphaLcParenR"/>
            </a:pPr>
            <a:r>
              <a:rPr lang="es-ES" sz="1800" dirty="0">
                <a:solidFill>
                  <a:schemeClr val="bg1"/>
                </a:solidFill>
                <a:effectLst/>
                <a:latin typeface="Arial" panose="020B0604020202020204" pitchFamily="34" charset="0"/>
                <a:ea typeface="Calibri" panose="020F0502020204030204" pitchFamily="34" charset="0"/>
              </a:rPr>
              <a:t>Sistema ARIS</a:t>
            </a:r>
            <a:r>
              <a:rPr lang="en-US" dirty="0">
                <a:solidFill>
                  <a:schemeClr val="bg1"/>
                </a:solidFill>
                <a:effectLst/>
              </a:rPr>
              <a:t> </a:t>
            </a:r>
            <a:endParaRPr lang="en-US" dirty="0">
              <a:solidFill>
                <a:schemeClr val="bg1"/>
              </a:solidFill>
            </a:endParaRPr>
          </a:p>
        </p:txBody>
      </p:sp>
      <p:sp>
        <p:nvSpPr>
          <p:cNvPr id="9" name="TextBox 8">
            <a:extLst>
              <a:ext uri="{FF2B5EF4-FFF2-40B4-BE49-F238E27FC236}">
                <a16:creationId xmlns:a16="http://schemas.microsoft.com/office/drawing/2014/main" id="{2089DEE4-9715-884B-8F10-C527C03E0FF3}"/>
              </a:ext>
            </a:extLst>
          </p:cNvPr>
          <p:cNvSpPr txBox="1"/>
          <p:nvPr/>
        </p:nvSpPr>
        <p:spPr>
          <a:xfrm>
            <a:off x="6718554" y="2347958"/>
            <a:ext cx="4211474" cy="1200329"/>
          </a:xfrm>
          <a:prstGeom prst="rect">
            <a:avLst/>
          </a:prstGeom>
          <a:noFill/>
        </p:spPr>
        <p:txBody>
          <a:bodyPr wrap="none" rtlCol="0">
            <a:spAutoFit/>
          </a:bodyPr>
          <a:lstStyle/>
          <a:p>
            <a:r>
              <a:rPr lang="es-ES" sz="1800" dirty="0">
                <a:solidFill>
                  <a:schemeClr val="bg1"/>
                </a:solidFill>
                <a:effectLst/>
                <a:latin typeface="Arial" panose="020B0604020202020204" pitchFamily="34" charset="0"/>
                <a:ea typeface="Calibri" panose="020F0502020204030204" pitchFamily="34" charset="0"/>
              </a:rPr>
              <a:t>f)  Los directores de Colegio</a:t>
            </a:r>
            <a:r>
              <a:rPr lang="en-US" dirty="0">
                <a:solidFill>
                  <a:schemeClr val="bg1"/>
                </a:solidFill>
                <a:effectLst/>
              </a:rPr>
              <a:t> </a:t>
            </a:r>
            <a:endParaRPr lang="es-ES" kern="0" dirty="0">
              <a:solidFill>
                <a:schemeClr val="bg1"/>
              </a:solidFill>
              <a:latin typeface="Arial" panose="020B0604020202020204" pitchFamily="34" charset="0"/>
              <a:cs typeface="Arial" panose="020B0604020202020204" pitchFamily="34" charset="0"/>
            </a:endParaRPr>
          </a:p>
          <a:p>
            <a:pPr marR="0">
              <a:spcBef>
                <a:spcPts val="0"/>
              </a:spcBef>
              <a:spcAft>
                <a:spcPts val="0"/>
              </a:spcAft>
            </a:pPr>
            <a:r>
              <a:rPr lang="es-ES" kern="0" dirty="0">
                <a:solidFill>
                  <a:schemeClr val="bg1"/>
                </a:solidFill>
                <a:latin typeface="Arial" panose="020B0604020202020204" pitchFamily="34" charset="0"/>
                <a:cs typeface="Arial" panose="020B0604020202020204" pitchFamily="34" charset="0"/>
              </a:rPr>
              <a:t>g) </a:t>
            </a:r>
            <a:r>
              <a:rPr lang="es-ES" sz="1800" dirty="0">
                <a:solidFill>
                  <a:schemeClr val="bg1"/>
                </a:solidFill>
                <a:effectLst/>
                <a:latin typeface="Arial" panose="020B0604020202020204" pitchFamily="34" charset="0"/>
                <a:ea typeface="Calibri" panose="020F0502020204030204" pitchFamily="34" charset="0"/>
              </a:rPr>
              <a:t>Los Distritos</a:t>
            </a:r>
            <a:r>
              <a:rPr lang="en-US" dirty="0">
                <a:solidFill>
                  <a:schemeClr val="bg1"/>
                </a:solidFill>
                <a:effectLst/>
              </a:rPr>
              <a:t> </a:t>
            </a:r>
            <a:endParaRPr lang="en-US" dirty="0">
              <a:solidFill>
                <a:schemeClr val="bg1"/>
              </a:solidFill>
            </a:endParaRPr>
          </a:p>
          <a:p>
            <a:pPr marR="0">
              <a:spcBef>
                <a:spcPts val="0"/>
              </a:spcBef>
              <a:spcAft>
                <a:spcPts val="0"/>
              </a:spcAft>
            </a:pPr>
            <a:r>
              <a:rPr lang="es-ES" dirty="0">
                <a:solidFill>
                  <a:schemeClr val="bg1"/>
                </a:solidFill>
                <a:latin typeface="Arial" panose="020B0604020202020204" pitchFamily="34" charset="0"/>
                <a:ea typeface="Calibri" panose="020F0502020204030204" pitchFamily="34" charset="0"/>
              </a:rPr>
              <a:t>h) A</a:t>
            </a:r>
            <a:r>
              <a:rPr lang="es-ES" sz="1800" dirty="0">
                <a:solidFill>
                  <a:schemeClr val="bg1"/>
                </a:solidFill>
                <a:effectLst/>
                <a:latin typeface="Arial" panose="020B0604020202020204" pitchFamily="34" charset="0"/>
                <a:ea typeface="Calibri" panose="020F0502020204030204" pitchFamily="34" charset="0"/>
              </a:rPr>
              <a:t>creditación debidamente aprobada</a:t>
            </a:r>
          </a:p>
          <a:p>
            <a:pPr marR="0">
              <a:spcBef>
                <a:spcPts val="0"/>
              </a:spcBef>
              <a:spcAft>
                <a:spcPts val="0"/>
              </a:spcAft>
            </a:pPr>
            <a:r>
              <a:rPr lang="es-ES" sz="1800" dirty="0">
                <a:solidFill>
                  <a:schemeClr val="bg1"/>
                </a:solidFill>
                <a:effectLst/>
                <a:latin typeface="Arial" panose="020B0604020202020204" pitchFamily="34" charset="0"/>
                <a:ea typeface="Calibri" panose="020F0502020204030204" pitchFamily="34" charset="0"/>
              </a:rPr>
              <a:t>i)  Medios Sociales</a:t>
            </a:r>
            <a:r>
              <a:rPr lang="en-US" dirty="0">
                <a:solidFill>
                  <a:schemeClr val="bg1"/>
                </a:solidFill>
                <a:effectLst/>
              </a:rPr>
              <a:t> </a:t>
            </a:r>
            <a:endParaRPr lang="es-ES" dirty="0">
              <a:solidFill>
                <a:schemeClr val="bg1"/>
              </a:solidFill>
              <a:latin typeface="Arial" panose="020B0604020202020204" pitchFamily="34" charset="0"/>
            </a:endParaRPr>
          </a:p>
        </p:txBody>
      </p:sp>
      <p:sp>
        <p:nvSpPr>
          <p:cNvPr id="10" name="TextBox 9">
            <a:extLst>
              <a:ext uri="{FF2B5EF4-FFF2-40B4-BE49-F238E27FC236}">
                <a16:creationId xmlns:a16="http://schemas.microsoft.com/office/drawing/2014/main" id="{3451FDDD-ED26-7E49-9957-2335975EA4BA}"/>
              </a:ext>
            </a:extLst>
          </p:cNvPr>
          <p:cNvSpPr txBox="1"/>
          <p:nvPr/>
        </p:nvSpPr>
        <p:spPr>
          <a:xfrm>
            <a:off x="1958019" y="4250966"/>
            <a:ext cx="3416320" cy="1477328"/>
          </a:xfrm>
          <a:prstGeom prst="rect">
            <a:avLst/>
          </a:prstGeom>
          <a:noFill/>
        </p:spPr>
        <p:txBody>
          <a:bodyPr wrap="none" rtlCol="0">
            <a:spAutoFit/>
          </a:bodyPr>
          <a:lstStyle/>
          <a:p>
            <a:pPr marL="342900" indent="-342900">
              <a:buAutoNum type="alphaLcParenR"/>
            </a:pPr>
            <a:r>
              <a:rPr lang="en-US" dirty="0">
                <a:solidFill>
                  <a:srgbClr val="FFFF00"/>
                </a:solidFill>
                <a:latin typeface="Arial" panose="020B0604020202020204" pitchFamily="34" charset="0"/>
                <a:cs typeface="Arial" panose="020B0604020202020204" pitchFamily="34" charset="0"/>
              </a:rPr>
              <a:t>Curriculum. </a:t>
            </a:r>
          </a:p>
          <a:p>
            <a:pPr marL="342900" indent="-342900">
              <a:buAutoNum type="alphaLcParenR"/>
            </a:pPr>
            <a:r>
              <a:rPr lang="en-US" dirty="0">
                <a:solidFill>
                  <a:srgbClr val="FFFF00"/>
                </a:solidFill>
                <a:latin typeface="Arial" panose="020B0604020202020204" pitchFamily="34" charset="0"/>
                <a:cs typeface="Arial" panose="020B0604020202020204" pitchFamily="34" charset="0"/>
              </a:rPr>
              <a:t>Writers </a:t>
            </a:r>
          </a:p>
          <a:p>
            <a:pPr marL="342900" indent="-342900">
              <a:buAutoNum type="alphaLcParenR"/>
            </a:pPr>
            <a:r>
              <a:rPr lang="en-US" dirty="0">
                <a:solidFill>
                  <a:srgbClr val="FFFF00"/>
                </a:solidFill>
                <a:latin typeface="Arial" panose="020B0604020202020204" pitchFamily="34" charset="0"/>
                <a:cs typeface="Arial" panose="020B0604020202020204" pitchFamily="34" charset="0"/>
              </a:rPr>
              <a:t>Teachers </a:t>
            </a:r>
          </a:p>
          <a:p>
            <a:pPr marL="342900" indent="-342900">
              <a:buAutoNum type="alphaLcParenR"/>
            </a:pPr>
            <a:r>
              <a:rPr lang="en-US" dirty="0">
                <a:solidFill>
                  <a:srgbClr val="FFFF00"/>
                </a:solidFill>
                <a:latin typeface="Arial" panose="020B0604020202020204" pitchFamily="34" charset="0"/>
                <a:cs typeface="Arial" panose="020B0604020202020204" pitchFamily="34" charset="0"/>
              </a:rPr>
              <a:t>Quarterly meeting schedule </a:t>
            </a:r>
          </a:p>
          <a:p>
            <a:pPr marL="342900" indent="-342900">
              <a:buAutoNum type="alphaLcParenR"/>
            </a:pPr>
            <a:r>
              <a:rPr lang="en-US" dirty="0">
                <a:solidFill>
                  <a:srgbClr val="FFFF00"/>
                </a:solidFill>
                <a:latin typeface="Arial" panose="020B0604020202020204" pitchFamily="34" charset="0"/>
                <a:cs typeface="Arial" panose="020B0604020202020204" pitchFamily="34" charset="0"/>
              </a:rPr>
              <a:t>ARIS system </a:t>
            </a:r>
          </a:p>
        </p:txBody>
      </p:sp>
      <p:sp>
        <p:nvSpPr>
          <p:cNvPr id="11" name="TextBox 10">
            <a:extLst>
              <a:ext uri="{FF2B5EF4-FFF2-40B4-BE49-F238E27FC236}">
                <a16:creationId xmlns:a16="http://schemas.microsoft.com/office/drawing/2014/main" id="{DADF21E5-1DD3-8242-A770-6BBA968ED290}"/>
              </a:ext>
            </a:extLst>
          </p:cNvPr>
          <p:cNvSpPr txBox="1"/>
          <p:nvPr/>
        </p:nvSpPr>
        <p:spPr>
          <a:xfrm>
            <a:off x="6718554" y="4250966"/>
            <a:ext cx="3377848" cy="1754326"/>
          </a:xfrm>
          <a:prstGeom prst="rect">
            <a:avLst/>
          </a:prstGeom>
          <a:noFill/>
        </p:spPr>
        <p:txBody>
          <a:bodyPr wrap="none" rtlCol="0">
            <a:spAutoFit/>
          </a:bodyPr>
          <a:lstStyle/>
          <a:p>
            <a:r>
              <a:rPr lang="en-US" dirty="0">
                <a:solidFill>
                  <a:srgbClr val="FFFF00"/>
                </a:solidFill>
                <a:latin typeface="Arial" panose="020B0604020202020204" pitchFamily="34" charset="0"/>
                <a:cs typeface="Arial" panose="020B0604020202020204" pitchFamily="34" charset="0"/>
              </a:rPr>
              <a:t>f) The school directors</a:t>
            </a:r>
          </a:p>
          <a:p>
            <a:r>
              <a:rPr lang="en-US" dirty="0">
                <a:solidFill>
                  <a:srgbClr val="FFFF00"/>
                </a:solidFill>
                <a:latin typeface="Arial" panose="020B0604020202020204" pitchFamily="34" charset="0"/>
                <a:cs typeface="Arial" panose="020B0604020202020204" pitchFamily="34" charset="0"/>
              </a:rPr>
              <a:t>g) The Districts </a:t>
            </a:r>
          </a:p>
          <a:p>
            <a:r>
              <a:rPr lang="en-US" dirty="0">
                <a:solidFill>
                  <a:srgbClr val="FFFF00"/>
                </a:solidFill>
                <a:latin typeface="Arial" panose="020B0604020202020204" pitchFamily="34" charset="0"/>
                <a:cs typeface="Arial" panose="020B0604020202020204" pitchFamily="34" charset="0"/>
              </a:rPr>
              <a:t>h) Duly approved accreditation </a:t>
            </a:r>
          </a:p>
          <a:p>
            <a:r>
              <a:rPr lang="en-US" dirty="0" err="1">
                <a:solidFill>
                  <a:srgbClr val="FFFF00"/>
                </a:solidFill>
                <a:latin typeface="Arial" panose="020B0604020202020204" pitchFamily="34" charset="0"/>
                <a:cs typeface="Arial" panose="020B0604020202020204" pitchFamily="34" charset="0"/>
              </a:rPr>
              <a:t>i</a:t>
            </a:r>
            <a:r>
              <a:rPr lang="en-US" dirty="0">
                <a:solidFill>
                  <a:srgbClr val="FFFF00"/>
                </a:solidFill>
                <a:latin typeface="Arial" panose="020B0604020202020204" pitchFamily="34" charset="0"/>
                <a:cs typeface="Arial" panose="020B0604020202020204" pitchFamily="34" charset="0"/>
              </a:rPr>
              <a:t>)  Social Media </a:t>
            </a:r>
          </a:p>
          <a:p>
            <a:endParaRPr lang="en-US" dirty="0">
              <a:solidFill>
                <a:srgbClr val="FFFF00"/>
              </a:solidFill>
              <a:latin typeface="Arial" panose="020B0604020202020204" pitchFamily="34" charset="0"/>
              <a:cs typeface="Arial" panose="020B0604020202020204" pitchFamily="34" charset="0"/>
            </a:endParaRPr>
          </a:p>
          <a:p>
            <a:pPr marR="0">
              <a:spcBef>
                <a:spcPts val="0"/>
              </a:spcBef>
              <a:spcAft>
                <a:spcPts val="0"/>
              </a:spcAft>
            </a:pPr>
            <a:endParaRPr lang="en-US" dirty="0">
              <a:solidFill>
                <a:schemeClr val="bg1"/>
              </a:solidFill>
              <a:effectLst/>
            </a:endParaRPr>
          </a:p>
        </p:txBody>
      </p:sp>
    </p:spTree>
    <p:extLst>
      <p:ext uri="{BB962C8B-B14F-4D97-AF65-F5344CB8AC3E}">
        <p14:creationId xmlns:p14="http://schemas.microsoft.com/office/powerpoint/2010/main" val="3280872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50232-713D-7541-83B9-F9E26DA7D433}"/>
              </a:ext>
            </a:extLst>
          </p:cNvPr>
          <p:cNvPicPr>
            <a:picLocks noChangeAspect="1"/>
          </p:cNvPicPr>
          <p:nvPr/>
        </p:nvPicPr>
        <p:blipFill>
          <a:blip r:embed="rId3"/>
          <a:stretch>
            <a:fillRect/>
          </a:stretch>
        </p:blipFill>
        <p:spPr>
          <a:xfrm>
            <a:off x="0" y="1"/>
            <a:ext cx="12186114" cy="6861312"/>
          </a:xfrm>
          <a:prstGeom prst="rect">
            <a:avLst/>
          </a:prstGeom>
        </p:spPr>
      </p:pic>
      <p:sp>
        <p:nvSpPr>
          <p:cNvPr id="3" name="TextBox 2">
            <a:extLst>
              <a:ext uri="{FF2B5EF4-FFF2-40B4-BE49-F238E27FC236}">
                <a16:creationId xmlns:a16="http://schemas.microsoft.com/office/drawing/2014/main" id="{298D7090-304B-0748-88BB-47EBAF3D26BC}"/>
              </a:ext>
            </a:extLst>
          </p:cNvPr>
          <p:cNvSpPr txBox="1"/>
          <p:nvPr/>
        </p:nvSpPr>
        <p:spPr>
          <a:xfrm>
            <a:off x="422250" y="400101"/>
            <a:ext cx="7101624" cy="523220"/>
          </a:xfrm>
          <a:prstGeom prst="rect">
            <a:avLst/>
          </a:prstGeom>
          <a:noFill/>
        </p:spPr>
        <p:txBody>
          <a:bodyPr wrap="none" rtlCol="0">
            <a:spAutoFit/>
          </a:bodyPr>
          <a:lstStyle/>
          <a:p>
            <a:pPr marL="0" marR="0">
              <a:spcBef>
                <a:spcPts val="0"/>
              </a:spcBef>
              <a:spcAft>
                <a:spcPts val="0"/>
              </a:spcAft>
            </a:pPr>
            <a:r>
              <a:rPr lang="es-ES" sz="28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5. Colegio Bíblico Apostólico Internacional. </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2">
            <a:extLst>
              <a:ext uri="{FF2B5EF4-FFF2-40B4-BE49-F238E27FC236}">
                <a16:creationId xmlns:a16="http://schemas.microsoft.com/office/drawing/2014/main" id="{534FDBE4-E82E-6B4E-AD6F-14E0D3173EB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E97947C9-7D66-D54A-8186-EB6DBED3BAED}"/>
              </a:ext>
            </a:extLst>
          </p:cNvPr>
          <p:cNvSpPr txBox="1"/>
          <p:nvPr/>
        </p:nvSpPr>
        <p:spPr>
          <a:xfrm>
            <a:off x="819251" y="844312"/>
            <a:ext cx="6023829" cy="523220"/>
          </a:xfrm>
          <a:prstGeom prst="rect">
            <a:avLst/>
          </a:prstGeom>
          <a:noFill/>
        </p:spPr>
        <p:txBody>
          <a:bodyPr wrap="none" rtlCol="0">
            <a:spAutoFit/>
          </a:bodyPr>
          <a:lstStyle/>
          <a:p>
            <a:r>
              <a:rPr lang="en-US" sz="2800" dirty="0">
                <a:solidFill>
                  <a:srgbClr val="FFFF00"/>
                </a:solidFill>
                <a:latin typeface="Arial" panose="020B0604020202020204" pitchFamily="34" charset="0"/>
                <a:cs typeface="Arial" panose="020B0604020202020204" pitchFamily="34" charset="0"/>
              </a:rPr>
              <a:t>International Apostolic Bible College.</a:t>
            </a:r>
          </a:p>
        </p:txBody>
      </p:sp>
      <p:sp>
        <p:nvSpPr>
          <p:cNvPr id="9" name="TextBox 8">
            <a:extLst>
              <a:ext uri="{FF2B5EF4-FFF2-40B4-BE49-F238E27FC236}">
                <a16:creationId xmlns:a16="http://schemas.microsoft.com/office/drawing/2014/main" id="{2089DEE4-9715-884B-8F10-C527C03E0FF3}"/>
              </a:ext>
            </a:extLst>
          </p:cNvPr>
          <p:cNvSpPr txBox="1"/>
          <p:nvPr/>
        </p:nvSpPr>
        <p:spPr>
          <a:xfrm>
            <a:off x="885851" y="1699387"/>
            <a:ext cx="5890627" cy="523220"/>
          </a:xfrm>
          <a:prstGeom prst="rect">
            <a:avLst/>
          </a:prstGeom>
          <a:noFill/>
        </p:spPr>
        <p:txBody>
          <a:bodyPr wrap="square" rtlCol="0">
            <a:spAutoFit/>
          </a:bodyPr>
          <a:lstStyle/>
          <a:p>
            <a:pPr marR="0">
              <a:spcBef>
                <a:spcPts val="0"/>
              </a:spcBef>
              <a:spcAft>
                <a:spcPts val="0"/>
              </a:spcAft>
            </a:pPr>
            <a:r>
              <a:rPr lang="es-ES" sz="2800" kern="0" dirty="0">
                <a:solidFill>
                  <a:schemeClr val="bg1"/>
                </a:solidFill>
                <a:effectLst/>
                <a:latin typeface="Arial" panose="020B0604020202020204" pitchFamily="34" charset="0"/>
                <a:ea typeface="Times New Roman" panose="02020603050405020304" pitchFamily="18" charset="0"/>
              </a:rPr>
              <a:t>j)   </a:t>
            </a:r>
            <a:r>
              <a:rPr lang="en-US" sz="2800" kern="0" dirty="0" err="1">
                <a:solidFill>
                  <a:schemeClr val="bg1"/>
                </a:solidFill>
                <a:effectLst/>
                <a:latin typeface="Arial" panose="020B0604020202020204" pitchFamily="34" charset="0"/>
                <a:ea typeface="Times New Roman" panose="02020603050405020304" pitchFamily="18" charset="0"/>
              </a:rPr>
              <a:t>Graduaciones</a:t>
            </a:r>
            <a:r>
              <a:rPr lang="en-US" sz="2800" kern="0" dirty="0">
                <a:solidFill>
                  <a:schemeClr val="bg1"/>
                </a:solidFill>
                <a:effectLst/>
                <a:latin typeface="Arial" panose="020B0604020202020204" pitchFamily="34" charset="0"/>
                <a:ea typeface="Times New Roman" panose="02020603050405020304" pitchFamily="18" charset="0"/>
              </a:rPr>
              <a:t> IABC.</a:t>
            </a:r>
            <a:endParaRPr lang="en-US" sz="2800" dirty="0">
              <a:solidFill>
                <a:schemeClr val="bg1"/>
              </a:solidFill>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ADF21E5-1DD3-8242-A770-6BBA968ED290}"/>
              </a:ext>
            </a:extLst>
          </p:cNvPr>
          <p:cNvSpPr txBox="1"/>
          <p:nvPr/>
        </p:nvSpPr>
        <p:spPr>
          <a:xfrm>
            <a:off x="6360850" y="1669706"/>
            <a:ext cx="6023829" cy="523220"/>
          </a:xfrm>
          <a:prstGeom prst="rect">
            <a:avLst/>
          </a:prstGeom>
          <a:noFill/>
        </p:spPr>
        <p:txBody>
          <a:bodyPr wrap="square" rtlCol="0">
            <a:spAutoFit/>
          </a:bodyPr>
          <a:lstStyle/>
          <a:p>
            <a:r>
              <a:rPr lang="en-US" sz="2800" dirty="0">
                <a:solidFill>
                  <a:srgbClr val="FFFF00"/>
                </a:solidFill>
                <a:latin typeface="Arial" panose="020B0604020202020204" pitchFamily="34" charset="0"/>
                <a:cs typeface="Arial" panose="020B0604020202020204" pitchFamily="34" charset="0"/>
              </a:rPr>
              <a:t>j)  IABC Graduations  </a:t>
            </a:r>
          </a:p>
        </p:txBody>
      </p:sp>
      <p:sp>
        <p:nvSpPr>
          <p:cNvPr id="4" name="TextBox 3">
            <a:extLst>
              <a:ext uri="{FF2B5EF4-FFF2-40B4-BE49-F238E27FC236}">
                <a16:creationId xmlns:a16="http://schemas.microsoft.com/office/drawing/2014/main" id="{B25F7F29-F591-6BFC-820E-345442935402}"/>
              </a:ext>
            </a:extLst>
          </p:cNvPr>
          <p:cNvSpPr txBox="1"/>
          <p:nvPr/>
        </p:nvSpPr>
        <p:spPr>
          <a:xfrm>
            <a:off x="1676398" y="2774490"/>
            <a:ext cx="8809891" cy="1384995"/>
          </a:xfrm>
          <a:prstGeom prst="rect">
            <a:avLst/>
          </a:prstGeom>
          <a:noFill/>
        </p:spPr>
        <p:txBody>
          <a:bodyPr wrap="square" rtlCol="0">
            <a:spAutoFit/>
          </a:bodyPr>
          <a:lstStyle/>
          <a:p>
            <a:pPr marR="0" algn="ctr">
              <a:spcBef>
                <a:spcPts val="0"/>
              </a:spcBef>
              <a:spcAft>
                <a:spcPts val="0"/>
              </a:spcAft>
            </a:pPr>
            <a:r>
              <a:rPr lang="es-ES" sz="28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Las graduaciones deben </a:t>
            </a:r>
            <a:r>
              <a:rPr lang="es-ES" sz="2800" kern="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establecer el</a:t>
            </a:r>
            <a:r>
              <a:rPr lang="es-ES" sz="28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programa y el protocolo académico por las guías aprobadas y vestir sus atuendos apropiados de una graduación.</a:t>
            </a:r>
            <a:endPar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3549F32-9466-FDEF-7AF5-43B97D9AC98F}"/>
              </a:ext>
            </a:extLst>
          </p:cNvPr>
          <p:cNvSpPr txBox="1"/>
          <p:nvPr/>
        </p:nvSpPr>
        <p:spPr>
          <a:xfrm>
            <a:off x="2213811" y="4771760"/>
            <a:ext cx="8197515" cy="461665"/>
          </a:xfrm>
          <a:prstGeom prst="rect">
            <a:avLst/>
          </a:prstGeom>
          <a:noFill/>
        </p:spPr>
        <p:txBody>
          <a:bodyPr wrap="square">
            <a:spAutoFit/>
          </a:bodyPr>
          <a:lstStyle/>
          <a:p>
            <a:pPr marL="0" marR="0" algn="ctr">
              <a:spcBef>
                <a:spcPts val="0"/>
              </a:spcBef>
              <a:spcAft>
                <a:spcPts val="0"/>
              </a:spcAft>
            </a:pPr>
            <a:r>
              <a:rPr lang="es-ES" sz="2400" u="sng"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https://spaces.hightail.com/receive/p8NTuQzEY9</a:t>
            </a:r>
            <a:endPar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9066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50232-713D-7541-83B9-F9E26DA7D433}"/>
              </a:ext>
            </a:extLst>
          </p:cNvPr>
          <p:cNvPicPr>
            <a:picLocks noChangeAspect="1"/>
          </p:cNvPicPr>
          <p:nvPr/>
        </p:nvPicPr>
        <p:blipFill>
          <a:blip r:embed="rId3"/>
          <a:stretch>
            <a:fillRect/>
          </a:stretch>
        </p:blipFill>
        <p:spPr>
          <a:xfrm>
            <a:off x="0" y="1"/>
            <a:ext cx="12186114" cy="6861312"/>
          </a:xfrm>
          <a:prstGeom prst="rect">
            <a:avLst/>
          </a:prstGeom>
        </p:spPr>
      </p:pic>
      <p:sp>
        <p:nvSpPr>
          <p:cNvPr id="3" name="TextBox 2">
            <a:extLst>
              <a:ext uri="{FF2B5EF4-FFF2-40B4-BE49-F238E27FC236}">
                <a16:creationId xmlns:a16="http://schemas.microsoft.com/office/drawing/2014/main" id="{298D7090-304B-0748-88BB-47EBAF3D26BC}"/>
              </a:ext>
            </a:extLst>
          </p:cNvPr>
          <p:cNvSpPr txBox="1"/>
          <p:nvPr/>
        </p:nvSpPr>
        <p:spPr>
          <a:xfrm>
            <a:off x="422250" y="630844"/>
            <a:ext cx="7101624" cy="523220"/>
          </a:xfrm>
          <a:prstGeom prst="rect">
            <a:avLst/>
          </a:prstGeom>
          <a:noFill/>
        </p:spPr>
        <p:txBody>
          <a:bodyPr wrap="none" rtlCol="0">
            <a:spAutoFit/>
          </a:bodyPr>
          <a:lstStyle/>
          <a:p>
            <a:pPr marL="0" marR="0">
              <a:spcBef>
                <a:spcPts val="0"/>
              </a:spcBef>
              <a:spcAft>
                <a:spcPts val="0"/>
              </a:spcAft>
            </a:pPr>
            <a:r>
              <a:rPr lang="es-ES" sz="28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5. Colegio Bíblico Apostólico Internacional. </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2">
            <a:extLst>
              <a:ext uri="{FF2B5EF4-FFF2-40B4-BE49-F238E27FC236}">
                <a16:creationId xmlns:a16="http://schemas.microsoft.com/office/drawing/2014/main" id="{534FDBE4-E82E-6B4E-AD6F-14E0D3173EB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E97947C9-7D66-D54A-8186-EB6DBED3BAED}"/>
              </a:ext>
            </a:extLst>
          </p:cNvPr>
          <p:cNvSpPr txBox="1"/>
          <p:nvPr/>
        </p:nvSpPr>
        <p:spPr>
          <a:xfrm>
            <a:off x="819251" y="1120072"/>
            <a:ext cx="6023829" cy="523220"/>
          </a:xfrm>
          <a:prstGeom prst="rect">
            <a:avLst/>
          </a:prstGeom>
          <a:noFill/>
        </p:spPr>
        <p:txBody>
          <a:bodyPr wrap="none" rtlCol="0">
            <a:spAutoFit/>
          </a:bodyPr>
          <a:lstStyle/>
          <a:p>
            <a:r>
              <a:rPr lang="en-US" sz="2800" dirty="0">
                <a:solidFill>
                  <a:srgbClr val="FFFF00"/>
                </a:solidFill>
                <a:latin typeface="Arial" panose="020B0604020202020204" pitchFamily="34" charset="0"/>
                <a:cs typeface="Arial" panose="020B0604020202020204" pitchFamily="34" charset="0"/>
              </a:rPr>
              <a:t>International Apostolic Bible College.</a:t>
            </a:r>
          </a:p>
        </p:txBody>
      </p:sp>
      <p:sp>
        <p:nvSpPr>
          <p:cNvPr id="9" name="TextBox 8">
            <a:extLst>
              <a:ext uri="{FF2B5EF4-FFF2-40B4-BE49-F238E27FC236}">
                <a16:creationId xmlns:a16="http://schemas.microsoft.com/office/drawing/2014/main" id="{2089DEE4-9715-884B-8F10-C527C03E0FF3}"/>
              </a:ext>
            </a:extLst>
          </p:cNvPr>
          <p:cNvSpPr txBox="1"/>
          <p:nvPr/>
        </p:nvSpPr>
        <p:spPr>
          <a:xfrm>
            <a:off x="826704" y="2132520"/>
            <a:ext cx="5890627" cy="523220"/>
          </a:xfrm>
          <a:prstGeom prst="rect">
            <a:avLst/>
          </a:prstGeom>
          <a:noFill/>
        </p:spPr>
        <p:txBody>
          <a:bodyPr wrap="square" rtlCol="0">
            <a:spAutoFit/>
          </a:bodyPr>
          <a:lstStyle/>
          <a:p>
            <a:pPr marR="0">
              <a:spcBef>
                <a:spcPts val="0"/>
              </a:spcBef>
              <a:spcAft>
                <a:spcPts val="0"/>
              </a:spcAft>
            </a:pPr>
            <a:r>
              <a:rPr lang="es-ES" sz="2800" kern="0" dirty="0">
                <a:solidFill>
                  <a:schemeClr val="bg1"/>
                </a:solidFill>
                <a:latin typeface="Arial" panose="020B0604020202020204" pitchFamily="34" charset="0"/>
                <a:ea typeface="Times New Roman" panose="02020603050405020304" pitchFamily="18" charset="0"/>
              </a:rPr>
              <a:t>k</a:t>
            </a:r>
            <a:r>
              <a:rPr lang="es-ES" sz="2800" kern="0" dirty="0">
                <a:solidFill>
                  <a:schemeClr val="bg1"/>
                </a:solidFill>
                <a:effectLst/>
                <a:latin typeface="Arial" panose="020B0604020202020204" pitchFamily="34" charset="0"/>
                <a:ea typeface="Times New Roman" panose="02020603050405020304" pitchFamily="18" charset="0"/>
              </a:rPr>
              <a:t>)   El Centro Campus</a:t>
            </a:r>
            <a:endParaRPr lang="en-US" sz="2800" dirty="0">
              <a:solidFill>
                <a:schemeClr val="bg1"/>
              </a:solidFill>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25F7F29-F591-6BFC-820E-345442935402}"/>
              </a:ext>
            </a:extLst>
          </p:cNvPr>
          <p:cNvSpPr txBox="1"/>
          <p:nvPr/>
        </p:nvSpPr>
        <p:spPr>
          <a:xfrm>
            <a:off x="1846385" y="3144968"/>
            <a:ext cx="8464791" cy="1384995"/>
          </a:xfrm>
          <a:prstGeom prst="rect">
            <a:avLst/>
          </a:prstGeom>
          <a:noFill/>
        </p:spPr>
        <p:txBody>
          <a:bodyPr wrap="square" rtlCol="0">
            <a:spAutoFit/>
          </a:bodyPr>
          <a:lstStyle/>
          <a:p>
            <a:pPr marR="0">
              <a:spcBef>
                <a:spcPts val="0"/>
              </a:spcBef>
              <a:spcAft>
                <a:spcPts val="0"/>
              </a:spcAft>
            </a:pPr>
            <a:r>
              <a:rPr lang="es-ES" sz="28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Se explorará las opciones de buscar un lugar que llene las perspectivas de una nueva cultura académica.</a:t>
            </a:r>
            <a:endPar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3133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50232-713D-7541-83B9-F9E26DA7D433}"/>
              </a:ext>
            </a:extLst>
          </p:cNvPr>
          <p:cNvPicPr>
            <a:picLocks noChangeAspect="1"/>
          </p:cNvPicPr>
          <p:nvPr/>
        </p:nvPicPr>
        <p:blipFill>
          <a:blip r:embed="rId3"/>
          <a:stretch>
            <a:fillRect/>
          </a:stretch>
        </p:blipFill>
        <p:spPr>
          <a:xfrm>
            <a:off x="0" y="1"/>
            <a:ext cx="12186114" cy="6861312"/>
          </a:xfrm>
          <a:prstGeom prst="rect">
            <a:avLst/>
          </a:prstGeom>
        </p:spPr>
      </p:pic>
      <p:sp>
        <p:nvSpPr>
          <p:cNvPr id="3" name="TextBox 2">
            <a:extLst>
              <a:ext uri="{FF2B5EF4-FFF2-40B4-BE49-F238E27FC236}">
                <a16:creationId xmlns:a16="http://schemas.microsoft.com/office/drawing/2014/main" id="{298D7090-304B-0748-88BB-47EBAF3D26BC}"/>
              </a:ext>
            </a:extLst>
          </p:cNvPr>
          <p:cNvSpPr txBox="1"/>
          <p:nvPr/>
        </p:nvSpPr>
        <p:spPr>
          <a:xfrm>
            <a:off x="422250" y="630844"/>
            <a:ext cx="7101624" cy="523220"/>
          </a:xfrm>
          <a:prstGeom prst="rect">
            <a:avLst/>
          </a:prstGeom>
          <a:noFill/>
        </p:spPr>
        <p:txBody>
          <a:bodyPr wrap="none" rtlCol="0">
            <a:spAutoFit/>
          </a:bodyPr>
          <a:lstStyle/>
          <a:p>
            <a:pPr marL="0" marR="0">
              <a:spcBef>
                <a:spcPts val="0"/>
              </a:spcBef>
              <a:spcAft>
                <a:spcPts val="0"/>
              </a:spcAft>
            </a:pPr>
            <a:r>
              <a:rPr lang="es-ES" sz="28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5. Colegio Bíblico Apostólico Internacional. </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2">
            <a:extLst>
              <a:ext uri="{FF2B5EF4-FFF2-40B4-BE49-F238E27FC236}">
                <a16:creationId xmlns:a16="http://schemas.microsoft.com/office/drawing/2014/main" id="{534FDBE4-E82E-6B4E-AD6F-14E0D3173EB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E97947C9-7D66-D54A-8186-EB6DBED3BAED}"/>
              </a:ext>
            </a:extLst>
          </p:cNvPr>
          <p:cNvSpPr txBox="1"/>
          <p:nvPr/>
        </p:nvSpPr>
        <p:spPr>
          <a:xfrm>
            <a:off x="819251" y="1120072"/>
            <a:ext cx="6023829" cy="523220"/>
          </a:xfrm>
          <a:prstGeom prst="rect">
            <a:avLst/>
          </a:prstGeom>
          <a:noFill/>
        </p:spPr>
        <p:txBody>
          <a:bodyPr wrap="none" rtlCol="0">
            <a:spAutoFit/>
          </a:bodyPr>
          <a:lstStyle/>
          <a:p>
            <a:r>
              <a:rPr lang="en-US" sz="2800" dirty="0">
                <a:solidFill>
                  <a:srgbClr val="FFFF00"/>
                </a:solidFill>
                <a:latin typeface="Arial" panose="020B0604020202020204" pitchFamily="34" charset="0"/>
                <a:cs typeface="Arial" panose="020B0604020202020204" pitchFamily="34" charset="0"/>
              </a:rPr>
              <a:t>International Apostolic Bible College.</a:t>
            </a:r>
          </a:p>
        </p:txBody>
      </p:sp>
      <p:sp>
        <p:nvSpPr>
          <p:cNvPr id="9" name="TextBox 8">
            <a:extLst>
              <a:ext uri="{FF2B5EF4-FFF2-40B4-BE49-F238E27FC236}">
                <a16:creationId xmlns:a16="http://schemas.microsoft.com/office/drawing/2014/main" id="{2089DEE4-9715-884B-8F10-C527C03E0FF3}"/>
              </a:ext>
            </a:extLst>
          </p:cNvPr>
          <p:cNvSpPr txBox="1"/>
          <p:nvPr/>
        </p:nvSpPr>
        <p:spPr>
          <a:xfrm>
            <a:off x="826704" y="2132520"/>
            <a:ext cx="10321942" cy="523220"/>
          </a:xfrm>
          <a:prstGeom prst="rect">
            <a:avLst/>
          </a:prstGeom>
          <a:noFill/>
        </p:spPr>
        <p:txBody>
          <a:bodyPr wrap="square" rtlCol="0">
            <a:spAutoFit/>
          </a:bodyPr>
          <a:lstStyle/>
          <a:p>
            <a:pPr marR="0">
              <a:spcBef>
                <a:spcPts val="0"/>
              </a:spcBef>
              <a:spcAft>
                <a:spcPts val="0"/>
              </a:spcAft>
            </a:pPr>
            <a:r>
              <a:rPr lang="es-ES" sz="28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  IABC Censo &amp; Informe financiero global. </a:t>
            </a:r>
            <a:endParaRPr lang="en-US" sz="2800" dirty="0">
              <a:solidFill>
                <a:schemeClr val="bg1"/>
              </a:solidFill>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25F7F29-F591-6BFC-820E-345442935402}"/>
              </a:ext>
            </a:extLst>
          </p:cNvPr>
          <p:cNvSpPr txBox="1"/>
          <p:nvPr/>
        </p:nvSpPr>
        <p:spPr>
          <a:xfrm>
            <a:off x="2169498" y="3200395"/>
            <a:ext cx="8141678" cy="1815882"/>
          </a:xfrm>
          <a:prstGeom prst="rect">
            <a:avLst/>
          </a:prstGeom>
          <a:noFill/>
        </p:spPr>
        <p:txBody>
          <a:bodyPr wrap="square" rtlCol="0">
            <a:spAutoFit/>
          </a:bodyPr>
          <a:lstStyle/>
          <a:p>
            <a:pPr marR="0">
              <a:spcBef>
                <a:spcPts val="0"/>
              </a:spcBef>
              <a:spcAft>
                <a:spcPts val="0"/>
              </a:spcAft>
            </a:pPr>
            <a:r>
              <a:rPr lang="es-ES" sz="2800" kern="0" dirty="0">
                <a:solidFill>
                  <a:schemeClr val="bg1"/>
                </a:solidFill>
                <a:effectLst/>
                <a:latin typeface="Arial" panose="020B0604020202020204" pitchFamily="34" charset="0"/>
                <a:ea typeface="Times New Roman" panose="02020603050405020304" pitchFamily="18" charset="0"/>
              </a:rPr>
              <a:t>En la reunión conjunta de septiembre presentaré un censo administrativo, docente, estudiantil que nos muestre el número real de estudiantes activos y un reporte de finanzas. </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5398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50232-713D-7541-83B9-F9E26DA7D433}"/>
              </a:ext>
            </a:extLst>
          </p:cNvPr>
          <p:cNvPicPr>
            <a:picLocks noChangeAspect="1"/>
          </p:cNvPicPr>
          <p:nvPr/>
        </p:nvPicPr>
        <p:blipFill>
          <a:blip r:embed="rId3"/>
          <a:stretch>
            <a:fillRect/>
          </a:stretch>
        </p:blipFill>
        <p:spPr>
          <a:xfrm>
            <a:off x="0" y="1"/>
            <a:ext cx="12186114" cy="6861312"/>
          </a:xfrm>
          <a:prstGeom prst="rect">
            <a:avLst/>
          </a:prstGeom>
        </p:spPr>
      </p:pic>
      <p:sp>
        <p:nvSpPr>
          <p:cNvPr id="3" name="TextBox 2">
            <a:extLst>
              <a:ext uri="{FF2B5EF4-FFF2-40B4-BE49-F238E27FC236}">
                <a16:creationId xmlns:a16="http://schemas.microsoft.com/office/drawing/2014/main" id="{298D7090-304B-0748-88BB-47EBAF3D26BC}"/>
              </a:ext>
            </a:extLst>
          </p:cNvPr>
          <p:cNvSpPr txBox="1"/>
          <p:nvPr/>
        </p:nvSpPr>
        <p:spPr>
          <a:xfrm>
            <a:off x="422250" y="400101"/>
            <a:ext cx="5622052" cy="523220"/>
          </a:xfrm>
          <a:prstGeom prst="rect">
            <a:avLst/>
          </a:prstGeom>
          <a:noFill/>
        </p:spPr>
        <p:txBody>
          <a:bodyPr wrap="none" rtlCol="0">
            <a:spAutoFit/>
          </a:bodyPr>
          <a:lstStyle/>
          <a:p>
            <a:pPr marL="0" marR="0">
              <a:spcBef>
                <a:spcPts val="0"/>
              </a:spcBef>
              <a:spcAft>
                <a:spcPts val="0"/>
              </a:spcAft>
            </a:pPr>
            <a:r>
              <a:rPr lang="es-ES" sz="2800" kern="0" dirty="0">
                <a:solidFill>
                  <a:schemeClr val="bg1"/>
                </a:solidFill>
                <a:effectLst/>
                <a:latin typeface="Arial" panose="020B0604020202020204" pitchFamily="34" charset="0"/>
                <a:ea typeface="Times New Roman" panose="02020603050405020304" pitchFamily="18" charset="0"/>
              </a:rPr>
              <a:t>6. Comité de Educación Cristiana.</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2">
            <a:extLst>
              <a:ext uri="{FF2B5EF4-FFF2-40B4-BE49-F238E27FC236}">
                <a16:creationId xmlns:a16="http://schemas.microsoft.com/office/drawing/2014/main" id="{534FDBE4-E82E-6B4E-AD6F-14E0D3173EB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E97947C9-7D66-D54A-8186-EB6DBED3BAED}"/>
              </a:ext>
            </a:extLst>
          </p:cNvPr>
          <p:cNvSpPr txBox="1"/>
          <p:nvPr/>
        </p:nvSpPr>
        <p:spPr>
          <a:xfrm>
            <a:off x="819251" y="844312"/>
            <a:ext cx="5242141" cy="523220"/>
          </a:xfrm>
          <a:prstGeom prst="rect">
            <a:avLst/>
          </a:prstGeom>
          <a:noFill/>
        </p:spPr>
        <p:txBody>
          <a:bodyPr wrap="none" rtlCol="0">
            <a:spAutoFit/>
          </a:bodyPr>
          <a:lstStyle/>
          <a:p>
            <a:r>
              <a:rPr lang="en-US" sz="2800" dirty="0">
                <a:solidFill>
                  <a:srgbClr val="FFFF00"/>
                </a:solidFill>
                <a:latin typeface="Arial" panose="020B0604020202020204" pitchFamily="34" charset="0"/>
                <a:cs typeface="Arial" panose="020B0604020202020204" pitchFamily="34" charset="0"/>
              </a:rPr>
              <a:t>Christian Education Committee.</a:t>
            </a:r>
          </a:p>
        </p:txBody>
      </p:sp>
      <p:sp>
        <p:nvSpPr>
          <p:cNvPr id="4" name="TextBox 3">
            <a:extLst>
              <a:ext uri="{FF2B5EF4-FFF2-40B4-BE49-F238E27FC236}">
                <a16:creationId xmlns:a16="http://schemas.microsoft.com/office/drawing/2014/main" id="{B25F7F29-F591-6BFC-820E-345442935402}"/>
              </a:ext>
            </a:extLst>
          </p:cNvPr>
          <p:cNvSpPr txBox="1"/>
          <p:nvPr/>
        </p:nvSpPr>
        <p:spPr>
          <a:xfrm>
            <a:off x="685800" y="1660942"/>
            <a:ext cx="10726615" cy="3539430"/>
          </a:xfrm>
          <a:prstGeom prst="rect">
            <a:avLst/>
          </a:prstGeom>
          <a:noFill/>
        </p:spPr>
        <p:txBody>
          <a:bodyPr wrap="square" rtlCol="0">
            <a:spAutoFit/>
          </a:bodyPr>
          <a:lstStyle/>
          <a:p>
            <a:pPr marL="457200" marR="0" indent="-457200">
              <a:spcBef>
                <a:spcPts val="0"/>
              </a:spcBef>
              <a:spcAft>
                <a:spcPts val="0"/>
              </a:spcAft>
              <a:buFontTx/>
              <a:buChar char="-"/>
            </a:pPr>
            <a:r>
              <a:rPr lang="es-ES" sz="28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Coordinador de Escritores – Libros de Colegio, E. de J. y </a:t>
            </a:r>
          </a:p>
          <a:p>
            <a:pPr marR="0">
              <a:spcBef>
                <a:spcPts val="0"/>
              </a:spcBef>
              <a:spcAft>
                <a:spcPts val="0"/>
              </a:spcAft>
            </a:pPr>
            <a:r>
              <a:rPr lang="es-ES" sz="2800" kern="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s-ES" sz="28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Adultos.</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Tx/>
              <a:buChar char="-"/>
            </a:pPr>
            <a:r>
              <a:rPr lang="es-ES" sz="28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Coordinador de Escritores – Libros para infantiles, juniors &amp; </a:t>
            </a:r>
          </a:p>
          <a:p>
            <a:pPr marR="0">
              <a:spcBef>
                <a:spcPts val="0"/>
              </a:spcBef>
              <a:spcAft>
                <a:spcPts val="0"/>
              </a:spcAft>
            </a:pPr>
            <a:r>
              <a:rPr lang="es-ES" sz="28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jóvenes.</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28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kern="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s-ES" sz="28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Coordinador de Talleres &amp; Seminarios.</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28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Coordinador de Redes Sociales.</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28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Director de </a:t>
            </a:r>
            <a:r>
              <a:rPr lang="es-ES" sz="2800" kern="0"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Apostolic</a:t>
            </a:r>
            <a:r>
              <a:rPr lang="es-ES" sz="28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kern="0"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Homeschooling</a:t>
            </a:r>
            <a:r>
              <a:rPr lang="es-ES" sz="28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Network.</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28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Director de </a:t>
            </a:r>
            <a:r>
              <a:rPr lang="es-ES" sz="2800" kern="0"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Apostolic</a:t>
            </a:r>
            <a:r>
              <a:rPr lang="es-ES" sz="28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Christian </a:t>
            </a:r>
            <a:r>
              <a:rPr lang="es-ES" sz="2800" kern="0"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Schools</a:t>
            </a:r>
            <a:r>
              <a:rPr lang="es-ES" sz="28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Network.</a:t>
            </a:r>
            <a:r>
              <a:rPr lang="es-ES" sz="1800"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018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50232-713D-7541-83B9-F9E26DA7D433}"/>
              </a:ext>
            </a:extLst>
          </p:cNvPr>
          <p:cNvPicPr>
            <a:picLocks noChangeAspect="1"/>
          </p:cNvPicPr>
          <p:nvPr/>
        </p:nvPicPr>
        <p:blipFill>
          <a:blip r:embed="rId3"/>
          <a:stretch>
            <a:fillRect/>
          </a:stretch>
        </p:blipFill>
        <p:spPr>
          <a:xfrm>
            <a:off x="0" y="1"/>
            <a:ext cx="12186114" cy="6861312"/>
          </a:xfrm>
          <a:prstGeom prst="rect">
            <a:avLst/>
          </a:prstGeom>
        </p:spPr>
      </p:pic>
      <p:sp>
        <p:nvSpPr>
          <p:cNvPr id="3" name="TextBox 2">
            <a:extLst>
              <a:ext uri="{FF2B5EF4-FFF2-40B4-BE49-F238E27FC236}">
                <a16:creationId xmlns:a16="http://schemas.microsoft.com/office/drawing/2014/main" id="{298D7090-304B-0748-88BB-47EBAF3D26BC}"/>
              </a:ext>
            </a:extLst>
          </p:cNvPr>
          <p:cNvSpPr txBox="1"/>
          <p:nvPr/>
        </p:nvSpPr>
        <p:spPr>
          <a:xfrm>
            <a:off x="685897" y="984668"/>
            <a:ext cx="10041531" cy="523220"/>
          </a:xfrm>
          <a:prstGeom prst="rect">
            <a:avLst/>
          </a:prstGeom>
          <a:noFill/>
        </p:spPr>
        <p:txBody>
          <a:bodyPr wrap="none" rtlCol="0">
            <a:spAutoFit/>
          </a:bodyPr>
          <a:lstStyle/>
          <a:p>
            <a:pPr marL="0" marR="0">
              <a:spcBef>
                <a:spcPts val="0"/>
              </a:spcBef>
              <a:spcAft>
                <a:spcPts val="0"/>
              </a:spcAft>
            </a:pPr>
            <a:r>
              <a:rPr lang="es-ES" sz="2800" kern="0" dirty="0">
                <a:solidFill>
                  <a:schemeClr val="bg1"/>
                </a:solidFill>
                <a:effectLst/>
                <a:latin typeface="Arial" panose="020B0604020202020204" pitchFamily="34" charset="0"/>
                <a:ea typeface="Times New Roman" panose="02020603050405020304" pitchFamily="18" charset="0"/>
              </a:rPr>
              <a:t>7) Christian </a:t>
            </a:r>
            <a:r>
              <a:rPr lang="es-ES" sz="2800" kern="0" dirty="0" err="1">
                <a:solidFill>
                  <a:schemeClr val="bg1"/>
                </a:solidFill>
                <a:effectLst/>
                <a:latin typeface="Arial" panose="020B0604020202020204" pitchFamily="34" charset="0"/>
                <a:ea typeface="Times New Roman" panose="02020603050405020304" pitchFamily="18" charset="0"/>
              </a:rPr>
              <a:t>Education</a:t>
            </a:r>
            <a:r>
              <a:rPr lang="es-ES" sz="2800" kern="0" dirty="0">
                <a:solidFill>
                  <a:schemeClr val="bg1"/>
                </a:solidFill>
                <a:effectLst/>
                <a:latin typeface="Arial" panose="020B0604020202020204" pitchFamily="34" charset="0"/>
                <a:ea typeface="Times New Roman" panose="02020603050405020304" pitchFamily="18" charset="0"/>
              </a:rPr>
              <a:t> </a:t>
            </a:r>
            <a:r>
              <a:rPr lang="es-ES" sz="2800" kern="0" dirty="0" err="1">
                <a:solidFill>
                  <a:schemeClr val="bg1"/>
                </a:solidFill>
                <a:effectLst/>
                <a:latin typeface="Arial" panose="020B0604020202020204" pitchFamily="34" charset="0"/>
                <a:ea typeface="Times New Roman" panose="02020603050405020304" pitchFamily="18" charset="0"/>
              </a:rPr>
              <a:t>for</a:t>
            </a:r>
            <a:r>
              <a:rPr lang="es-ES" sz="2800" kern="0" dirty="0">
                <a:solidFill>
                  <a:schemeClr val="bg1"/>
                </a:solidFill>
                <a:effectLst/>
                <a:latin typeface="Arial" panose="020B0604020202020204" pitchFamily="34" charset="0"/>
                <a:ea typeface="Times New Roman" panose="02020603050405020304" pitchFamily="18" charset="0"/>
              </a:rPr>
              <a:t> </a:t>
            </a:r>
            <a:r>
              <a:rPr lang="es-ES" sz="2800" kern="0" dirty="0" err="1">
                <a:solidFill>
                  <a:schemeClr val="bg1"/>
                </a:solidFill>
                <a:effectLst/>
                <a:latin typeface="Arial" panose="020B0604020202020204" pitchFamily="34" charset="0"/>
                <a:ea typeface="Times New Roman" panose="02020603050405020304" pitchFamily="18" charset="0"/>
              </a:rPr>
              <a:t>the</a:t>
            </a:r>
            <a:r>
              <a:rPr lang="es-ES" sz="2800" kern="0" dirty="0">
                <a:solidFill>
                  <a:schemeClr val="bg1"/>
                </a:solidFill>
                <a:effectLst/>
                <a:latin typeface="Arial" panose="020B0604020202020204" pitchFamily="34" charset="0"/>
                <a:ea typeface="Times New Roman" panose="02020603050405020304" pitchFamily="18" charset="0"/>
              </a:rPr>
              <a:t> Local </a:t>
            </a:r>
            <a:r>
              <a:rPr lang="es-ES" sz="2800" kern="0" dirty="0" err="1">
                <a:solidFill>
                  <a:schemeClr val="bg1"/>
                </a:solidFill>
                <a:effectLst/>
                <a:latin typeface="Arial" panose="020B0604020202020204" pitchFamily="34" charset="0"/>
                <a:ea typeface="Times New Roman" panose="02020603050405020304" pitchFamily="18" charset="0"/>
              </a:rPr>
              <a:t>Church</a:t>
            </a:r>
            <a:r>
              <a:rPr lang="es-ES" sz="2800" kern="0" dirty="0">
                <a:solidFill>
                  <a:schemeClr val="bg1"/>
                </a:solidFill>
                <a:effectLst/>
                <a:latin typeface="Arial" panose="020B0604020202020204" pitchFamily="34" charset="0"/>
                <a:ea typeface="Times New Roman" panose="02020603050405020304" pitchFamily="18" charset="0"/>
              </a:rPr>
              <a:t> </a:t>
            </a:r>
            <a:r>
              <a:rPr lang="es-ES" sz="2800" kern="0" dirty="0" err="1">
                <a:solidFill>
                  <a:schemeClr val="bg1"/>
                </a:solidFill>
                <a:effectLst/>
                <a:latin typeface="Arial" panose="020B0604020202020204" pitchFamily="34" charset="0"/>
                <a:ea typeface="Times New Roman" panose="02020603050405020304" pitchFamily="18" charset="0"/>
              </a:rPr>
              <a:t>Children</a:t>
            </a:r>
            <a:r>
              <a:rPr lang="es-ES" sz="2800" kern="0" dirty="0">
                <a:solidFill>
                  <a:schemeClr val="bg1"/>
                </a:solidFill>
                <a:effectLst/>
                <a:latin typeface="Arial" panose="020B0604020202020204" pitchFamily="34" charset="0"/>
                <a:ea typeface="Times New Roman" panose="02020603050405020304" pitchFamily="18" charset="0"/>
              </a:rPr>
              <a:t> </a:t>
            </a:r>
            <a:r>
              <a:rPr lang="es-ES" sz="2800" kern="0" dirty="0" err="1">
                <a:solidFill>
                  <a:schemeClr val="bg1"/>
                </a:solidFill>
                <a:effectLst/>
                <a:latin typeface="Arial" panose="020B0604020202020204" pitchFamily="34" charset="0"/>
                <a:ea typeface="Times New Roman" panose="02020603050405020304" pitchFamily="18" charset="0"/>
              </a:rPr>
              <a:t>Ministry</a:t>
            </a:r>
            <a:r>
              <a:rPr lang="es-ES" sz="2800" kern="0" dirty="0">
                <a:solidFill>
                  <a:schemeClr val="bg1"/>
                </a:solidFill>
                <a:effectLst/>
                <a:latin typeface="Arial" panose="020B0604020202020204" pitchFamily="34" charset="0"/>
                <a:ea typeface="Times New Roman" panose="02020603050405020304" pitchFamily="18" charset="0"/>
              </a:rPr>
              <a:t>.</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2">
            <a:extLst>
              <a:ext uri="{FF2B5EF4-FFF2-40B4-BE49-F238E27FC236}">
                <a16:creationId xmlns:a16="http://schemas.microsoft.com/office/drawing/2014/main" id="{534FDBE4-E82E-6B4E-AD6F-14E0D3173EB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B25F7F29-F591-6BFC-820E-345442935402}"/>
              </a:ext>
            </a:extLst>
          </p:cNvPr>
          <p:cNvSpPr txBox="1"/>
          <p:nvPr/>
        </p:nvSpPr>
        <p:spPr>
          <a:xfrm>
            <a:off x="685897" y="2552877"/>
            <a:ext cx="10814319" cy="1815882"/>
          </a:xfrm>
          <a:prstGeom prst="rect">
            <a:avLst/>
          </a:prstGeom>
          <a:noFill/>
        </p:spPr>
        <p:txBody>
          <a:bodyPr wrap="square" rtlCol="0">
            <a:spAutoFit/>
          </a:bodyPr>
          <a:lstStyle/>
          <a:p>
            <a:pPr marR="0">
              <a:spcBef>
                <a:spcPts val="0"/>
              </a:spcBef>
              <a:spcAft>
                <a:spcPts val="0"/>
              </a:spcAft>
            </a:pPr>
            <a:r>
              <a:rPr lang="es-ES" sz="2800" kern="0" dirty="0" err="1">
                <a:solidFill>
                  <a:schemeClr val="bg1"/>
                </a:solidFill>
                <a:effectLst/>
                <a:latin typeface="Arial" panose="020B0604020202020204" pitchFamily="34" charset="0"/>
                <a:ea typeface="Times New Roman" panose="02020603050405020304" pitchFamily="18" charset="0"/>
              </a:rPr>
              <a:t>Children</a:t>
            </a:r>
            <a:r>
              <a:rPr lang="es-ES" sz="2800" kern="0" dirty="0">
                <a:solidFill>
                  <a:schemeClr val="bg1"/>
                </a:solidFill>
                <a:effectLst/>
                <a:latin typeface="Arial" panose="020B0604020202020204" pitchFamily="34" charset="0"/>
                <a:ea typeface="Times New Roman" panose="02020603050405020304" pitchFamily="18" charset="0"/>
              </a:rPr>
              <a:t> </a:t>
            </a:r>
            <a:r>
              <a:rPr lang="es-ES" sz="2800" kern="0" dirty="0" err="1">
                <a:solidFill>
                  <a:schemeClr val="bg1"/>
                </a:solidFill>
                <a:effectLst/>
                <a:latin typeface="Arial" panose="020B0604020202020204" pitchFamily="34" charset="0"/>
                <a:ea typeface="Times New Roman" panose="02020603050405020304" pitchFamily="18" charset="0"/>
              </a:rPr>
              <a:t>Ministry</a:t>
            </a:r>
            <a:r>
              <a:rPr lang="es-ES" sz="2800" kern="0" dirty="0">
                <a:solidFill>
                  <a:schemeClr val="bg1"/>
                </a:solidFill>
                <a:effectLst/>
                <a:latin typeface="Arial" panose="020B0604020202020204" pitchFamily="34" charset="0"/>
                <a:ea typeface="Times New Roman" panose="02020603050405020304" pitchFamily="18" charset="0"/>
              </a:rPr>
              <a:t> - Seminarios online. Estaremos dando las fechas para un entrenamiento anual que vamos a impartir vía online para fortalecer y apoyar los directores del ministerio infantil en las iglesias locales. </a:t>
            </a:r>
          </a:p>
        </p:txBody>
      </p:sp>
    </p:spTree>
    <p:extLst>
      <p:ext uri="{BB962C8B-B14F-4D97-AF65-F5344CB8AC3E}">
        <p14:creationId xmlns:p14="http://schemas.microsoft.com/office/powerpoint/2010/main" val="4261940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of a book and a symbol of a person&#10;&#10;Description automatically generated">
            <a:extLst>
              <a:ext uri="{FF2B5EF4-FFF2-40B4-BE49-F238E27FC236}">
                <a16:creationId xmlns:a16="http://schemas.microsoft.com/office/drawing/2014/main" id="{25C00AC2-12DB-EACE-3DB3-BA34761DE8AF}"/>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3D147C1-BEE7-BB1F-FC70-EAADEC15EACC}"/>
              </a:ext>
            </a:extLst>
          </p:cNvPr>
          <p:cNvSpPr txBox="1"/>
          <p:nvPr/>
        </p:nvSpPr>
        <p:spPr>
          <a:xfrm>
            <a:off x="2021304" y="2662987"/>
            <a:ext cx="8101263" cy="707886"/>
          </a:xfrm>
          <a:prstGeom prst="rect">
            <a:avLst/>
          </a:prstGeom>
          <a:noFill/>
        </p:spPr>
        <p:txBody>
          <a:bodyPr wrap="square" rtlCol="0">
            <a:spAutoFit/>
          </a:bodyPr>
          <a:lstStyle/>
          <a:p>
            <a:pPr algn="ctr"/>
            <a:r>
              <a:rPr lang="es-ES_tradnl" sz="4000" dirty="0">
                <a:solidFill>
                  <a:schemeClr val="bg1"/>
                </a:solidFill>
                <a:latin typeface="Arial" panose="020B0604020202020204" pitchFamily="34" charset="0"/>
                <a:cs typeface="Arial" panose="020B0604020202020204" pitchFamily="34" charset="0"/>
              </a:rPr>
              <a:t>CE • NEW APOSTOLIC HORIZON</a:t>
            </a:r>
          </a:p>
        </p:txBody>
      </p:sp>
    </p:spTree>
    <p:extLst>
      <p:ext uri="{BB962C8B-B14F-4D97-AF65-F5344CB8AC3E}">
        <p14:creationId xmlns:p14="http://schemas.microsoft.com/office/powerpoint/2010/main" val="2821605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50232-713D-7541-83B9-F9E26DA7D433}"/>
              </a:ext>
            </a:extLst>
          </p:cNvPr>
          <p:cNvPicPr>
            <a:picLocks noChangeAspect="1"/>
          </p:cNvPicPr>
          <p:nvPr/>
        </p:nvPicPr>
        <p:blipFill>
          <a:blip r:embed="rId3"/>
          <a:stretch>
            <a:fillRect/>
          </a:stretch>
        </p:blipFill>
        <p:spPr>
          <a:xfrm>
            <a:off x="0" y="0"/>
            <a:ext cx="12180232" cy="6858000"/>
          </a:xfrm>
          <a:prstGeom prst="rect">
            <a:avLst/>
          </a:prstGeom>
        </p:spPr>
      </p:pic>
      <p:sp>
        <p:nvSpPr>
          <p:cNvPr id="3" name="TextBox 2">
            <a:extLst>
              <a:ext uri="{FF2B5EF4-FFF2-40B4-BE49-F238E27FC236}">
                <a16:creationId xmlns:a16="http://schemas.microsoft.com/office/drawing/2014/main" id="{64C1B6B9-E923-A24F-A5E6-FEE2ADF33FB1}"/>
              </a:ext>
            </a:extLst>
          </p:cNvPr>
          <p:cNvSpPr txBox="1"/>
          <p:nvPr/>
        </p:nvSpPr>
        <p:spPr>
          <a:xfrm>
            <a:off x="982749" y="1063986"/>
            <a:ext cx="6563015" cy="523220"/>
          </a:xfrm>
          <a:prstGeom prst="rect">
            <a:avLst/>
          </a:prstGeom>
          <a:noFill/>
        </p:spPr>
        <p:txBody>
          <a:bodyPr wrap="none" rtlCol="0">
            <a:spAutoFit/>
          </a:bodyPr>
          <a:lstStyle/>
          <a:p>
            <a:pPr algn="ctr"/>
            <a:r>
              <a:rPr lang="es-ES" sz="2800" kern="0" dirty="0">
                <a:solidFill>
                  <a:schemeClr val="bg1"/>
                </a:solidFill>
                <a:latin typeface="Arial" panose="020B0604020202020204" pitchFamily="34" charset="0"/>
                <a:ea typeface="Times New Roman" panose="02020603050405020304" pitchFamily="18" charset="0"/>
                <a:cs typeface="Arial" panose="020B0604020202020204" pitchFamily="34" charset="0"/>
              </a:rPr>
              <a:t>8</a:t>
            </a:r>
            <a:r>
              <a:rPr lang="es-ES" sz="28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Programas de Maestría y Doctorado.</a:t>
            </a:r>
            <a:r>
              <a:rPr lang="en-US" sz="2800" dirty="0">
                <a:solidFill>
                  <a:schemeClr val="bg1"/>
                </a:solidFill>
                <a:effectLst/>
                <a:latin typeface="Arial" panose="020B0604020202020204" pitchFamily="34" charset="0"/>
                <a:cs typeface="Arial" panose="020B0604020202020204" pitchFamily="34" charset="0"/>
              </a:rPr>
              <a:t> </a:t>
            </a:r>
            <a:endParaRPr lang="en-US" sz="28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726B180-829E-934B-A5E4-99F1B46FFF03}"/>
              </a:ext>
            </a:extLst>
          </p:cNvPr>
          <p:cNvSpPr txBox="1"/>
          <p:nvPr/>
        </p:nvSpPr>
        <p:spPr>
          <a:xfrm>
            <a:off x="1329702" y="1587206"/>
            <a:ext cx="5750292" cy="523220"/>
          </a:xfrm>
          <a:prstGeom prst="rect">
            <a:avLst/>
          </a:prstGeom>
          <a:noFill/>
        </p:spPr>
        <p:txBody>
          <a:bodyPr wrap="none" rtlCol="0">
            <a:spAutoFit/>
          </a:bodyPr>
          <a:lstStyle/>
          <a:p>
            <a:r>
              <a:rPr lang="en-US" sz="2800" dirty="0">
                <a:solidFill>
                  <a:srgbClr val="FFFF00"/>
                </a:solidFill>
                <a:latin typeface="Arial" panose="020B0604020202020204" pitchFamily="34" charset="0"/>
                <a:cs typeface="Arial" panose="020B0604020202020204" pitchFamily="34" charset="0"/>
              </a:rPr>
              <a:t> Master's and Doctorate Programs.</a:t>
            </a:r>
          </a:p>
        </p:txBody>
      </p:sp>
      <p:sp>
        <p:nvSpPr>
          <p:cNvPr id="2" name="TextBox 1">
            <a:extLst>
              <a:ext uri="{FF2B5EF4-FFF2-40B4-BE49-F238E27FC236}">
                <a16:creationId xmlns:a16="http://schemas.microsoft.com/office/drawing/2014/main" id="{D7156C28-C509-703C-F22A-D4D38F93A975}"/>
              </a:ext>
            </a:extLst>
          </p:cNvPr>
          <p:cNvSpPr txBox="1"/>
          <p:nvPr/>
        </p:nvSpPr>
        <p:spPr>
          <a:xfrm>
            <a:off x="1448056" y="2888984"/>
            <a:ext cx="7449155" cy="800219"/>
          </a:xfrm>
          <a:prstGeom prst="rect">
            <a:avLst/>
          </a:prstGeom>
          <a:noFill/>
        </p:spPr>
        <p:txBody>
          <a:bodyPr wrap="none" rtlCol="0">
            <a:spAutoFit/>
          </a:bodyPr>
          <a:lstStyle/>
          <a:p>
            <a:r>
              <a:rPr lang="es-ES_tradnl" sz="2800" dirty="0">
                <a:solidFill>
                  <a:schemeClr val="bg1"/>
                </a:solidFill>
              </a:rPr>
              <a:t>Convenios académicos con Seminarios Teológicos.</a:t>
            </a:r>
          </a:p>
          <a:p>
            <a:endParaRPr lang="es-ES_tradnl" dirty="0"/>
          </a:p>
        </p:txBody>
      </p:sp>
    </p:spTree>
    <p:extLst>
      <p:ext uri="{BB962C8B-B14F-4D97-AF65-F5344CB8AC3E}">
        <p14:creationId xmlns:p14="http://schemas.microsoft.com/office/powerpoint/2010/main" val="1314610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50232-713D-7541-83B9-F9E26DA7D433}"/>
              </a:ext>
            </a:extLst>
          </p:cNvPr>
          <p:cNvPicPr>
            <a:picLocks noChangeAspect="1"/>
          </p:cNvPicPr>
          <p:nvPr/>
        </p:nvPicPr>
        <p:blipFill>
          <a:blip r:embed="rId3"/>
          <a:stretch>
            <a:fillRect/>
          </a:stretch>
        </p:blipFill>
        <p:spPr>
          <a:xfrm>
            <a:off x="-48126" y="-38822"/>
            <a:ext cx="12249182" cy="6896822"/>
          </a:xfrm>
          <a:prstGeom prst="rect">
            <a:avLst/>
          </a:prstGeom>
        </p:spPr>
      </p:pic>
      <p:sp>
        <p:nvSpPr>
          <p:cNvPr id="3" name="TextBox 2">
            <a:extLst>
              <a:ext uri="{FF2B5EF4-FFF2-40B4-BE49-F238E27FC236}">
                <a16:creationId xmlns:a16="http://schemas.microsoft.com/office/drawing/2014/main" id="{64C1B6B9-E923-A24F-A5E6-FEE2ADF33FB1}"/>
              </a:ext>
            </a:extLst>
          </p:cNvPr>
          <p:cNvSpPr txBox="1"/>
          <p:nvPr/>
        </p:nvSpPr>
        <p:spPr>
          <a:xfrm>
            <a:off x="982749" y="1063986"/>
            <a:ext cx="5935920" cy="523220"/>
          </a:xfrm>
          <a:prstGeom prst="rect">
            <a:avLst/>
          </a:prstGeom>
          <a:noFill/>
        </p:spPr>
        <p:txBody>
          <a:bodyPr wrap="none" rtlCol="0">
            <a:spAutoFit/>
          </a:bodyPr>
          <a:lstStyle/>
          <a:p>
            <a:r>
              <a:rPr lang="es-ES_tradnl" sz="2800" dirty="0">
                <a:solidFill>
                  <a:schemeClr val="bg1"/>
                </a:solidFill>
              </a:rPr>
              <a:t>9. Escuela de Formación Pastoral 2023. </a:t>
            </a:r>
          </a:p>
        </p:txBody>
      </p:sp>
      <p:sp>
        <p:nvSpPr>
          <p:cNvPr id="6" name="TextBox 5">
            <a:extLst>
              <a:ext uri="{FF2B5EF4-FFF2-40B4-BE49-F238E27FC236}">
                <a16:creationId xmlns:a16="http://schemas.microsoft.com/office/drawing/2014/main" id="{3726B180-829E-934B-A5E4-99F1B46FFF03}"/>
              </a:ext>
            </a:extLst>
          </p:cNvPr>
          <p:cNvSpPr txBox="1"/>
          <p:nvPr/>
        </p:nvSpPr>
        <p:spPr>
          <a:xfrm>
            <a:off x="1329702" y="1587206"/>
            <a:ext cx="5723042" cy="523220"/>
          </a:xfrm>
          <a:prstGeom prst="rect">
            <a:avLst/>
          </a:prstGeom>
          <a:noFill/>
        </p:spPr>
        <p:txBody>
          <a:bodyPr wrap="none" rtlCol="0">
            <a:spAutoFit/>
          </a:bodyPr>
          <a:lstStyle/>
          <a:p>
            <a:r>
              <a:rPr lang="en-US" sz="2800" dirty="0">
                <a:solidFill>
                  <a:srgbClr val="FFFF00"/>
                </a:solidFill>
                <a:latin typeface="Arial" panose="020B0604020202020204" pitchFamily="34" charset="0"/>
                <a:cs typeface="Arial" panose="020B0604020202020204" pitchFamily="34" charset="0"/>
              </a:rPr>
              <a:t>School of Pastoral Formation 2023</a:t>
            </a:r>
          </a:p>
        </p:txBody>
      </p:sp>
      <p:sp>
        <p:nvSpPr>
          <p:cNvPr id="2" name="TextBox 1">
            <a:extLst>
              <a:ext uri="{FF2B5EF4-FFF2-40B4-BE49-F238E27FC236}">
                <a16:creationId xmlns:a16="http://schemas.microsoft.com/office/drawing/2014/main" id="{D7156C28-C509-703C-F22A-D4D38F93A975}"/>
              </a:ext>
            </a:extLst>
          </p:cNvPr>
          <p:cNvSpPr txBox="1"/>
          <p:nvPr/>
        </p:nvSpPr>
        <p:spPr>
          <a:xfrm>
            <a:off x="2101665" y="2406257"/>
            <a:ext cx="7833170" cy="3385542"/>
          </a:xfrm>
          <a:prstGeom prst="rect">
            <a:avLst/>
          </a:prstGeom>
          <a:noFill/>
        </p:spPr>
        <p:txBody>
          <a:bodyPr wrap="none" rtlCol="0">
            <a:spAutoFit/>
          </a:bodyPr>
          <a:lstStyle/>
          <a:p>
            <a:r>
              <a:rPr lang="es-ES_tradnl" sz="2800" dirty="0">
                <a:solidFill>
                  <a:schemeClr val="bg1"/>
                </a:solidFill>
                <a:latin typeface="Arial" panose="020B0604020202020204" pitchFamily="34" charset="0"/>
                <a:cs typeface="Arial" panose="020B0604020202020204" pitchFamily="34" charset="0"/>
              </a:rPr>
              <a:t>Consejero: Obispo Presidente Felipe Salazar,</a:t>
            </a:r>
          </a:p>
          <a:p>
            <a:r>
              <a:rPr lang="es-ES_tradnl" sz="2800" dirty="0">
                <a:solidFill>
                  <a:schemeClr val="bg1"/>
                </a:solidFill>
                <a:latin typeface="Arial" panose="020B0604020202020204" pitchFamily="34" charset="0"/>
                <a:cs typeface="Arial" panose="020B0604020202020204" pitchFamily="34" charset="0"/>
              </a:rPr>
              <a:t>Director General: Obispo Armando Tamez,</a:t>
            </a:r>
          </a:p>
          <a:p>
            <a:r>
              <a:rPr lang="es-ES_tradnl" sz="2800" dirty="0">
                <a:solidFill>
                  <a:schemeClr val="bg1"/>
                </a:solidFill>
                <a:latin typeface="Arial" panose="020B0604020202020204" pitchFamily="34" charset="0"/>
                <a:cs typeface="Arial" panose="020B0604020202020204" pitchFamily="34" charset="0"/>
              </a:rPr>
              <a:t>Director de Operaciones: Obispo Jesse Valdez, </a:t>
            </a:r>
          </a:p>
          <a:p>
            <a:r>
              <a:rPr lang="es-ES_tradnl" sz="2800" dirty="0">
                <a:solidFill>
                  <a:schemeClr val="bg1"/>
                </a:solidFill>
                <a:latin typeface="Arial" panose="020B0604020202020204" pitchFamily="34" charset="0"/>
                <a:cs typeface="Arial" panose="020B0604020202020204" pitchFamily="34" charset="0"/>
              </a:rPr>
              <a:t>Coordinador: Obispo Jesse Rodríguez, </a:t>
            </a:r>
          </a:p>
          <a:p>
            <a:r>
              <a:rPr lang="es-ES_tradnl" sz="2800" dirty="0">
                <a:solidFill>
                  <a:schemeClr val="bg1"/>
                </a:solidFill>
                <a:latin typeface="Arial" panose="020B0604020202020204" pitchFamily="34" charset="0"/>
                <a:cs typeface="Arial" panose="020B0604020202020204" pitchFamily="34" charset="0"/>
              </a:rPr>
              <a:t>Coordinadora de Mujeres: Nelly Tamez, </a:t>
            </a:r>
          </a:p>
          <a:p>
            <a:r>
              <a:rPr lang="es-ES_tradnl" sz="2800" dirty="0">
                <a:solidFill>
                  <a:schemeClr val="bg1"/>
                </a:solidFill>
                <a:latin typeface="Arial" panose="020B0604020202020204" pitchFamily="34" charset="0"/>
                <a:cs typeface="Arial" panose="020B0604020202020204" pitchFamily="34" charset="0"/>
              </a:rPr>
              <a:t>Lugar: Fontana, CA.</a:t>
            </a:r>
          </a:p>
          <a:p>
            <a:r>
              <a:rPr lang="es-ES_tradnl" sz="2800" dirty="0">
                <a:solidFill>
                  <a:schemeClr val="bg1"/>
                </a:solidFill>
                <a:latin typeface="Arial" panose="020B0604020202020204" pitchFamily="34" charset="0"/>
                <a:cs typeface="Arial" panose="020B0604020202020204" pitchFamily="34" charset="0"/>
              </a:rPr>
              <a:t>Fecha: Junio 12-16, 2023.   </a:t>
            </a:r>
          </a:p>
          <a:p>
            <a:endParaRPr lang="es-ES_tradnl" dirty="0"/>
          </a:p>
        </p:txBody>
      </p:sp>
    </p:spTree>
    <p:extLst>
      <p:ext uri="{BB962C8B-B14F-4D97-AF65-F5344CB8AC3E}">
        <p14:creationId xmlns:p14="http://schemas.microsoft.com/office/powerpoint/2010/main" val="800085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50232-713D-7541-83B9-F9E26DA7D433}"/>
              </a:ext>
            </a:extLst>
          </p:cNvPr>
          <p:cNvPicPr>
            <a:picLocks noChangeAspect="1"/>
          </p:cNvPicPr>
          <p:nvPr/>
        </p:nvPicPr>
        <p:blipFill>
          <a:blip r:embed="rId3"/>
          <a:stretch>
            <a:fillRect/>
          </a:stretch>
        </p:blipFill>
        <p:spPr>
          <a:xfrm>
            <a:off x="-48126" y="-38822"/>
            <a:ext cx="12249182" cy="6896822"/>
          </a:xfrm>
          <a:prstGeom prst="rect">
            <a:avLst/>
          </a:prstGeom>
        </p:spPr>
      </p:pic>
      <p:sp>
        <p:nvSpPr>
          <p:cNvPr id="3" name="TextBox 2">
            <a:extLst>
              <a:ext uri="{FF2B5EF4-FFF2-40B4-BE49-F238E27FC236}">
                <a16:creationId xmlns:a16="http://schemas.microsoft.com/office/drawing/2014/main" id="{64C1B6B9-E923-A24F-A5E6-FEE2ADF33FB1}"/>
              </a:ext>
            </a:extLst>
          </p:cNvPr>
          <p:cNvSpPr txBox="1"/>
          <p:nvPr/>
        </p:nvSpPr>
        <p:spPr>
          <a:xfrm>
            <a:off x="982749" y="1063986"/>
            <a:ext cx="5762796" cy="523220"/>
          </a:xfrm>
          <a:prstGeom prst="rect">
            <a:avLst/>
          </a:prstGeom>
          <a:noFill/>
        </p:spPr>
        <p:txBody>
          <a:bodyPr wrap="none" rtlCol="0">
            <a:spAutoFit/>
          </a:bodyPr>
          <a:lstStyle/>
          <a:p>
            <a:r>
              <a:rPr lang="es-ES_tradnl" sz="2800" dirty="0">
                <a:solidFill>
                  <a:schemeClr val="bg1"/>
                </a:solidFill>
              </a:rPr>
              <a:t>9. Escuela de Formación Pastoral 2023</a:t>
            </a:r>
          </a:p>
        </p:txBody>
      </p:sp>
      <p:sp>
        <p:nvSpPr>
          <p:cNvPr id="6" name="TextBox 5">
            <a:extLst>
              <a:ext uri="{FF2B5EF4-FFF2-40B4-BE49-F238E27FC236}">
                <a16:creationId xmlns:a16="http://schemas.microsoft.com/office/drawing/2014/main" id="{3726B180-829E-934B-A5E4-99F1B46FFF03}"/>
              </a:ext>
            </a:extLst>
          </p:cNvPr>
          <p:cNvSpPr txBox="1"/>
          <p:nvPr/>
        </p:nvSpPr>
        <p:spPr>
          <a:xfrm>
            <a:off x="1329702" y="1587206"/>
            <a:ext cx="5723042" cy="523220"/>
          </a:xfrm>
          <a:prstGeom prst="rect">
            <a:avLst/>
          </a:prstGeom>
          <a:noFill/>
        </p:spPr>
        <p:txBody>
          <a:bodyPr wrap="none" rtlCol="0">
            <a:spAutoFit/>
          </a:bodyPr>
          <a:lstStyle/>
          <a:p>
            <a:r>
              <a:rPr lang="en-US" sz="2800" dirty="0">
                <a:solidFill>
                  <a:srgbClr val="FFFF00"/>
                </a:solidFill>
                <a:latin typeface="Arial" panose="020B0604020202020204" pitchFamily="34" charset="0"/>
                <a:cs typeface="Arial" panose="020B0604020202020204" pitchFamily="34" charset="0"/>
              </a:rPr>
              <a:t>School of Pastoral Formation 2023</a:t>
            </a:r>
          </a:p>
        </p:txBody>
      </p:sp>
      <p:sp>
        <p:nvSpPr>
          <p:cNvPr id="2" name="TextBox 1">
            <a:extLst>
              <a:ext uri="{FF2B5EF4-FFF2-40B4-BE49-F238E27FC236}">
                <a16:creationId xmlns:a16="http://schemas.microsoft.com/office/drawing/2014/main" id="{D7156C28-C509-703C-F22A-D4D38F93A975}"/>
              </a:ext>
            </a:extLst>
          </p:cNvPr>
          <p:cNvSpPr txBox="1"/>
          <p:nvPr/>
        </p:nvSpPr>
        <p:spPr>
          <a:xfrm>
            <a:off x="1304302" y="2228921"/>
            <a:ext cx="8674169" cy="3539430"/>
          </a:xfrm>
          <a:prstGeom prst="rect">
            <a:avLst/>
          </a:prstGeom>
          <a:noFill/>
        </p:spPr>
        <p:txBody>
          <a:bodyPr wrap="none" rtlCol="0">
            <a:spAutoFit/>
          </a:bodyPr>
          <a:lstStyle/>
          <a:p>
            <a:r>
              <a:rPr lang="es-ES" sz="2800" b="1"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Tiene que ser funcional. Buscaremos una </a:t>
            </a:r>
          </a:p>
          <a:p>
            <a:r>
              <a:rPr lang="es-ES" sz="2800" b="1"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combinación de teoría y práctica.</a:t>
            </a:r>
          </a:p>
          <a:p>
            <a:endParaRPr lang="es-ES" sz="2800" b="1" kern="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r>
              <a:rPr lang="es-ES" sz="2800" b="1"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Un nuevo término que expresará la naturaleza </a:t>
            </a:r>
          </a:p>
          <a:p>
            <a:r>
              <a:rPr lang="es-ES" sz="2800" b="1"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de las clases que se impartirán es: </a:t>
            </a:r>
          </a:p>
          <a:p>
            <a:endParaRPr lang="es-ES" sz="2800" b="1"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s-ES" sz="2800" b="1"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r>
              <a:rPr lang="es-ES" sz="2800" b="1" kern="0"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EducAcción</a:t>
            </a:r>
            <a:r>
              <a:rPr lang="es-ES" sz="2800" b="1"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 esto es “Educación con Acción”.</a:t>
            </a:r>
          </a:p>
          <a:p>
            <a:r>
              <a:rPr lang="es-ES" sz="2800" b="1"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S_tradnl" b="1" dirty="0">
              <a:solidFill>
                <a:schemeClr val="bg1"/>
              </a:solidFill>
            </a:endParaRPr>
          </a:p>
        </p:txBody>
      </p:sp>
    </p:spTree>
    <p:extLst>
      <p:ext uri="{BB962C8B-B14F-4D97-AF65-F5344CB8AC3E}">
        <p14:creationId xmlns:p14="http://schemas.microsoft.com/office/powerpoint/2010/main" val="3386297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50232-713D-7541-83B9-F9E26DA7D433}"/>
              </a:ext>
            </a:extLst>
          </p:cNvPr>
          <p:cNvPicPr>
            <a:picLocks noChangeAspect="1"/>
          </p:cNvPicPr>
          <p:nvPr/>
        </p:nvPicPr>
        <p:blipFill>
          <a:blip r:embed="rId3"/>
          <a:stretch>
            <a:fillRect/>
          </a:stretch>
        </p:blipFill>
        <p:spPr>
          <a:xfrm>
            <a:off x="-48126" y="-38822"/>
            <a:ext cx="12249182" cy="6896822"/>
          </a:xfrm>
          <a:prstGeom prst="rect">
            <a:avLst/>
          </a:prstGeom>
        </p:spPr>
      </p:pic>
      <p:sp>
        <p:nvSpPr>
          <p:cNvPr id="3" name="TextBox 2">
            <a:extLst>
              <a:ext uri="{FF2B5EF4-FFF2-40B4-BE49-F238E27FC236}">
                <a16:creationId xmlns:a16="http://schemas.microsoft.com/office/drawing/2014/main" id="{64C1B6B9-E923-A24F-A5E6-FEE2ADF33FB1}"/>
              </a:ext>
            </a:extLst>
          </p:cNvPr>
          <p:cNvSpPr txBox="1"/>
          <p:nvPr/>
        </p:nvSpPr>
        <p:spPr>
          <a:xfrm>
            <a:off x="982749" y="1063986"/>
            <a:ext cx="7697941" cy="523220"/>
          </a:xfrm>
          <a:prstGeom prst="rect">
            <a:avLst/>
          </a:prstGeom>
          <a:noFill/>
        </p:spPr>
        <p:txBody>
          <a:bodyPr wrap="none" rtlCol="0">
            <a:spAutoFit/>
          </a:bodyPr>
          <a:lstStyle/>
          <a:p>
            <a:r>
              <a:rPr lang="es-ES_tradnl" sz="2800" b="1" dirty="0">
                <a:solidFill>
                  <a:schemeClr val="bg1"/>
                </a:solidFill>
                <a:latin typeface="Arial" panose="020B0604020202020204" pitchFamily="34" charset="0"/>
                <a:cs typeface="Arial" panose="020B0604020202020204" pitchFamily="34" charset="0"/>
              </a:rPr>
              <a:t>9. Escuela de Pastores &amp; Plantadores 2023. </a:t>
            </a:r>
          </a:p>
        </p:txBody>
      </p:sp>
      <p:sp>
        <p:nvSpPr>
          <p:cNvPr id="6" name="TextBox 5">
            <a:extLst>
              <a:ext uri="{FF2B5EF4-FFF2-40B4-BE49-F238E27FC236}">
                <a16:creationId xmlns:a16="http://schemas.microsoft.com/office/drawing/2014/main" id="{3726B180-829E-934B-A5E4-99F1B46FFF03}"/>
              </a:ext>
            </a:extLst>
          </p:cNvPr>
          <p:cNvSpPr txBox="1"/>
          <p:nvPr/>
        </p:nvSpPr>
        <p:spPr>
          <a:xfrm>
            <a:off x="1329702" y="1587206"/>
            <a:ext cx="5704382" cy="523220"/>
          </a:xfrm>
          <a:prstGeom prst="rect">
            <a:avLst/>
          </a:prstGeom>
          <a:noFill/>
        </p:spPr>
        <p:txBody>
          <a:bodyPr wrap="none" rtlCol="0">
            <a:spAutoFit/>
          </a:bodyPr>
          <a:lstStyle/>
          <a:p>
            <a:r>
              <a:rPr lang="en-US" sz="2800" dirty="0">
                <a:solidFill>
                  <a:srgbClr val="FFFF00"/>
                </a:solidFill>
                <a:latin typeface="Arial" panose="020B0604020202020204" pitchFamily="34" charset="0"/>
                <a:cs typeface="Arial" panose="020B0604020202020204" pitchFamily="34" charset="0"/>
              </a:rPr>
              <a:t>DECLARACIÓN – DECLARATION</a:t>
            </a:r>
          </a:p>
        </p:txBody>
      </p:sp>
      <p:sp>
        <p:nvSpPr>
          <p:cNvPr id="2" name="TextBox 1">
            <a:extLst>
              <a:ext uri="{FF2B5EF4-FFF2-40B4-BE49-F238E27FC236}">
                <a16:creationId xmlns:a16="http://schemas.microsoft.com/office/drawing/2014/main" id="{D7156C28-C509-703C-F22A-D4D38F93A975}"/>
              </a:ext>
            </a:extLst>
          </p:cNvPr>
          <p:cNvSpPr txBox="1"/>
          <p:nvPr/>
        </p:nvSpPr>
        <p:spPr>
          <a:xfrm>
            <a:off x="2021669" y="2633646"/>
            <a:ext cx="8109592" cy="2677656"/>
          </a:xfrm>
          <a:prstGeom prst="rect">
            <a:avLst/>
          </a:prstGeom>
          <a:noFill/>
        </p:spPr>
        <p:txBody>
          <a:bodyPr wrap="none" rtlCol="0">
            <a:spAutoFit/>
          </a:bodyPr>
          <a:lstStyle/>
          <a:p>
            <a:pPr marL="0" marR="0" algn="ctr">
              <a:spcBef>
                <a:spcPts val="0"/>
              </a:spcBef>
              <a:spcAft>
                <a:spcPts val="0"/>
              </a:spcAft>
            </a:pPr>
            <a:r>
              <a:rPr lang="es-ES" sz="28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“Llamar, Empoderar y Enviar” — </a:t>
            </a:r>
            <a:r>
              <a:rPr lang="es-ES" sz="2800" b="1" i="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Hechos 13:3</a:t>
            </a:r>
          </a:p>
          <a:p>
            <a:pPr marL="0" marR="0" algn="ctr">
              <a:spcBef>
                <a:spcPts val="0"/>
              </a:spcBef>
              <a:spcAft>
                <a:spcPts val="0"/>
              </a:spcAft>
            </a:pPr>
            <a:endParaRPr lang="en-US" sz="28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es-ES" sz="28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Llamar - habiendo ayunado y orado,</a:t>
            </a:r>
            <a:endParaRPr lang="en-US" sz="28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es-ES" sz="28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Empoderar - les impusieron las manos</a:t>
            </a:r>
            <a:endParaRPr lang="en-US" sz="28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es-ES" sz="28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Enviar - y los despidieron.</a:t>
            </a:r>
            <a:endParaRPr lang="en-US" sz="28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s-ES" sz="2800" b="1" kern="0" dirty="0">
                <a:solidFill>
                  <a:srgbClr val="4A4B4E"/>
                </a:solidFill>
                <a:effectLst/>
                <a:latin typeface="Arial" panose="020B0604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85321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086BAEDA-84DC-8075-24E5-F7763701A152}"/>
              </a:ext>
            </a:extLst>
          </p:cNvPr>
          <p:cNvGraphicFramePr/>
          <p:nvPr>
            <p:extLst>
              <p:ext uri="{D42A27DB-BD31-4B8C-83A1-F6EECF244321}">
                <p14:modId xmlns:p14="http://schemas.microsoft.com/office/powerpoint/2010/main" val="1111435073"/>
              </p:ext>
            </p:extLst>
          </p:nvPr>
        </p:nvGraphicFramePr>
        <p:xfrm>
          <a:off x="643466" y="630872"/>
          <a:ext cx="10905067" cy="5596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74F451E-126A-8B1E-C77C-68BA582CBDA8}"/>
              </a:ext>
            </a:extLst>
          </p:cNvPr>
          <p:cNvSpPr txBox="1"/>
          <p:nvPr/>
        </p:nvSpPr>
        <p:spPr>
          <a:xfrm>
            <a:off x="3761962" y="93801"/>
            <a:ext cx="4668073" cy="461665"/>
          </a:xfrm>
          <a:prstGeom prst="rect">
            <a:avLst/>
          </a:prstGeom>
          <a:noFill/>
        </p:spPr>
        <p:txBody>
          <a:bodyPr wrap="none" rtlCol="0">
            <a:spAutoFit/>
          </a:bodyPr>
          <a:lstStyle/>
          <a:p>
            <a:pPr algn="ctr"/>
            <a:r>
              <a:rPr lang="es-ES_tradnl" sz="2400" b="1" dirty="0"/>
              <a:t>CUADRO ACADÉMICO APOSTÓLICO</a:t>
            </a:r>
          </a:p>
        </p:txBody>
      </p:sp>
    </p:spTree>
    <p:extLst>
      <p:ext uri="{BB962C8B-B14F-4D97-AF65-F5344CB8AC3E}">
        <p14:creationId xmlns:p14="http://schemas.microsoft.com/office/powerpoint/2010/main" val="2377591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in a suit&#10;&#10;Description automatically generated with medium confidence">
            <a:extLst>
              <a:ext uri="{FF2B5EF4-FFF2-40B4-BE49-F238E27FC236}">
                <a16:creationId xmlns:a16="http://schemas.microsoft.com/office/drawing/2014/main" id="{C3B01B2E-E863-07AB-0C33-97B4FFD6FCF6}"/>
              </a:ext>
            </a:extLst>
          </p:cNvPr>
          <p:cNvPicPr>
            <a:picLocks noChangeAspect="1"/>
          </p:cNvPicPr>
          <p:nvPr/>
        </p:nvPicPr>
        <p:blipFill rotWithShape="1">
          <a:blip r:embed="rId3"/>
          <a:srcRect t="19"/>
          <a:stretch/>
        </p:blipFill>
        <p:spPr>
          <a:xfrm>
            <a:off x="20" y="1282"/>
            <a:ext cx="12191980" cy="6856718"/>
          </a:xfrm>
          <a:prstGeom prst="rect">
            <a:avLst/>
          </a:prstGeom>
        </p:spPr>
      </p:pic>
      <p:sp>
        <p:nvSpPr>
          <p:cNvPr id="2" name="Rectangle 2">
            <a:extLst>
              <a:ext uri="{FF2B5EF4-FFF2-40B4-BE49-F238E27FC236}">
                <a16:creationId xmlns:a16="http://schemas.microsoft.com/office/drawing/2014/main" id="{8A04E797-7C31-DE6B-1861-E82BFB26334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sp>
        <p:nvSpPr>
          <p:cNvPr id="5" name="TextBox 4">
            <a:extLst>
              <a:ext uri="{FF2B5EF4-FFF2-40B4-BE49-F238E27FC236}">
                <a16:creationId xmlns:a16="http://schemas.microsoft.com/office/drawing/2014/main" id="{1F062C10-59B8-8164-E2DE-2C882CB937BD}"/>
              </a:ext>
            </a:extLst>
          </p:cNvPr>
          <p:cNvSpPr txBox="1"/>
          <p:nvPr/>
        </p:nvSpPr>
        <p:spPr>
          <a:xfrm>
            <a:off x="5706260" y="2488368"/>
            <a:ext cx="4445832" cy="1323439"/>
          </a:xfrm>
          <a:prstGeom prst="rect">
            <a:avLst/>
          </a:prstGeom>
          <a:noFill/>
        </p:spPr>
        <p:txBody>
          <a:bodyPr wrap="none" rtlCol="0">
            <a:spAutoFit/>
          </a:bodyPr>
          <a:lstStyle/>
          <a:p>
            <a:pPr algn="ctr"/>
            <a:r>
              <a:rPr lang="es-ES_tradnl" sz="4000" b="1" dirty="0">
                <a:solidFill>
                  <a:schemeClr val="bg1"/>
                </a:solidFill>
              </a:rPr>
              <a:t>¡MUCHAS GRACIAS!</a:t>
            </a:r>
          </a:p>
          <a:p>
            <a:pPr algn="ctr"/>
            <a:r>
              <a:rPr lang="es-ES_tradnl" sz="4000" b="1" dirty="0">
                <a:solidFill>
                  <a:srgbClr val="FFFF00"/>
                </a:solidFill>
              </a:rPr>
              <a:t>THANK YOU!</a:t>
            </a:r>
          </a:p>
        </p:txBody>
      </p:sp>
    </p:spTree>
    <p:extLst>
      <p:ext uri="{BB962C8B-B14F-4D97-AF65-F5344CB8AC3E}">
        <p14:creationId xmlns:p14="http://schemas.microsoft.com/office/powerpoint/2010/main" val="1981346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2EFB14-0E04-8448-814A-3BFBCA53B8BA}"/>
              </a:ext>
            </a:extLst>
          </p:cNvPr>
          <p:cNvPicPr>
            <a:picLocks noChangeAspect="1"/>
          </p:cNvPicPr>
          <p:nvPr/>
        </p:nvPicPr>
        <p:blipFill>
          <a:blip r:embed="rId2"/>
          <a:stretch>
            <a:fillRect/>
          </a:stretch>
        </p:blipFill>
        <p:spPr>
          <a:xfrm>
            <a:off x="5884" y="-3313"/>
            <a:ext cx="12186116" cy="6861313"/>
          </a:xfrm>
          <a:prstGeom prst="rect">
            <a:avLst/>
          </a:prstGeom>
        </p:spPr>
      </p:pic>
    </p:spTree>
    <p:extLst>
      <p:ext uri="{BB962C8B-B14F-4D97-AF65-F5344CB8AC3E}">
        <p14:creationId xmlns:p14="http://schemas.microsoft.com/office/powerpoint/2010/main" val="874739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5E4A4B-7197-344B-9D33-4ED90BB277CC}"/>
              </a:ext>
            </a:extLst>
          </p:cNvPr>
          <p:cNvPicPr>
            <a:picLocks noChangeAspect="1"/>
          </p:cNvPicPr>
          <p:nvPr/>
        </p:nvPicPr>
        <p:blipFill>
          <a:blip r:embed="rId3"/>
          <a:stretch>
            <a:fillRect/>
          </a:stretch>
        </p:blipFill>
        <p:spPr>
          <a:xfrm>
            <a:off x="0" y="1"/>
            <a:ext cx="12186114" cy="6861312"/>
          </a:xfrm>
          <a:prstGeom prst="rect">
            <a:avLst/>
          </a:prstGeom>
        </p:spPr>
      </p:pic>
    </p:spTree>
    <p:extLst>
      <p:ext uri="{BB962C8B-B14F-4D97-AF65-F5344CB8AC3E}">
        <p14:creationId xmlns:p14="http://schemas.microsoft.com/office/powerpoint/2010/main" val="2161057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2A50232-713D-7541-83B9-F9E26DA7D433}"/>
              </a:ext>
            </a:extLst>
          </p:cNvPr>
          <p:cNvPicPr>
            <a:picLocks noChangeAspect="1"/>
          </p:cNvPicPr>
          <p:nvPr/>
        </p:nvPicPr>
        <p:blipFill rotWithShape="1">
          <a:blip r:embed="rId2"/>
          <a:srcRect l="14615" t="13247" r="20749"/>
          <a:stretch/>
        </p:blipFill>
        <p:spPr>
          <a:xfrm>
            <a:off x="8367528" y="0"/>
            <a:ext cx="3850142" cy="685800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871462F-2246-454F-837D-0D4C133CABF9}"/>
              </a:ext>
            </a:extLst>
          </p:cNvPr>
          <p:cNvSpPr txBox="1"/>
          <p:nvPr/>
        </p:nvSpPr>
        <p:spPr>
          <a:xfrm>
            <a:off x="371093" y="1026412"/>
            <a:ext cx="7487032" cy="1259588"/>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4000" b="1" i="1" dirty="0">
                <a:effectLst/>
                <a:latin typeface="+mj-lt"/>
                <a:ea typeface="+mj-ea"/>
                <a:cs typeface="+mj-cs"/>
              </a:rPr>
              <a:t>“El medio </a:t>
            </a:r>
            <a:r>
              <a:rPr lang="en-US" sz="4000" b="1" i="1" dirty="0" err="1">
                <a:effectLst/>
                <a:latin typeface="+mj-lt"/>
                <a:ea typeface="+mj-ea"/>
                <a:cs typeface="+mj-cs"/>
              </a:rPr>
              <a:t>más</a:t>
            </a:r>
            <a:r>
              <a:rPr lang="en-US" sz="4000" b="1" i="1" dirty="0">
                <a:effectLst/>
                <a:latin typeface="+mj-lt"/>
                <a:ea typeface="+mj-ea"/>
                <a:cs typeface="+mj-cs"/>
              </a:rPr>
              <a:t> </a:t>
            </a:r>
            <a:r>
              <a:rPr lang="en-US" sz="4000" b="1" i="1" dirty="0" err="1">
                <a:effectLst/>
                <a:latin typeface="+mj-lt"/>
                <a:ea typeface="+mj-ea"/>
                <a:cs typeface="+mj-cs"/>
              </a:rPr>
              <a:t>poderoso</a:t>
            </a:r>
            <a:r>
              <a:rPr lang="en-US" sz="4000" b="1" i="1" dirty="0">
                <a:effectLst/>
                <a:latin typeface="+mj-lt"/>
                <a:ea typeface="+mj-ea"/>
                <a:cs typeface="+mj-cs"/>
              </a:rPr>
              <a:t> de </a:t>
            </a:r>
            <a:r>
              <a:rPr lang="en-US" sz="4000" b="1" i="1" dirty="0" err="1">
                <a:effectLst/>
                <a:latin typeface="+mj-lt"/>
                <a:ea typeface="+mj-ea"/>
                <a:cs typeface="+mj-cs"/>
              </a:rPr>
              <a:t>trasformación</a:t>
            </a:r>
            <a:r>
              <a:rPr lang="en-US" sz="4000" b="1" i="1" dirty="0">
                <a:effectLst/>
                <a:latin typeface="+mj-lt"/>
                <a:ea typeface="+mj-ea"/>
                <a:cs typeface="+mj-cs"/>
              </a:rPr>
              <a:t>: La </a:t>
            </a:r>
            <a:r>
              <a:rPr lang="en-US" sz="4000" b="1" i="1" dirty="0" err="1">
                <a:effectLst/>
                <a:latin typeface="+mj-lt"/>
                <a:ea typeface="+mj-ea"/>
                <a:cs typeface="+mj-cs"/>
              </a:rPr>
              <a:t>Educación</a:t>
            </a:r>
            <a:r>
              <a:rPr lang="en-US" sz="4000" b="1" i="1" dirty="0">
                <a:effectLst/>
                <a:latin typeface="+mj-lt"/>
                <a:ea typeface="+mj-ea"/>
                <a:cs typeface="+mj-cs"/>
              </a:rPr>
              <a:t>”</a:t>
            </a:r>
            <a:endParaRPr lang="en-US" sz="4000" b="1" dirty="0">
              <a:effectLst/>
              <a:latin typeface="+mj-lt"/>
              <a:ea typeface="+mj-ea"/>
              <a:cs typeface="+mj-cs"/>
            </a:endParaRP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70A0EF0-AA17-2546-A4CA-200D1E61FDAD}"/>
              </a:ext>
            </a:extLst>
          </p:cNvPr>
          <p:cNvSpPr txBox="1"/>
          <p:nvPr/>
        </p:nvSpPr>
        <p:spPr>
          <a:xfrm>
            <a:off x="580603" y="2710868"/>
            <a:ext cx="7091063" cy="1436263"/>
          </a:xfrm>
          <a:prstGeom prst="rect">
            <a:avLst/>
          </a:prstGeom>
        </p:spPr>
        <p:txBody>
          <a:bodyPr vert="horz" lIns="91440" tIns="45720" rIns="91440" bIns="45720" rtlCol="0" anchor="t">
            <a:normAutofit/>
          </a:bodyPr>
          <a:lstStyle/>
          <a:p>
            <a:pPr algn="ctr">
              <a:lnSpc>
                <a:spcPct val="90000"/>
              </a:lnSpc>
              <a:spcAft>
                <a:spcPts val="600"/>
              </a:spcAft>
            </a:pPr>
            <a:r>
              <a:rPr lang="en-US" sz="4000" i="1" dirty="0">
                <a:effectLst/>
              </a:rPr>
              <a:t>“</a:t>
            </a:r>
            <a:r>
              <a:rPr lang="en-US" sz="4000" i="1" dirty="0"/>
              <a:t>The most powerful mean of transformation: Education</a:t>
            </a:r>
            <a:r>
              <a:rPr lang="en-US" sz="4000" i="1" dirty="0">
                <a:effectLst/>
              </a:rPr>
              <a:t>”</a:t>
            </a:r>
            <a:endParaRPr lang="en-US" sz="4000" dirty="0">
              <a:effectLst/>
            </a:endParaRPr>
          </a:p>
        </p:txBody>
      </p:sp>
      <p:sp>
        <p:nvSpPr>
          <p:cNvPr id="8" name="Rectangle 6">
            <a:extLst>
              <a:ext uri="{FF2B5EF4-FFF2-40B4-BE49-F238E27FC236}">
                <a16:creationId xmlns:a16="http://schemas.microsoft.com/office/drawing/2014/main" id="{A4A5155C-22D0-73CD-24E9-C7ACEA4D2894}"/>
              </a:ext>
            </a:extLst>
          </p:cNvPr>
          <p:cNvSpPr>
            <a:spLocks noChangeArrowheads="1"/>
          </p:cNvSpPr>
          <p:nvPr/>
        </p:nvSpPr>
        <p:spPr bwMode="auto">
          <a:xfrm flipV="1">
            <a:off x="4638302" y="5271557"/>
            <a:ext cx="221869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_tradnl"/>
          </a:p>
        </p:txBody>
      </p:sp>
      <p:pic>
        <p:nvPicPr>
          <p:cNvPr id="2053" name="Picture 8" descr="Logo&#10;&#10;Description automatically generated">
            <a:extLst>
              <a:ext uri="{FF2B5EF4-FFF2-40B4-BE49-F238E27FC236}">
                <a16:creationId xmlns:a16="http://schemas.microsoft.com/office/drawing/2014/main" id="{ABC01D33-8BC6-CF33-62EA-0DF4727FB6C2}"/>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638302" y="4147131"/>
            <a:ext cx="2611584" cy="2496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585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50232-713D-7541-83B9-F9E26DA7D433}"/>
              </a:ext>
            </a:extLst>
          </p:cNvPr>
          <p:cNvPicPr>
            <a:picLocks noChangeAspect="1"/>
          </p:cNvPicPr>
          <p:nvPr/>
        </p:nvPicPr>
        <p:blipFill>
          <a:blip r:embed="rId3"/>
          <a:stretch>
            <a:fillRect/>
          </a:stretch>
        </p:blipFill>
        <p:spPr>
          <a:xfrm>
            <a:off x="0" y="0"/>
            <a:ext cx="12186114" cy="6861312"/>
          </a:xfrm>
          <a:prstGeom prst="rect">
            <a:avLst/>
          </a:prstGeom>
        </p:spPr>
      </p:pic>
      <p:sp>
        <p:nvSpPr>
          <p:cNvPr id="3" name="TextBox 2">
            <a:extLst>
              <a:ext uri="{FF2B5EF4-FFF2-40B4-BE49-F238E27FC236}">
                <a16:creationId xmlns:a16="http://schemas.microsoft.com/office/drawing/2014/main" id="{64C1B6B9-E923-A24F-A5E6-FEE2ADF33FB1}"/>
              </a:ext>
            </a:extLst>
          </p:cNvPr>
          <p:cNvSpPr txBox="1"/>
          <p:nvPr/>
        </p:nvSpPr>
        <p:spPr>
          <a:xfrm>
            <a:off x="1061872" y="1433263"/>
            <a:ext cx="10062370" cy="523220"/>
          </a:xfrm>
          <a:prstGeom prst="rect">
            <a:avLst/>
          </a:prstGeom>
          <a:noFill/>
        </p:spPr>
        <p:txBody>
          <a:bodyPr wrap="none" rtlCol="0">
            <a:spAutoFit/>
          </a:bodyPr>
          <a:lstStyle/>
          <a:p>
            <a:pPr algn="ctr"/>
            <a:r>
              <a:rPr lang="es-ES" sz="2800" dirty="0">
                <a:solidFill>
                  <a:schemeClr val="bg1"/>
                </a:solidFill>
                <a:effectLst/>
                <a:latin typeface="Arial" panose="020B0604020202020204" pitchFamily="34" charset="0"/>
                <a:ea typeface="Calibri" panose="020F0502020204030204" pitchFamily="34" charset="0"/>
              </a:rPr>
              <a:t>1. </a:t>
            </a:r>
            <a:r>
              <a:rPr lang="es-ES" sz="2800" kern="0" dirty="0">
                <a:solidFill>
                  <a:schemeClr val="bg1"/>
                </a:solidFill>
                <a:effectLst/>
                <a:latin typeface="Arial" panose="020B0604020202020204" pitchFamily="34" charset="0"/>
                <a:ea typeface="Times New Roman" panose="02020603050405020304" pitchFamily="18" charset="0"/>
              </a:rPr>
              <a:t>La Administración de la Secretaría de Educación Cristiana.</a:t>
            </a:r>
            <a:r>
              <a:rPr lang="en-US" sz="2800" dirty="0">
                <a:solidFill>
                  <a:schemeClr val="bg1"/>
                </a:solidFill>
                <a:effectLst/>
              </a:rPr>
              <a:t> </a:t>
            </a:r>
            <a:endParaRPr lang="en-US" sz="2800" dirty="0">
              <a:solidFill>
                <a:schemeClr val="bg1"/>
              </a:solidFill>
            </a:endParaRPr>
          </a:p>
        </p:txBody>
      </p:sp>
      <p:sp>
        <p:nvSpPr>
          <p:cNvPr id="4" name="TextBox 3">
            <a:extLst>
              <a:ext uri="{FF2B5EF4-FFF2-40B4-BE49-F238E27FC236}">
                <a16:creationId xmlns:a16="http://schemas.microsoft.com/office/drawing/2014/main" id="{ED04EB0B-8E38-034A-8B78-B7F62C0E8288}"/>
              </a:ext>
            </a:extLst>
          </p:cNvPr>
          <p:cNvSpPr txBox="1"/>
          <p:nvPr/>
        </p:nvSpPr>
        <p:spPr>
          <a:xfrm>
            <a:off x="3511260" y="3018436"/>
            <a:ext cx="6882826" cy="2246769"/>
          </a:xfrm>
          <a:prstGeom prst="rect">
            <a:avLst/>
          </a:prstGeom>
          <a:noFill/>
        </p:spPr>
        <p:txBody>
          <a:bodyPr wrap="square" rtlCol="0">
            <a:spAutoFit/>
          </a:bodyPr>
          <a:lstStyle/>
          <a:p>
            <a:r>
              <a:rPr lang="es-ES" sz="2800" dirty="0">
                <a:solidFill>
                  <a:schemeClr val="bg1"/>
                </a:solidFill>
                <a:effectLst/>
                <a:latin typeface="Arial" panose="020B0604020202020204" pitchFamily="34" charset="0"/>
                <a:ea typeface="Calibri" panose="020F0502020204030204" pitchFamily="34" charset="0"/>
              </a:rPr>
              <a:t>. </a:t>
            </a:r>
            <a:r>
              <a:rPr lang="es-ES" sz="2800" kern="0" dirty="0" err="1">
                <a:solidFill>
                  <a:schemeClr val="bg1"/>
                </a:solidFill>
                <a:effectLst/>
                <a:latin typeface="Arial" panose="020B0604020202020204" pitchFamily="34" charset="0"/>
                <a:ea typeface="Times New Roman" panose="02020603050405020304" pitchFamily="18" charset="0"/>
              </a:rPr>
              <a:t>DecanA</a:t>
            </a:r>
            <a:r>
              <a:rPr lang="es-ES" sz="2800" kern="0" dirty="0">
                <a:solidFill>
                  <a:schemeClr val="bg1"/>
                </a:solidFill>
                <a:effectLst/>
                <a:latin typeface="Arial" panose="020B0604020202020204" pitchFamily="34" charset="0"/>
                <a:ea typeface="Times New Roman" panose="02020603050405020304" pitchFamily="18" charset="0"/>
              </a:rPr>
              <a:t> Dra. </a:t>
            </a:r>
            <a:r>
              <a:rPr lang="es-ES" sz="2800" kern="0" dirty="0" err="1">
                <a:solidFill>
                  <a:schemeClr val="bg1"/>
                </a:solidFill>
                <a:effectLst/>
                <a:latin typeface="Arial" panose="020B0604020202020204" pitchFamily="34" charset="0"/>
                <a:ea typeface="Times New Roman" panose="02020603050405020304" pitchFamily="18" charset="0"/>
              </a:rPr>
              <a:t>Janae</a:t>
            </a:r>
            <a:r>
              <a:rPr lang="es-ES" sz="2800" kern="0" dirty="0">
                <a:solidFill>
                  <a:schemeClr val="bg1"/>
                </a:solidFill>
                <a:effectLst/>
                <a:latin typeface="Arial" panose="020B0604020202020204" pitchFamily="34" charset="0"/>
                <a:ea typeface="Times New Roman" panose="02020603050405020304" pitchFamily="18" charset="0"/>
              </a:rPr>
              <a:t> Quezada</a:t>
            </a:r>
            <a:r>
              <a:rPr lang="en-US" sz="2800" dirty="0">
                <a:solidFill>
                  <a:schemeClr val="bg1"/>
                </a:solidFill>
                <a:effectLst/>
              </a:rPr>
              <a:t> </a:t>
            </a:r>
          </a:p>
          <a:p>
            <a:r>
              <a:rPr lang="en-US" sz="2800" dirty="0">
                <a:solidFill>
                  <a:schemeClr val="bg1"/>
                </a:solidFill>
                <a:effectLst/>
              </a:rPr>
              <a:t>. </a:t>
            </a:r>
            <a:r>
              <a:rPr lang="es-ES" sz="2800" kern="0" dirty="0">
                <a:solidFill>
                  <a:schemeClr val="bg1"/>
                </a:solidFill>
                <a:effectLst/>
                <a:latin typeface="Arial" panose="020B0604020202020204" pitchFamily="34" charset="0"/>
                <a:ea typeface="Times New Roman" panose="02020603050405020304" pitchFamily="18" charset="0"/>
              </a:rPr>
              <a:t>Asistente Executivo  Alex </a:t>
            </a:r>
            <a:r>
              <a:rPr lang="es-ES" sz="2800" kern="0" dirty="0" err="1">
                <a:solidFill>
                  <a:schemeClr val="bg1"/>
                </a:solidFill>
                <a:latin typeface="Arial" panose="020B0604020202020204" pitchFamily="34" charset="0"/>
                <a:ea typeface="Times New Roman" panose="02020603050405020304" pitchFamily="18" charset="0"/>
              </a:rPr>
              <a:t>T</a:t>
            </a:r>
            <a:r>
              <a:rPr lang="es-ES" sz="2800" kern="0" dirty="0" err="1">
                <a:solidFill>
                  <a:schemeClr val="bg1"/>
                </a:solidFill>
                <a:effectLst/>
                <a:latin typeface="Arial" panose="020B0604020202020204" pitchFamily="34" charset="0"/>
                <a:ea typeface="Times New Roman" panose="02020603050405020304" pitchFamily="18" charset="0"/>
              </a:rPr>
              <a:t>arin</a:t>
            </a:r>
            <a:endParaRPr lang="en-US" sz="2800" dirty="0">
              <a:solidFill>
                <a:schemeClr val="bg1"/>
              </a:solidFill>
              <a:effectLst/>
            </a:endParaRPr>
          </a:p>
          <a:p>
            <a:r>
              <a:rPr lang="en-US" sz="2800" dirty="0">
                <a:solidFill>
                  <a:schemeClr val="bg1"/>
                </a:solidFill>
              </a:rPr>
              <a:t>. </a:t>
            </a:r>
            <a:r>
              <a:rPr lang="es-ES" sz="2800" kern="0" dirty="0">
                <a:solidFill>
                  <a:schemeClr val="bg1"/>
                </a:solidFill>
                <a:effectLst/>
                <a:latin typeface="Arial" panose="020B0604020202020204" pitchFamily="34" charset="0"/>
                <a:ea typeface="Times New Roman" panose="02020603050405020304" pitchFamily="18" charset="0"/>
              </a:rPr>
              <a:t>Hna. </a:t>
            </a:r>
            <a:r>
              <a:rPr lang="es-ES" sz="2800" kern="0" dirty="0" err="1">
                <a:solidFill>
                  <a:schemeClr val="bg1"/>
                </a:solidFill>
                <a:effectLst/>
                <a:latin typeface="Arial" panose="020B0604020202020204" pitchFamily="34" charset="0"/>
                <a:ea typeface="Times New Roman" panose="02020603050405020304" pitchFamily="18" charset="0"/>
              </a:rPr>
              <a:t>Gladia</a:t>
            </a:r>
            <a:r>
              <a:rPr lang="es-ES" sz="2800" kern="0" dirty="0">
                <a:solidFill>
                  <a:schemeClr val="bg1"/>
                </a:solidFill>
                <a:effectLst/>
                <a:latin typeface="Arial" panose="020B0604020202020204" pitchFamily="34" charset="0"/>
                <a:ea typeface="Times New Roman" panose="02020603050405020304" pitchFamily="18" charset="0"/>
              </a:rPr>
              <a:t> Pacheco</a:t>
            </a:r>
            <a:r>
              <a:rPr lang="en-US" sz="2800" dirty="0">
                <a:solidFill>
                  <a:schemeClr val="bg1"/>
                </a:solidFill>
                <a:effectLst/>
              </a:rPr>
              <a:t> </a:t>
            </a:r>
          </a:p>
          <a:p>
            <a:r>
              <a:rPr lang="es-ES" sz="2800" kern="0" dirty="0">
                <a:solidFill>
                  <a:schemeClr val="bg1"/>
                </a:solidFill>
                <a:effectLst/>
                <a:latin typeface="Arial" panose="020B0604020202020204" pitchFamily="34" charset="0"/>
                <a:ea typeface="Times New Roman" panose="02020603050405020304" pitchFamily="18" charset="0"/>
              </a:rPr>
              <a:t>. Hno. David García</a:t>
            </a:r>
            <a:r>
              <a:rPr lang="en-US" sz="2800" dirty="0">
                <a:solidFill>
                  <a:schemeClr val="bg1"/>
                </a:solidFill>
                <a:effectLst/>
              </a:rPr>
              <a:t> </a:t>
            </a:r>
          </a:p>
          <a:p>
            <a:r>
              <a:rPr lang="en-US" sz="2800" dirty="0">
                <a:solidFill>
                  <a:schemeClr val="bg1"/>
                </a:solidFill>
              </a:rPr>
              <a:t>. </a:t>
            </a:r>
            <a:r>
              <a:rPr lang="es-ES" sz="2800" kern="0" dirty="0">
                <a:solidFill>
                  <a:schemeClr val="bg1"/>
                </a:solidFill>
                <a:effectLst/>
                <a:latin typeface="Arial" panose="020B0604020202020204" pitchFamily="34" charset="0"/>
                <a:ea typeface="Times New Roman" panose="02020603050405020304" pitchFamily="18" charset="0"/>
              </a:rPr>
              <a:t>Hno. </a:t>
            </a:r>
            <a:r>
              <a:rPr lang="es-ES" sz="2800" kern="0" dirty="0" err="1">
                <a:solidFill>
                  <a:schemeClr val="bg1"/>
                </a:solidFill>
                <a:effectLst/>
                <a:latin typeface="Arial" panose="020B0604020202020204" pitchFamily="34" charset="0"/>
                <a:ea typeface="Times New Roman" panose="02020603050405020304" pitchFamily="18" charset="0"/>
              </a:rPr>
              <a:t>Dominic</a:t>
            </a:r>
            <a:r>
              <a:rPr lang="es-ES" sz="2800" kern="0" dirty="0">
                <a:solidFill>
                  <a:schemeClr val="bg1"/>
                </a:solidFill>
                <a:effectLst/>
                <a:latin typeface="Arial" panose="020B0604020202020204" pitchFamily="34" charset="0"/>
                <a:ea typeface="Times New Roman" panose="02020603050405020304" pitchFamily="18" charset="0"/>
              </a:rPr>
              <a:t> </a:t>
            </a:r>
            <a:r>
              <a:rPr lang="es-ES" sz="2800" kern="0" dirty="0" err="1">
                <a:solidFill>
                  <a:schemeClr val="bg1"/>
                </a:solidFill>
                <a:effectLst/>
                <a:latin typeface="Arial" panose="020B0604020202020204" pitchFamily="34" charset="0"/>
                <a:ea typeface="Times New Roman" panose="02020603050405020304" pitchFamily="18" charset="0"/>
              </a:rPr>
              <a:t>Moschetti</a:t>
            </a:r>
            <a:r>
              <a:rPr lang="en-US" sz="2800" dirty="0">
                <a:solidFill>
                  <a:schemeClr val="bg1"/>
                </a:solidFill>
                <a:effectLst/>
              </a:rPr>
              <a:t> </a:t>
            </a:r>
          </a:p>
        </p:txBody>
      </p:sp>
      <p:sp>
        <p:nvSpPr>
          <p:cNvPr id="6" name="TextBox 5">
            <a:extLst>
              <a:ext uri="{FF2B5EF4-FFF2-40B4-BE49-F238E27FC236}">
                <a16:creationId xmlns:a16="http://schemas.microsoft.com/office/drawing/2014/main" id="{3726B180-829E-934B-A5E4-99F1B46FFF03}"/>
              </a:ext>
            </a:extLst>
          </p:cNvPr>
          <p:cNvSpPr txBox="1"/>
          <p:nvPr/>
        </p:nvSpPr>
        <p:spPr>
          <a:xfrm>
            <a:off x="1490367" y="1962466"/>
            <a:ext cx="8903719" cy="538609"/>
          </a:xfrm>
          <a:prstGeom prst="rect">
            <a:avLst/>
          </a:prstGeom>
          <a:noFill/>
        </p:spPr>
        <p:txBody>
          <a:bodyPr wrap="none" rtlCol="0">
            <a:spAutoFit/>
          </a:bodyPr>
          <a:lstStyle/>
          <a:p>
            <a:r>
              <a:rPr lang="en-US" sz="2900" dirty="0">
                <a:solidFill>
                  <a:srgbClr val="FFFF00"/>
                </a:solidFill>
                <a:latin typeface="Arial" panose="020B0604020202020204" pitchFamily="34" charset="0"/>
                <a:cs typeface="Arial" panose="020B0604020202020204" pitchFamily="34" charset="0"/>
              </a:rPr>
              <a:t>The Secretariat of Christian Education Administration</a:t>
            </a:r>
          </a:p>
        </p:txBody>
      </p:sp>
    </p:spTree>
    <p:extLst>
      <p:ext uri="{BB962C8B-B14F-4D97-AF65-F5344CB8AC3E}">
        <p14:creationId xmlns:p14="http://schemas.microsoft.com/office/powerpoint/2010/main" val="588380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50232-713D-7541-83B9-F9E26DA7D433}"/>
              </a:ext>
            </a:extLst>
          </p:cNvPr>
          <p:cNvPicPr>
            <a:picLocks noChangeAspect="1"/>
          </p:cNvPicPr>
          <p:nvPr/>
        </p:nvPicPr>
        <p:blipFill>
          <a:blip r:embed="rId3"/>
          <a:stretch>
            <a:fillRect/>
          </a:stretch>
        </p:blipFill>
        <p:spPr>
          <a:xfrm>
            <a:off x="0" y="1"/>
            <a:ext cx="12186114" cy="6861312"/>
          </a:xfrm>
          <a:prstGeom prst="rect">
            <a:avLst/>
          </a:prstGeom>
        </p:spPr>
      </p:pic>
      <p:sp>
        <p:nvSpPr>
          <p:cNvPr id="3" name="TextBox 2">
            <a:extLst>
              <a:ext uri="{FF2B5EF4-FFF2-40B4-BE49-F238E27FC236}">
                <a16:creationId xmlns:a16="http://schemas.microsoft.com/office/drawing/2014/main" id="{298D7090-304B-0748-88BB-47EBAF3D26BC}"/>
              </a:ext>
            </a:extLst>
          </p:cNvPr>
          <p:cNvSpPr txBox="1"/>
          <p:nvPr/>
        </p:nvSpPr>
        <p:spPr>
          <a:xfrm>
            <a:off x="132708" y="1433263"/>
            <a:ext cx="11920699" cy="523220"/>
          </a:xfrm>
          <a:prstGeom prst="rect">
            <a:avLst/>
          </a:prstGeom>
          <a:noFill/>
        </p:spPr>
        <p:txBody>
          <a:bodyPr wrap="none" rtlCol="0">
            <a:spAutoFit/>
          </a:bodyPr>
          <a:lstStyle/>
          <a:p>
            <a:pPr algn="ctr"/>
            <a:r>
              <a:rPr lang="es-ES" sz="2800" dirty="0">
                <a:solidFill>
                  <a:schemeClr val="bg1"/>
                </a:solidFill>
                <a:effectLst/>
                <a:latin typeface="Arial" panose="020B0604020202020204" pitchFamily="34" charset="0"/>
                <a:ea typeface="Calibri" panose="020F0502020204030204" pitchFamily="34" charset="0"/>
              </a:rPr>
              <a:t>2. La Era Digital. Nuestro reto como Asamblea Apostólica en este milenio</a:t>
            </a:r>
            <a:r>
              <a:rPr lang="en-US" sz="2800" dirty="0">
                <a:solidFill>
                  <a:schemeClr val="bg1"/>
                </a:solidFill>
                <a:effectLst/>
              </a:rPr>
              <a:t> </a:t>
            </a:r>
            <a:endParaRPr lang="en-US" sz="2800" dirty="0">
              <a:solidFill>
                <a:schemeClr val="bg1"/>
              </a:solidFill>
            </a:endParaRPr>
          </a:p>
        </p:txBody>
      </p:sp>
      <p:sp>
        <p:nvSpPr>
          <p:cNvPr id="2" name="Rectangle 2">
            <a:extLst>
              <a:ext uri="{FF2B5EF4-FFF2-40B4-BE49-F238E27FC236}">
                <a16:creationId xmlns:a16="http://schemas.microsoft.com/office/drawing/2014/main" id="{534FDBE4-E82E-6B4E-AD6F-14E0D3173EB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9" descr="VR Applications: 23 Industries already using Virtual Reality">
            <a:extLst>
              <a:ext uri="{FF2B5EF4-FFF2-40B4-BE49-F238E27FC236}">
                <a16:creationId xmlns:a16="http://schemas.microsoft.com/office/drawing/2014/main" id="{7588CFC5-9621-A944-80F9-BAC1FB86419F}"/>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974804" y="2750999"/>
            <a:ext cx="6236506" cy="21505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97947C9-7D66-D54A-8186-EB6DBED3BAED}"/>
              </a:ext>
            </a:extLst>
          </p:cNvPr>
          <p:cNvSpPr txBox="1"/>
          <p:nvPr/>
        </p:nvSpPr>
        <p:spPr>
          <a:xfrm>
            <a:off x="480335" y="1999496"/>
            <a:ext cx="11225445" cy="923330"/>
          </a:xfrm>
          <a:prstGeom prst="rect">
            <a:avLst/>
          </a:prstGeom>
          <a:noFill/>
        </p:spPr>
        <p:txBody>
          <a:bodyPr wrap="none" rtlCol="0">
            <a:spAutoFit/>
          </a:bodyPr>
          <a:lstStyle/>
          <a:p>
            <a:pPr algn="ctr"/>
            <a:r>
              <a:rPr lang="en-US" sz="2600" dirty="0">
                <a:solidFill>
                  <a:srgbClr val="FFFF00"/>
                </a:solidFill>
                <a:latin typeface="Arial" panose="020B0604020202020204" pitchFamily="34" charset="0"/>
                <a:cs typeface="Arial" panose="020B0604020202020204" pitchFamily="34" charset="0"/>
              </a:rPr>
              <a:t>The Digital Age. Our challenge as an Apostolic Assembly in this millennium</a:t>
            </a:r>
          </a:p>
          <a:p>
            <a:pPr algn="ctr"/>
            <a:endParaRPr lang="en-US" sz="2800" dirty="0">
              <a:solidFill>
                <a:schemeClr val="bg1"/>
              </a:solidFill>
            </a:endParaRPr>
          </a:p>
        </p:txBody>
      </p:sp>
    </p:spTree>
    <p:extLst>
      <p:ext uri="{BB962C8B-B14F-4D97-AF65-F5344CB8AC3E}">
        <p14:creationId xmlns:p14="http://schemas.microsoft.com/office/powerpoint/2010/main" val="4289307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50232-713D-7541-83B9-F9E26DA7D433}"/>
              </a:ext>
            </a:extLst>
          </p:cNvPr>
          <p:cNvPicPr>
            <a:picLocks noChangeAspect="1"/>
          </p:cNvPicPr>
          <p:nvPr/>
        </p:nvPicPr>
        <p:blipFill>
          <a:blip r:embed="rId3"/>
          <a:stretch>
            <a:fillRect/>
          </a:stretch>
        </p:blipFill>
        <p:spPr>
          <a:xfrm>
            <a:off x="0" y="0"/>
            <a:ext cx="12186114" cy="6861312"/>
          </a:xfrm>
          <a:prstGeom prst="rect">
            <a:avLst/>
          </a:prstGeom>
        </p:spPr>
      </p:pic>
      <p:sp>
        <p:nvSpPr>
          <p:cNvPr id="3" name="TextBox 2">
            <a:extLst>
              <a:ext uri="{FF2B5EF4-FFF2-40B4-BE49-F238E27FC236}">
                <a16:creationId xmlns:a16="http://schemas.microsoft.com/office/drawing/2014/main" id="{64C1B6B9-E923-A24F-A5E6-FEE2ADF33FB1}"/>
              </a:ext>
            </a:extLst>
          </p:cNvPr>
          <p:cNvSpPr txBox="1"/>
          <p:nvPr/>
        </p:nvSpPr>
        <p:spPr>
          <a:xfrm>
            <a:off x="1629335" y="1037337"/>
            <a:ext cx="8927444" cy="523220"/>
          </a:xfrm>
          <a:prstGeom prst="rect">
            <a:avLst/>
          </a:prstGeom>
          <a:noFill/>
        </p:spPr>
        <p:txBody>
          <a:bodyPr wrap="none" rtlCol="0">
            <a:spAutoFit/>
          </a:bodyPr>
          <a:lstStyle/>
          <a:p>
            <a:pPr algn="ctr"/>
            <a:r>
              <a:rPr lang="es-ES" sz="2800" kern="100" dirty="0">
                <a:solidFill>
                  <a:schemeClr val="bg1"/>
                </a:solidFill>
                <a:latin typeface="Arial" panose="020B0604020202020204" pitchFamily="34" charset="0"/>
                <a:ea typeface="Calibri" panose="020F0502020204030204" pitchFamily="34" charset="0"/>
                <a:cs typeface="Times New Roman" panose="02020603050405020304" pitchFamily="18" charset="0"/>
              </a:rPr>
              <a:t>La N</a:t>
            </a:r>
            <a:r>
              <a:rPr lang="es-ES" sz="28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ueva tecnología y los beneficios que proporciona.</a:t>
            </a:r>
            <a:r>
              <a:rPr lang="en-US" sz="2800" dirty="0">
                <a:solidFill>
                  <a:schemeClr val="bg1"/>
                </a:solidFill>
                <a:effectLst/>
              </a:rPr>
              <a:t> </a:t>
            </a:r>
            <a:endParaRPr lang="en-US" sz="2800" dirty="0">
              <a:solidFill>
                <a:schemeClr val="bg1"/>
              </a:solidFill>
            </a:endParaRPr>
          </a:p>
        </p:txBody>
      </p:sp>
      <p:sp>
        <p:nvSpPr>
          <p:cNvPr id="4" name="TextBox 3">
            <a:extLst>
              <a:ext uri="{FF2B5EF4-FFF2-40B4-BE49-F238E27FC236}">
                <a16:creationId xmlns:a16="http://schemas.microsoft.com/office/drawing/2014/main" id="{ED04EB0B-8E38-034A-8B78-B7F62C0E8288}"/>
              </a:ext>
            </a:extLst>
          </p:cNvPr>
          <p:cNvSpPr txBox="1"/>
          <p:nvPr/>
        </p:nvSpPr>
        <p:spPr>
          <a:xfrm>
            <a:off x="2390944" y="2391711"/>
            <a:ext cx="2743059" cy="1477328"/>
          </a:xfrm>
          <a:prstGeom prst="rect">
            <a:avLst/>
          </a:prstGeom>
          <a:noFill/>
        </p:spPr>
        <p:txBody>
          <a:bodyPr wrap="none" rtlCol="0">
            <a:spAutoFit/>
          </a:bodyPr>
          <a:lstStyle/>
          <a:p>
            <a:pPr marL="514350" marR="0" indent="-514350">
              <a:spcBef>
                <a:spcPts val="0"/>
              </a:spcBef>
              <a:spcAft>
                <a:spcPts val="0"/>
              </a:spcAft>
              <a:buAutoNum type="arabicPeriod"/>
            </a:pPr>
            <a:r>
              <a:rPr lang="es-ES" kern="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Cuidado de la salud</a:t>
            </a:r>
          </a:p>
          <a:p>
            <a:pPr marL="514350" marR="0" indent="-514350">
              <a:spcBef>
                <a:spcPts val="0"/>
              </a:spcBef>
              <a:spcAft>
                <a:spcPts val="0"/>
              </a:spcAft>
              <a:buAutoNum type="arabicPeriod"/>
            </a:pPr>
            <a:r>
              <a:rPr lang="es-ES" kern="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Entretenimiento </a:t>
            </a:r>
          </a:p>
          <a:p>
            <a:pPr marL="514350" marR="0" indent="-514350">
              <a:spcBef>
                <a:spcPts val="0"/>
              </a:spcBef>
              <a:spcAft>
                <a:spcPts val="0"/>
              </a:spcAft>
              <a:buAutoNum type="arabicPeriod"/>
            </a:pPr>
            <a:r>
              <a:rPr lang="es-ES" kern="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Automotriz, </a:t>
            </a:r>
          </a:p>
          <a:p>
            <a:pPr marL="514350" marR="0" indent="-514350">
              <a:spcBef>
                <a:spcPts val="0"/>
              </a:spcBef>
              <a:spcAft>
                <a:spcPts val="0"/>
              </a:spcAft>
              <a:buAutoNum type="arabicPeriod"/>
            </a:pPr>
            <a:r>
              <a:rPr lang="es-ES" kern="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Educación, </a:t>
            </a:r>
          </a:p>
          <a:p>
            <a:pPr marL="0" marR="0">
              <a:spcBef>
                <a:spcPts val="0"/>
              </a:spcBef>
              <a:spcAft>
                <a:spcPts val="0"/>
              </a:spcAft>
            </a:pPr>
            <a:r>
              <a:rPr lang="es-ES" kern="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5.     Espacial y Militar, </a:t>
            </a:r>
            <a:endParaRPr lang="en-US" dirty="0">
              <a:solidFill>
                <a:schemeClr val="bg1"/>
              </a:solidFill>
              <a:effectLst/>
            </a:endParaRPr>
          </a:p>
        </p:txBody>
      </p:sp>
      <p:sp>
        <p:nvSpPr>
          <p:cNvPr id="7" name="TextBox 6">
            <a:extLst>
              <a:ext uri="{FF2B5EF4-FFF2-40B4-BE49-F238E27FC236}">
                <a16:creationId xmlns:a16="http://schemas.microsoft.com/office/drawing/2014/main" id="{D5B1DF0E-D1C7-CC42-A89A-125289EC3D7C}"/>
              </a:ext>
            </a:extLst>
          </p:cNvPr>
          <p:cNvSpPr txBox="1"/>
          <p:nvPr/>
        </p:nvSpPr>
        <p:spPr>
          <a:xfrm>
            <a:off x="6576796" y="2391711"/>
            <a:ext cx="3839513" cy="1908215"/>
          </a:xfrm>
          <a:prstGeom prst="rect">
            <a:avLst/>
          </a:prstGeom>
          <a:noFill/>
        </p:spPr>
        <p:txBody>
          <a:bodyPr wrap="none" rtlCol="0">
            <a:spAutoFit/>
          </a:bodyPr>
          <a:lstStyle/>
          <a:p>
            <a:pPr marL="0" marR="0">
              <a:spcBef>
                <a:spcPts val="0"/>
              </a:spcBef>
              <a:spcAft>
                <a:spcPts val="0"/>
              </a:spcAft>
            </a:pPr>
            <a:r>
              <a:rPr lang="es-ES" kern="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6. Arquitectura </a:t>
            </a:r>
          </a:p>
          <a:p>
            <a:pPr marL="0" marR="0">
              <a:spcBef>
                <a:spcPts val="0"/>
              </a:spcBef>
              <a:spcAft>
                <a:spcPts val="0"/>
              </a:spcAft>
            </a:pPr>
            <a:r>
              <a:rPr lang="es-ES" kern="0" dirty="0">
                <a:solidFill>
                  <a:schemeClr val="bg1"/>
                </a:solidFill>
                <a:latin typeface="Arial" panose="020B0604020202020204" pitchFamily="34" charset="0"/>
                <a:ea typeface="Calibri" panose="020F0502020204030204" pitchFamily="34" charset="0"/>
                <a:cs typeface="Times New Roman" panose="02020603050405020304" pitchFamily="18" charset="0"/>
              </a:rPr>
              <a:t>7. </a:t>
            </a:r>
            <a:r>
              <a:rPr lang="es-ES" kern="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Mercadotecnia Digital </a:t>
            </a:r>
          </a:p>
          <a:p>
            <a:pPr marL="0" marR="0">
              <a:spcBef>
                <a:spcPts val="0"/>
              </a:spcBef>
              <a:spcAft>
                <a:spcPts val="0"/>
              </a:spcAft>
            </a:pPr>
            <a:r>
              <a:rPr lang="es-ES"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8. Seguridad Ocupacional (OSHA)</a:t>
            </a:r>
            <a:r>
              <a:rPr lang="es-ES" kern="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9. Ciencias Sociales y Psicología</a:t>
            </a:r>
            <a:r>
              <a:rPr lang="es-ES" kern="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s-ES"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10. Turismo. y muchos mas…</a:t>
            </a:r>
            <a:endParaRPr lang="en-US"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800" dirty="0">
              <a:solidFill>
                <a:schemeClr val="bg1"/>
              </a:solidFill>
              <a:effectLst/>
            </a:endParaRPr>
          </a:p>
        </p:txBody>
      </p:sp>
      <p:sp>
        <p:nvSpPr>
          <p:cNvPr id="8" name="TextBox 7">
            <a:extLst>
              <a:ext uri="{FF2B5EF4-FFF2-40B4-BE49-F238E27FC236}">
                <a16:creationId xmlns:a16="http://schemas.microsoft.com/office/drawing/2014/main" id="{B951239F-C2D2-5646-B3DB-51AE3396901E}"/>
              </a:ext>
            </a:extLst>
          </p:cNvPr>
          <p:cNvSpPr txBox="1"/>
          <p:nvPr/>
        </p:nvSpPr>
        <p:spPr>
          <a:xfrm>
            <a:off x="1629335" y="1564272"/>
            <a:ext cx="7242688" cy="523220"/>
          </a:xfrm>
          <a:prstGeom prst="rect">
            <a:avLst/>
          </a:prstGeom>
          <a:noFill/>
        </p:spPr>
        <p:txBody>
          <a:bodyPr wrap="none" rtlCol="0">
            <a:spAutoFit/>
          </a:bodyPr>
          <a:lstStyle/>
          <a:p>
            <a:r>
              <a:rPr lang="en-US" sz="2800" dirty="0">
                <a:solidFill>
                  <a:srgbClr val="FFFF00"/>
                </a:solidFill>
                <a:latin typeface="Arial" panose="020B0604020202020204" pitchFamily="34" charset="0"/>
                <a:cs typeface="Arial" panose="020B0604020202020204" pitchFamily="34" charset="0"/>
              </a:rPr>
              <a:t>New technology and the benefits it provides.</a:t>
            </a:r>
          </a:p>
        </p:txBody>
      </p:sp>
      <p:sp>
        <p:nvSpPr>
          <p:cNvPr id="9" name="TextBox 8">
            <a:extLst>
              <a:ext uri="{FF2B5EF4-FFF2-40B4-BE49-F238E27FC236}">
                <a16:creationId xmlns:a16="http://schemas.microsoft.com/office/drawing/2014/main" id="{8BB7F6ED-0E3F-AD49-91F7-CB1BA4F67085}"/>
              </a:ext>
            </a:extLst>
          </p:cNvPr>
          <p:cNvSpPr txBox="1"/>
          <p:nvPr/>
        </p:nvSpPr>
        <p:spPr>
          <a:xfrm>
            <a:off x="6576796" y="4385145"/>
            <a:ext cx="3873689" cy="1631216"/>
          </a:xfrm>
          <a:prstGeom prst="rect">
            <a:avLst/>
          </a:prstGeom>
          <a:noFill/>
        </p:spPr>
        <p:txBody>
          <a:bodyPr wrap="none" rtlCol="0">
            <a:spAutoFit/>
          </a:bodyPr>
          <a:lstStyle/>
          <a:p>
            <a:r>
              <a:rPr lang="en-US" dirty="0">
                <a:solidFill>
                  <a:srgbClr val="FFFF00"/>
                </a:solidFill>
                <a:latin typeface="Arial" panose="020B0604020202020204" pitchFamily="34" charset="0"/>
                <a:cs typeface="Arial" panose="020B0604020202020204" pitchFamily="34" charset="0"/>
              </a:rPr>
              <a:t>6. Architecture 7. Digital Marketing </a:t>
            </a:r>
          </a:p>
          <a:p>
            <a:r>
              <a:rPr lang="en-US" dirty="0">
                <a:solidFill>
                  <a:srgbClr val="FFFF00"/>
                </a:solidFill>
                <a:latin typeface="Arial" panose="020B0604020202020204" pitchFamily="34" charset="0"/>
                <a:cs typeface="Arial" panose="020B0604020202020204" pitchFamily="34" charset="0"/>
              </a:rPr>
              <a:t>8. Occupational Safety (OSHA), </a:t>
            </a:r>
          </a:p>
          <a:p>
            <a:r>
              <a:rPr lang="en-US" dirty="0">
                <a:solidFill>
                  <a:srgbClr val="FFFF00"/>
                </a:solidFill>
                <a:latin typeface="Arial" panose="020B0604020202020204" pitchFamily="34" charset="0"/>
                <a:cs typeface="Arial" panose="020B0604020202020204" pitchFamily="34" charset="0"/>
              </a:rPr>
              <a:t>9. Social Sciences and Psychology, </a:t>
            </a:r>
          </a:p>
          <a:p>
            <a:r>
              <a:rPr lang="en-US" dirty="0">
                <a:solidFill>
                  <a:srgbClr val="FFFF00"/>
                </a:solidFill>
                <a:latin typeface="Arial" panose="020B0604020202020204" pitchFamily="34" charset="0"/>
                <a:cs typeface="Arial" panose="020B0604020202020204" pitchFamily="34" charset="0"/>
              </a:rPr>
              <a:t>10. Tourism. and many more…</a:t>
            </a:r>
          </a:p>
          <a:p>
            <a:pPr marL="0" marR="0">
              <a:spcBef>
                <a:spcPts val="0"/>
              </a:spcBef>
              <a:spcAft>
                <a:spcPts val="0"/>
              </a:spcAft>
            </a:pPr>
            <a:endParaRPr lang="en-US" sz="2800" dirty="0">
              <a:solidFill>
                <a:schemeClr val="bg1"/>
              </a:solidFill>
              <a:effectLst/>
            </a:endParaRPr>
          </a:p>
        </p:txBody>
      </p:sp>
      <p:sp>
        <p:nvSpPr>
          <p:cNvPr id="10" name="TextBox 9">
            <a:extLst>
              <a:ext uri="{FF2B5EF4-FFF2-40B4-BE49-F238E27FC236}">
                <a16:creationId xmlns:a16="http://schemas.microsoft.com/office/drawing/2014/main" id="{4EC3F73E-1644-4245-B6D5-21BEBA65DD97}"/>
              </a:ext>
            </a:extLst>
          </p:cNvPr>
          <p:cNvSpPr txBox="1"/>
          <p:nvPr/>
        </p:nvSpPr>
        <p:spPr>
          <a:xfrm>
            <a:off x="2390944" y="4299926"/>
            <a:ext cx="2450223" cy="1477328"/>
          </a:xfrm>
          <a:prstGeom prst="rect">
            <a:avLst/>
          </a:prstGeom>
          <a:noFill/>
        </p:spPr>
        <p:txBody>
          <a:bodyPr wrap="none" rtlCol="0">
            <a:spAutoFit/>
          </a:bodyPr>
          <a:lstStyle/>
          <a:p>
            <a:pPr marL="342900" indent="-342900">
              <a:buAutoNum type="arabicPeriod"/>
            </a:pPr>
            <a:r>
              <a:rPr lang="en-US" dirty="0">
                <a:solidFill>
                  <a:srgbClr val="FFFF00"/>
                </a:solidFill>
                <a:latin typeface="Arial" panose="020B0604020202020204" pitchFamily="34" charset="0"/>
                <a:cs typeface="Arial" panose="020B0604020202020204" pitchFamily="34" charset="0"/>
              </a:rPr>
              <a:t>Health care </a:t>
            </a:r>
          </a:p>
          <a:p>
            <a:pPr marL="342900" indent="-342900">
              <a:buAutoNum type="arabicPeriod"/>
            </a:pPr>
            <a:r>
              <a:rPr lang="en-US" dirty="0">
                <a:solidFill>
                  <a:srgbClr val="FFFF00"/>
                </a:solidFill>
                <a:latin typeface="Arial" panose="020B0604020202020204" pitchFamily="34" charset="0"/>
                <a:cs typeface="Arial" panose="020B0604020202020204" pitchFamily="34" charset="0"/>
              </a:rPr>
              <a:t>Entertainment </a:t>
            </a:r>
          </a:p>
          <a:p>
            <a:pPr marL="342900" indent="-342900">
              <a:buAutoNum type="arabicPeriod"/>
            </a:pPr>
            <a:r>
              <a:rPr lang="en-US" dirty="0">
                <a:solidFill>
                  <a:srgbClr val="FFFF00"/>
                </a:solidFill>
                <a:latin typeface="Arial" panose="020B0604020202020204" pitchFamily="34" charset="0"/>
                <a:cs typeface="Arial" panose="020B0604020202020204" pitchFamily="34" charset="0"/>
              </a:rPr>
              <a:t>Automotive </a:t>
            </a:r>
          </a:p>
          <a:p>
            <a:pPr marL="342900" indent="-342900">
              <a:buAutoNum type="arabicPeriod"/>
            </a:pPr>
            <a:r>
              <a:rPr lang="en-US" dirty="0">
                <a:solidFill>
                  <a:srgbClr val="FFFF00"/>
                </a:solidFill>
                <a:latin typeface="Arial" panose="020B0604020202020204" pitchFamily="34" charset="0"/>
                <a:cs typeface="Arial" panose="020B0604020202020204" pitchFamily="34" charset="0"/>
              </a:rPr>
              <a:t>Education </a:t>
            </a:r>
          </a:p>
          <a:p>
            <a:r>
              <a:rPr lang="en-US" dirty="0">
                <a:solidFill>
                  <a:srgbClr val="FFFF00"/>
                </a:solidFill>
                <a:latin typeface="Arial" panose="020B0604020202020204" pitchFamily="34" charset="0"/>
                <a:cs typeface="Arial" panose="020B0604020202020204" pitchFamily="34" charset="0"/>
              </a:rPr>
              <a:t>5.  Space and Military</a:t>
            </a:r>
          </a:p>
        </p:txBody>
      </p:sp>
    </p:spTree>
    <p:extLst>
      <p:ext uri="{BB962C8B-B14F-4D97-AF65-F5344CB8AC3E}">
        <p14:creationId xmlns:p14="http://schemas.microsoft.com/office/powerpoint/2010/main" val="3259363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7923F28D-7B8F-55D3-38D0-F7353A6D901C}"/>
              </a:ext>
            </a:extLst>
          </p:cNvPr>
          <p:cNvPicPr>
            <a:picLocks noChangeAspect="1"/>
          </p:cNvPicPr>
          <p:nvPr/>
        </p:nvPicPr>
        <p:blipFill rotWithShape="1">
          <a:blip r:embed="rId3"/>
          <a:srcRect t="45894" r="32500"/>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Box 2">
            <a:extLst>
              <a:ext uri="{FF2B5EF4-FFF2-40B4-BE49-F238E27FC236}">
                <a16:creationId xmlns:a16="http://schemas.microsoft.com/office/drawing/2014/main" id="{F87CDEC7-3719-262D-7063-728629F31C44}"/>
              </a:ext>
            </a:extLst>
          </p:cNvPr>
          <p:cNvSpPr txBox="1"/>
          <p:nvPr/>
        </p:nvSpPr>
        <p:spPr>
          <a:xfrm>
            <a:off x="2353293" y="3710613"/>
            <a:ext cx="7485413" cy="245268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dirty="0"/>
          </a:p>
        </p:txBody>
      </p:sp>
      <p:sp>
        <p:nvSpPr>
          <p:cNvPr id="4" name="TextBox 3">
            <a:hlinkClick r:id="rId4"/>
            <a:extLst>
              <a:ext uri="{FF2B5EF4-FFF2-40B4-BE49-F238E27FC236}">
                <a16:creationId xmlns:a16="http://schemas.microsoft.com/office/drawing/2014/main" id="{25D72C02-88CF-F814-799D-C576C18001B5}"/>
              </a:ext>
            </a:extLst>
          </p:cNvPr>
          <p:cNvSpPr txBox="1"/>
          <p:nvPr/>
        </p:nvSpPr>
        <p:spPr>
          <a:xfrm>
            <a:off x="2871537" y="4350966"/>
            <a:ext cx="6096000" cy="923330"/>
          </a:xfrm>
          <a:prstGeom prst="rect">
            <a:avLst/>
          </a:prstGeom>
          <a:noFill/>
        </p:spPr>
        <p:txBody>
          <a:bodyPr wrap="square">
            <a:spAutoFit/>
          </a:bodyPr>
          <a:lstStyle/>
          <a:p>
            <a:r>
              <a:rPr lang="es-ES_tradnl" dirty="0">
                <a:hlinkClick r:id="rId4"/>
              </a:rPr>
              <a:t>https://www.amazon.com/-/es/B-H-Español-Editorial-Staff-ebook/dp/B072Z6YLTX?asin=B072Z6YLTX&amp;revisionId=4a3c2277&amp;format=1&amp;depth=1</a:t>
            </a:r>
            <a:endParaRPr lang="es-ES_tradnl" dirty="0"/>
          </a:p>
        </p:txBody>
      </p:sp>
    </p:spTree>
    <p:extLst>
      <p:ext uri="{BB962C8B-B14F-4D97-AF65-F5344CB8AC3E}">
        <p14:creationId xmlns:p14="http://schemas.microsoft.com/office/powerpoint/2010/main" val="4062118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2489</TotalTime>
  <Words>5402</Words>
  <Application>Microsoft Macintosh PowerPoint</Application>
  <PresentationFormat>Widescreen</PresentationFormat>
  <Paragraphs>378</Paragraphs>
  <Slides>25</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Armando Tamez</cp:lastModifiedBy>
  <cp:revision>33</cp:revision>
  <dcterms:created xsi:type="dcterms:W3CDTF">2023-03-16T19:32:06Z</dcterms:created>
  <dcterms:modified xsi:type="dcterms:W3CDTF">2023-07-25T13:18:55Z</dcterms:modified>
</cp:coreProperties>
</file>