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2"/>
    <p:restoredTop sz="94694"/>
  </p:normalViewPr>
  <p:slideViewPr>
    <p:cSldViewPr snapToGrid="0">
      <p:cViewPr>
        <p:scale>
          <a:sx n="79" d="100"/>
          <a:sy n="79" d="100"/>
        </p:scale>
        <p:origin x="2296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41AF-E26B-6198-81AE-5B39B9E1F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DDE8F-8B59-ABE2-FC99-CD1C51329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9AA4B-7A2F-8EA4-CD33-A18A44AEB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6EB4D-50C6-865F-3C74-5C27F30E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1A43F-A223-5445-E168-AA2F52BC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0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5F242-FDC3-ED88-AA75-601DF9AE6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1E5C9-CCD8-1CE3-2796-0AC0252C5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2DC9-E4E8-8D26-5B27-72ECD903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20993-F648-9BA9-F4D7-A92E9FD4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D1FCE-DD58-DBA1-05E6-ABF81AC2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1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6B3913-05C0-E0DA-138F-A0B4C8DDFE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86954-ABE8-387A-5745-B26A83C16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52061-4770-8B59-379B-3841F0EC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B1100-A336-B905-3679-2BC13A6E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4FA57-900D-A659-E178-E0FF65DB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3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FE2BF-8825-6B47-4FCC-73A0522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339FC-003D-E543-0E21-3D8ED84DB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A373C-3229-ECAB-31C5-1B8DF528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0B27F-0B22-3E28-DCAA-69CF28D8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10B73-0AC9-9A15-42DE-87EBE2D9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FC113-038B-A57C-F1B1-78B8A9EF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638A0-FA3C-ACCB-A81B-F51BF2B07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35371-B54A-C0C2-058F-8B094253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919D8-AF0B-C158-87DD-2536F7629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A7B8D-C2D0-BB9A-4DB0-22D27686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7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04F3-2827-099D-4374-0577AB46E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F04C-BFF5-0397-289C-488A1C4E1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6BA79-EB49-AD71-29C2-68F53D77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E24BC-5C88-7A78-6419-7ADC29B52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9764F-D8EB-B809-CB1F-5DC46CC8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8C519-64D6-D73C-9540-5DC8644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3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0A7B-C549-8294-DFC4-A13F5B62C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9FF8C-8AB5-A44E-8915-F2180FFFA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DE25C-92D5-952D-9066-01D1861D5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14E07-CFFB-1658-EF14-197798ED4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74EF70-B91F-989A-FFDF-FBEFAF1C0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866DB1-D2A6-B821-92F5-F3FFFAE5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C87619-0099-A5AD-E0E7-9995D211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7DB31-762B-2B25-F202-8B1A40A0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7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684D-4274-4D7A-7F01-081BD1E28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7BD90-3E4E-BE05-975F-088B1007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7D895-9146-2F19-70A1-E8ACAC7D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65ECE-B1A8-C229-7A9D-EC887E5A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7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A5424D-90D7-9DE7-1F27-23B4F1E7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038B3-E169-CC92-7F6A-7AB94A94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B922D-80BE-8AC1-13C7-B035231F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4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4E49B-61FC-678E-7E24-5AF610718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2D8CD-20C9-A493-B33F-C5C872ADE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D559F-A1D7-7811-7424-C6D4DAA1D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D181D-C551-F468-FFBF-A4CAC62DF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44AF3-9370-2757-2B49-D7E78F21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D5AB0-BB5B-03C0-8BA9-3C4C4922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5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D2E8-7EA0-B273-7AE3-DA6763DF0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90E2E7-09E0-5EBC-75A4-24604B5267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3A019-EAFF-DC2A-D193-E54F1D6A9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46574-BCAB-02EE-BF8F-BAB08371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B2903-3F57-4001-929E-55A4037B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F8057-6D43-9720-29FF-3B73EFA2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3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73245-B7DD-D842-5006-B7BC97183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81311-A7E1-A31D-9FD7-52CE7D18D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AC430-F6D8-5256-2579-BB5162A522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7A69F-1096-5A45-ADD9-30948E8CA4DE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3C572-5EC8-6F6B-EC8C-EA6D505A1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386B6-25D6-BB17-C9DF-8424F5293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09CA-6789-BA41-AC40-1B5259DE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C499E3-CE0A-CD7A-1D8C-7E06330BD462}"/>
              </a:ext>
            </a:extLst>
          </p:cNvPr>
          <p:cNvSpPr txBox="1"/>
          <p:nvPr/>
        </p:nvSpPr>
        <p:spPr>
          <a:xfrm>
            <a:off x="3070654" y="1447066"/>
            <a:ext cx="61413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dirty="0">
                <a:solidFill>
                  <a:schemeClr val="bg1"/>
                </a:solidFill>
              </a:rPr>
              <a:t>Educar para Su Misión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ED4CFB-5B9C-4D2B-1E2F-547B152F28AB}"/>
              </a:ext>
            </a:extLst>
          </p:cNvPr>
          <p:cNvSpPr txBox="1"/>
          <p:nvPr/>
        </p:nvSpPr>
        <p:spPr>
          <a:xfrm>
            <a:off x="3070654" y="2406133"/>
            <a:ext cx="68290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Educating for His Mission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8161F4-4472-30E9-85F7-85B4197DE163}"/>
              </a:ext>
            </a:extLst>
          </p:cNvPr>
          <p:cNvSpPr txBox="1"/>
          <p:nvPr/>
        </p:nvSpPr>
        <p:spPr>
          <a:xfrm>
            <a:off x="6645308" y="3228945"/>
            <a:ext cx="2963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Obispo Benjamin Andrade</a:t>
            </a:r>
          </a:p>
        </p:txBody>
      </p:sp>
    </p:spTree>
    <p:extLst>
      <p:ext uri="{BB962C8B-B14F-4D97-AF65-F5344CB8AC3E}">
        <p14:creationId xmlns:p14="http://schemas.microsoft.com/office/powerpoint/2010/main" val="5310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C499E3-CE0A-CD7A-1D8C-7E06330BD462}"/>
              </a:ext>
            </a:extLst>
          </p:cNvPr>
          <p:cNvSpPr txBox="1"/>
          <p:nvPr/>
        </p:nvSpPr>
        <p:spPr>
          <a:xfrm>
            <a:off x="369495" y="648280"/>
            <a:ext cx="61413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Eclesiastés 12:9-12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369495" y="2106535"/>
            <a:ext cx="1113045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200" b="1" i="0" u="none" strike="noStrike" baseline="30000" dirty="0">
                <a:solidFill>
                  <a:schemeClr val="bg1"/>
                </a:solidFill>
                <a:effectLst/>
              </a:rPr>
              <a:t>9 </a:t>
            </a:r>
            <a:r>
              <a:rPr lang="es-ES_tradnl" sz="3200" b="0" i="0" u="none" strike="noStrike" dirty="0">
                <a:solidFill>
                  <a:schemeClr val="bg1"/>
                </a:solidFill>
                <a:effectLst/>
              </a:rPr>
              <a:t>Y cuanto más sabio fue el Predicador, tanto más enseñó sabiduría al pueblo; e hizo escuchar, e hizo escudriñar, y compuso muchos proverbios. </a:t>
            </a:r>
            <a:r>
              <a:rPr lang="es-ES_tradnl" sz="3200" b="1" i="0" u="none" strike="noStrike" baseline="30000" dirty="0">
                <a:solidFill>
                  <a:schemeClr val="bg1"/>
                </a:solidFill>
                <a:effectLst/>
              </a:rPr>
              <a:t>10 </a:t>
            </a:r>
            <a:r>
              <a:rPr lang="es-ES_tradnl" sz="3200" b="0" i="0" u="none" strike="noStrike" dirty="0">
                <a:solidFill>
                  <a:schemeClr val="bg1"/>
                </a:solidFill>
                <a:effectLst/>
              </a:rPr>
              <a:t>Procuró el Predicador hallar palabras agradables, y escribir rectamente palabras de verdad.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1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C499E3-CE0A-CD7A-1D8C-7E06330BD462}"/>
              </a:ext>
            </a:extLst>
          </p:cNvPr>
          <p:cNvSpPr txBox="1"/>
          <p:nvPr/>
        </p:nvSpPr>
        <p:spPr>
          <a:xfrm>
            <a:off x="369495" y="648280"/>
            <a:ext cx="61413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Oseas 4:6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599090" y="2209490"/>
            <a:ext cx="1113045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200" b="0" i="0" u="none" strike="noStrike" dirty="0">
                <a:solidFill>
                  <a:schemeClr val="bg1"/>
                </a:solidFill>
                <a:effectLst/>
              </a:rPr>
              <a:t> </a:t>
            </a:r>
            <a:r>
              <a:rPr lang="es-ES_tradnl" sz="3200" b="1" i="0" u="none" strike="noStrike" baseline="30000" dirty="0">
                <a:solidFill>
                  <a:schemeClr val="bg1"/>
                </a:solidFill>
                <a:effectLst/>
              </a:rPr>
              <a:t>6 </a:t>
            </a:r>
            <a:r>
              <a:rPr lang="es-ES_tradnl" sz="3200" b="0" i="0" u="none" strike="noStrike" dirty="0">
                <a:solidFill>
                  <a:schemeClr val="bg1"/>
                </a:solidFill>
                <a:effectLst/>
              </a:rPr>
              <a:t>Mi pueblo fue destruido, porque le faltó conocimiento. Por cuanto desechaste el conocimiento, yo te echaré del sacerdocio; y porque olvidaste la ley de tu Dios, también yo me olvidaré de tus hijos.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2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C499E3-CE0A-CD7A-1D8C-7E06330BD462}"/>
              </a:ext>
            </a:extLst>
          </p:cNvPr>
          <p:cNvSpPr txBox="1"/>
          <p:nvPr/>
        </p:nvSpPr>
        <p:spPr>
          <a:xfrm>
            <a:off x="369495" y="648280"/>
            <a:ext cx="61413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Colosenses 1:28-29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599090" y="2209490"/>
            <a:ext cx="1113045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200" b="1" i="0" u="none" strike="noStrike" baseline="30000" dirty="0">
                <a:solidFill>
                  <a:schemeClr val="bg1"/>
                </a:solidFill>
                <a:effectLst/>
              </a:rPr>
              <a:t>28 </a:t>
            </a:r>
            <a:r>
              <a:rPr lang="es-ES_tradnl" sz="3200" b="0" i="0" u="none" strike="noStrike" dirty="0">
                <a:solidFill>
                  <a:schemeClr val="bg1"/>
                </a:solidFill>
                <a:effectLst/>
              </a:rPr>
              <a:t>a quien anunciamos, amonestando a todo hombre, y enseñando a todo hombre en toda sabiduría, a fin de presentar perfecto en Cristo Jesús a todo hombre; </a:t>
            </a:r>
            <a:r>
              <a:rPr lang="es-ES_tradnl" sz="3200" b="1" i="0" u="none" strike="noStrike" baseline="30000" dirty="0">
                <a:solidFill>
                  <a:schemeClr val="bg1"/>
                </a:solidFill>
                <a:effectLst/>
              </a:rPr>
              <a:t>29 </a:t>
            </a:r>
            <a:r>
              <a:rPr lang="es-ES_tradnl" sz="3200" b="0" i="0" u="none" strike="noStrike" dirty="0">
                <a:solidFill>
                  <a:schemeClr val="bg1"/>
                </a:solidFill>
                <a:effectLst/>
              </a:rPr>
              <a:t>para lo cual también trabajo, luchando según la potencia de él, la cual actúa poderosamente en mí.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7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518405" y="1421053"/>
            <a:ext cx="112458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“Nuestra meta no es  graduar cientos de </a:t>
            </a:r>
            <a:r>
              <a:rPr lang="es-ES_tradnl" sz="3200" b="1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colegiantes</a:t>
            </a:r>
            <a:r>
              <a:rPr lang="es-ES_tradnl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si no que cada graduado sea un obrero con éxito”  - </a:t>
            </a:r>
            <a:r>
              <a:rPr lang="es-ES_tradnl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V. Raymond </a:t>
            </a:r>
            <a:r>
              <a:rPr lang="es-ES_tradnl" sz="3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Edmen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91ADCA-6BE8-2729-A05E-DD78516D06FF}"/>
              </a:ext>
            </a:extLst>
          </p:cNvPr>
          <p:cNvSpPr txBox="1"/>
          <p:nvPr/>
        </p:nvSpPr>
        <p:spPr>
          <a:xfrm>
            <a:off x="518405" y="3062308"/>
            <a:ext cx="112458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"Our goal is not to graduate hundreds of college students, but for each graduate to be a successful worker” </a:t>
            </a:r>
            <a:r>
              <a:rPr lang="es-ES_tradnl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_tradnl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V. Raymond </a:t>
            </a:r>
            <a:r>
              <a:rPr lang="es-ES_tradnl" sz="3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Edmen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2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576080" y="1600666"/>
            <a:ext cx="112458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La educación bíblica es el proceso mediante el cual las personas son confrontadas con el evangelio.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263E87-BED8-2D6C-6B9D-EA9025806606}"/>
              </a:ext>
            </a:extLst>
          </p:cNvPr>
          <p:cNvSpPr txBox="1"/>
          <p:nvPr/>
        </p:nvSpPr>
        <p:spPr>
          <a:xfrm>
            <a:off x="576080" y="3331495"/>
            <a:ext cx="112458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Biblical education is the process by which people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are confronted with the gospel.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11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518405" y="735254"/>
            <a:ext cx="1124580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32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_tradnl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La educación bíblica involucra los esfuerzos de la comunidad cristiana para guiar a toda persona hacia una posesión rica de la herencia redentora y una participación plena en la vida, obra y misión de Cristo.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384036-4F39-37FB-BDAD-FE7FA072EFFA}"/>
              </a:ext>
            </a:extLst>
          </p:cNvPr>
          <p:cNvSpPr txBox="1"/>
          <p:nvPr/>
        </p:nvSpPr>
        <p:spPr>
          <a:xfrm>
            <a:off x="518405" y="3029592"/>
            <a:ext cx="1124580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2. Biblical education involves the efforts of the Christian community to guide every person toward a rich possession of the redemptive inheritance and a full participation in the life, work, and mission of Christ.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9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518405" y="1176125"/>
            <a:ext cx="112458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La educación bíblica es de naturaleza individual a la ves que social. Tiene que ver con el pasado, presente y futuro.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718637-D64C-2A26-B294-B965E2C44CA9}"/>
              </a:ext>
            </a:extLst>
          </p:cNvPr>
          <p:cNvSpPr txBox="1"/>
          <p:nvPr/>
        </p:nvSpPr>
        <p:spPr>
          <a:xfrm>
            <a:off x="518405" y="3059353"/>
            <a:ext cx="112458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3. Biblical education is individual as well as social in nature. It has to do with the past, present and future.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05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518405" y="1388397"/>
            <a:ext cx="112458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32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_tradnl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La educación bíblica nos prepara para Su Misión.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44CECE-2B9C-6E02-081A-663D88B6257E}"/>
              </a:ext>
            </a:extLst>
          </p:cNvPr>
          <p:cNvSpPr txBox="1"/>
          <p:nvPr/>
        </p:nvSpPr>
        <p:spPr>
          <a:xfrm>
            <a:off x="518405" y="2844225"/>
            <a:ext cx="112458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4. Biblical education prepares us for His Mission.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1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518405" y="1731296"/>
            <a:ext cx="112458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La educación bíblica </a:t>
            </a:r>
            <a:r>
              <a:rPr lang="es-ES_tradnl" sz="3200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un proceso que dura toda la vida</a:t>
            </a:r>
            <a:r>
              <a:rPr lang="es-ES_tradnl" sz="3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D78B1E-9E90-563E-4823-699D7AC0875B}"/>
              </a:ext>
            </a:extLst>
          </p:cNvPr>
          <p:cNvSpPr txBox="1"/>
          <p:nvPr/>
        </p:nvSpPr>
        <p:spPr>
          <a:xfrm>
            <a:off x="518405" y="2844225"/>
            <a:ext cx="112458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5. Biblical education is a lifelong process.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3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&#10;&#10;Description automatically generated">
            <a:extLst>
              <a:ext uri="{FF2B5EF4-FFF2-40B4-BE49-F238E27FC236}">
                <a16:creationId xmlns:a16="http://schemas.microsoft.com/office/drawing/2014/main" id="{83EA83E6-5B81-111F-927F-4E31BA1B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2616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C499E3-CE0A-CD7A-1D8C-7E06330BD462}"/>
              </a:ext>
            </a:extLst>
          </p:cNvPr>
          <p:cNvSpPr txBox="1"/>
          <p:nvPr/>
        </p:nvSpPr>
        <p:spPr>
          <a:xfrm>
            <a:off x="369495" y="648280"/>
            <a:ext cx="61413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II Timoteo 4:13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85D305-5557-36A6-4D50-AA130367E53B}"/>
              </a:ext>
            </a:extLst>
          </p:cNvPr>
          <p:cNvSpPr txBox="1"/>
          <p:nvPr/>
        </p:nvSpPr>
        <p:spPr>
          <a:xfrm>
            <a:off x="599090" y="1931902"/>
            <a:ext cx="1113045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200" b="0" i="0" u="none" strike="noStrike" dirty="0">
                <a:solidFill>
                  <a:schemeClr val="bg1"/>
                </a:solidFill>
                <a:effectLst/>
              </a:rPr>
              <a:t>Trae, cuando vengas, el capote que dejé en </a:t>
            </a:r>
            <a:r>
              <a:rPr lang="es-ES_tradnl" sz="3200" b="0" i="0" u="none" strike="noStrike" dirty="0" err="1">
                <a:solidFill>
                  <a:schemeClr val="bg1"/>
                </a:solidFill>
                <a:effectLst/>
              </a:rPr>
              <a:t>Troas</a:t>
            </a:r>
            <a:r>
              <a:rPr lang="es-ES_tradnl" sz="3200" b="0" i="0" u="none" strike="noStrike" dirty="0">
                <a:solidFill>
                  <a:schemeClr val="bg1"/>
                </a:solidFill>
                <a:effectLst/>
              </a:rPr>
              <a:t> en casa de Carpo, y los libros, mayormente los pergaminos.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3EDD06-139C-EBE0-DEFD-B553828944B3}"/>
              </a:ext>
            </a:extLst>
          </p:cNvPr>
          <p:cNvSpPr txBox="1"/>
          <p:nvPr/>
        </p:nvSpPr>
        <p:spPr>
          <a:xfrm>
            <a:off x="599090" y="3429000"/>
            <a:ext cx="1113045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system-ui"/>
              </a:rPr>
              <a:t>The </a:t>
            </a:r>
            <a:r>
              <a:rPr lang="en-US" sz="3200" b="0" i="0" u="none" strike="noStrike" dirty="0" err="1">
                <a:solidFill>
                  <a:schemeClr val="bg1"/>
                </a:solidFill>
                <a:effectLst/>
                <a:latin typeface="system-ui"/>
              </a:rPr>
              <a:t>cloke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system-ui"/>
              </a:rPr>
              <a:t> that I left at Troas with Carpus, when thou </a:t>
            </a:r>
            <a:r>
              <a:rPr lang="en-US" sz="3200" b="0" i="0" u="none" strike="noStrike" dirty="0" err="1">
                <a:solidFill>
                  <a:schemeClr val="bg1"/>
                </a:solidFill>
                <a:effectLst/>
                <a:latin typeface="system-ui"/>
              </a:rPr>
              <a:t>comest</a:t>
            </a:r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system-ui"/>
              </a:rPr>
              <a:t>, bring with thee, and the books, but especially the parchments.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6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470</Words>
  <Application>Microsoft Macintosh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Joaquin Monterrosas</dc:creator>
  <cp:lastModifiedBy>Joaquin Monterrosas</cp:lastModifiedBy>
  <cp:revision>2</cp:revision>
  <dcterms:created xsi:type="dcterms:W3CDTF">2023-07-24T10:30:05Z</dcterms:created>
  <dcterms:modified xsi:type="dcterms:W3CDTF">2023-07-24T11:37:13Z</dcterms:modified>
</cp:coreProperties>
</file>